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charts/chart2.xml" ContentType="application/vnd.openxmlformats-officedocument.drawingml.chart+xml"/>
  <Override PartName="/ppt/notesSlides/notesSlide24.xml" ContentType="application/vnd.openxmlformats-officedocument.presentationml.notesSlide+xml"/>
  <Override PartName="/ppt/charts/chart3.xml" ContentType="application/vnd.openxmlformats-officedocument.drawingml.chart+xml"/>
  <Override PartName="/ppt/notesSlides/notesSlide25.xml" ContentType="application/vnd.openxmlformats-officedocument.presentationml.notesSlide+xml"/>
  <Override PartName="/ppt/charts/chart4.xml" ContentType="application/vnd.openxmlformats-officedocument.drawingml.chart+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4" r:id="rId3"/>
    <p:sldId id="298" r:id="rId4"/>
    <p:sldId id="299" r:id="rId5"/>
    <p:sldId id="300" r:id="rId6"/>
    <p:sldId id="301" r:id="rId7"/>
    <p:sldId id="303" r:id="rId8"/>
    <p:sldId id="305" r:id="rId9"/>
    <p:sldId id="293" r:id="rId10"/>
    <p:sldId id="307" r:id="rId11"/>
    <p:sldId id="306" r:id="rId12"/>
    <p:sldId id="308" r:id="rId13"/>
    <p:sldId id="309" r:id="rId14"/>
    <p:sldId id="312" r:id="rId15"/>
    <p:sldId id="310" r:id="rId16"/>
    <p:sldId id="304" r:id="rId17"/>
    <p:sldId id="314" r:id="rId18"/>
    <p:sldId id="313" r:id="rId19"/>
    <p:sldId id="318" r:id="rId20"/>
    <p:sldId id="317" r:id="rId21"/>
    <p:sldId id="319" r:id="rId22"/>
    <p:sldId id="320" r:id="rId23"/>
    <p:sldId id="321" r:id="rId24"/>
    <p:sldId id="323" r:id="rId25"/>
    <p:sldId id="316" r:id="rId26"/>
    <p:sldId id="27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84713" autoAdjust="0"/>
  </p:normalViewPr>
  <p:slideViewPr>
    <p:cSldViewPr>
      <p:cViewPr>
        <p:scale>
          <a:sx n="80" d="100"/>
          <a:sy n="80" d="100"/>
        </p:scale>
        <p:origin x="-2094" y="-486"/>
      </p:cViewPr>
      <p:guideLst>
        <p:guide orient="horz" pos="2160"/>
        <p:guide pos="2880"/>
      </p:guideLst>
    </p:cSldViewPr>
  </p:slideViewPr>
  <p:outlineViewPr>
    <p:cViewPr>
      <p:scale>
        <a:sx n="33" d="100"/>
        <a:sy n="33" d="100"/>
      </p:scale>
      <p:origin x="0" y="18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raig\Dropbox\Skope\Conferences\WES%20conference\Data%20for%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raig\Dropbox\Skope\Conferences\WES%20conference\Data%20for%20presen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atherine\Downloads\Data%20fo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403079615048119"/>
          <c:y val="4.6655365995917103E-2"/>
          <c:w val="0.82913648293963249"/>
          <c:h val="0.83736475648877307"/>
        </c:manualLayout>
      </c:layout>
      <c:barChart>
        <c:barDir val="col"/>
        <c:grouping val="clustered"/>
        <c:varyColors val="0"/>
        <c:ser>
          <c:idx val="0"/>
          <c:order val="0"/>
          <c:tx>
            <c:strRef>
              <c:f>Sheet2!$E$1</c:f>
              <c:strCache>
                <c:ptCount val="1"/>
              </c:strCache>
            </c:strRef>
          </c:tx>
          <c:invertIfNegative val="0"/>
          <c:trendline>
            <c:spPr>
              <a:ln>
                <a:headEnd type="diamond"/>
                <a:tailEnd type="diamond"/>
              </a:ln>
            </c:spPr>
            <c:trendlineType val="linear"/>
            <c:dispRSqr val="0"/>
            <c:dispEq val="0"/>
          </c:trendline>
          <c:errBars>
            <c:errBarType val="both"/>
            <c:errValType val="cust"/>
            <c:noEndCap val="0"/>
            <c:plus>
              <c:numRef>
                <c:f>Sheet2!$F$10</c:f>
                <c:numCache>
                  <c:formatCode>General</c:formatCode>
                  <c:ptCount val="1"/>
                  <c:pt idx="0">
                    <c:v>4.5380000000000012E-3</c:v>
                  </c:pt>
                </c:numCache>
              </c:numRef>
            </c:plus>
            <c:minus>
              <c:numRef>
                <c:f>Sheet2!$F$10</c:f>
                <c:numCache>
                  <c:formatCode>General</c:formatCode>
                  <c:ptCount val="1"/>
                  <c:pt idx="0">
                    <c:v>4.5380000000000012E-3</c:v>
                  </c:pt>
                </c:numCache>
              </c:numRef>
            </c:minus>
          </c:errBars>
          <c:cat>
            <c:strRef>
              <c:f>Sheet2!$C$10:$C$11</c:f>
              <c:strCache>
                <c:ptCount val="2"/>
                <c:pt idx="0">
                  <c:v>No degree</c:v>
                </c:pt>
                <c:pt idx="1">
                  <c:v>Degree</c:v>
                </c:pt>
              </c:strCache>
            </c:strRef>
          </c:cat>
          <c:val>
            <c:numRef>
              <c:f>Sheet2!$E$10:$E$11</c:f>
              <c:numCache>
                <c:formatCode>General</c:formatCode>
                <c:ptCount val="2"/>
                <c:pt idx="0">
                  <c:v>-4.502119999999999E-2</c:v>
                </c:pt>
                <c:pt idx="1">
                  <c:v>0.10333000000000002</c:v>
                </c:pt>
              </c:numCache>
            </c:numRef>
          </c:val>
        </c:ser>
        <c:dLbls>
          <c:showLegendKey val="0"/>
          <c:showVal val="0"/>
          <c:showCatName val="0"/>
          <c:showSerName val="0"/>
          <c:showPercent val="0"/>
          <c:showBubbleSize val="0"/>
        </c:dLbls>
        <c:gapWidth val="150"/>
        <c:axId val="93920768"/>
        <c:axId val="85022336"/>
      </c:barChart>
      <c:catAx>
        <c:axId val="93920768"/>
        <c:scaling>
          <c:orientation val="minMax"/>
        </c:scaling>
        <c:delete val="0"/>
        <c:axPos val="b"/>
        <c:numFmt formatCode="General" sourceLinked="1"/>
        <c:majorTickMark val="out"/>
        <c:minorTickMark val="none"/>
        <c:tickLblPos val="low"/>
        <c:crossAx val="85022336"/>
        <c:crosses val="autoZero"/>
        <c:auto val="1"/>
        <c:lblAlgn val="ctr"/>
        <c:lblOffset val="100"/>
        <c:noMultiLvlLbl val="0"/>
      </c:catAx>
      <c:valAx>
        <c:axId val="85022336"/>
        <c:scaling>
          <c:orientation val="minMax"/>
        </c:scaling>
        <c:delete val="0"/>
        <c:axPos val="l"/>
        <c:title>
          <c:tx>
            <c:rich>
              <a:bodyPr rot="-5400000" vert="horz"/>
              <a:lstStyle/>
              <a:p>
                <a:pPr>
                  <a:defRPr/>
                </a:pPr>
                <a:r>
                  <a:rPr lang="en-US"/>
                  <a:t>Job influence</a:t>
                </a:r>
              </a:p>
            </c:rich>
          </c:tx>
          <c:layout>
            <c:manualLayout>
              <c:xMode val="edge"/>
              <c:yMode val="edge"/>
              <c:x val="1.0541557305336848E-2"/>
              <c:y val="0.32474737532808434"/>
            </c:manualLayout>
          </c:layout>
          <c:overlay val="0"/>
        </c:title>
        <c:numFmt formatCode="#,##0.00" sourceLinked="0"/>
        <c:majorTickMark val="out"/>
        <c:minorTickMark val="none"/>
        <c:tickLblPos val="nextTo"/>
        <c:crossAx val="93920768"/>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265752218007525E-2"/>
          <c:y val="3.3761095510460526E-2"/>
          <c:w val="0.93931391055755709"/>
          <c:h val="0.93216606200843599"/>
        </c:manualLayout>
      </c:layout>
      <c:scatterChart>
        <c:scatterStyle val="lineMarker"/>
        <c:varyColors val="0"/>
        <c:ser>
          <c:idx val="1"/>
          <c:order val="1"/>
          <c:tx>
            <c:v>SOC major group 1-3</c:v>
          </c:tx>
          <c:spPr>
            <a:ln w="28575">
              <a:noFill/>
            </a:ln>
          </c:spPr>
          <c:marker>
            <c:symbol val="diamond"/>
            <c:size val="7"/>
          </c:marker>
          <c:xVal>
            <c:numRef>
              <c:f>Sheet5!$E$2:$E$40</c:f>
              <c:numCache>
                <c:formatCode>General</c:formatCode>
                <c:ptCount val="39"/>
                <c:pt idx="0">
                  <c:v>8.533678999999994E-2</c:v>
                </c:pt>
                <c:pt idx="1">
                  <c:v>7.4953359999999969E-2</c:v>
                </c:pt>
                <c:pt idx="2">
                  <c:v>9.7397740000000066E-2</c:v>
                </c:pt>
                <c:pt idx="3">
                  <c:v>8.2920139999999976E-2</c:v>
                </c:pt>
                <c:pt idx="4">
                  <c:v>4.5214869999999963E-2</c:v>
                </c:pt>
                <c:pt idx="5">
                  <c:v>-6.1020109999999961E-2</c:v>
                </c:pt>
                <c:pt idx="6">
                  <c:v>2.3824320000000065E-2</c:v>
                </c:pt>
                <c:pt idx="7">
                  <c:v>-1.6001769999999971E-2</c:v>
                </c:pt>
                <c:pt idx="8">
                  <c:v>3.5785720000000021E-2</c:v>
                </c:pt>
                <c:pt idx="9">
                  <c:v>0.14053103</c:v>
                </c:pt>
                <c:pt idx="10">
                  <c:v>-3.7727499999999914E-3</c:v>
                </c:pt>
                <c:pt idx="11">
                  <c:v>-0.34279567</c:v>
                </c:pt>
                <c:pt idx="12">
                  <c:v>-3.8581469999999993E-2</c:v>
                </c:pt>
                <c:pt idx="13">
                  <c:v>0.16135316</c:v>
                </c:pt>
                <c:pt idx="14">
                  <c:v>3.6791690000000002E-2</c:v>
                </c:pt>
                <c:pt idx="15">
                  <c:v>0.15542464</c:v>
                </c:pt>
                <c:pt idx="16">
                  <c:v>3.6242480000000021E-2</c:v>
                </c:pt>
                <c:pt idx="17">
                  <c:v>-0.12347308000000004</c:v>
                </c:pt>
                <c:pt idx="18">
                  <c:v>0.13961732999999998</c:v>
                </c:pt>
                <c:pt idx="19">
                  <c:v>-1.592100000000006E-3</c:v>
                </c:pt>
                <c:pt idx="20">
                  <c:v>0.42607328</c:v>
                </c:pt>
                <c:pt idx="21">
                  <c:v>0.29050705000000004</c:v>
                </c:pt>
                <c:pt idx="22">
                  <c:v>-3.1835990000000002E-2</c:v>
                </c:pt>
                <c:pt idx="23">
                  <c:v>0.25068006999999998</c:v>
                </c:pt>
                <c:pt idx="24">
                  <c:v>0.13030347</c:v>
                </c:pt>
                <c:pt idx="25">
                  <c:v>-0.16043977000000001</c:v>
                </c:pt>
                <c:pt idx="26">
                  <c:v>2.2046980000000022E-2</c:v>
                </c:pt>
                <c:pt idx="27">
                  <c:v>1.6095850000000023E-2</c:v>
                </c:pt>
                <c:pt idx="28">
                  <c:v>0.31276625999999996</c:v>
                </c:pt>
                <c:pt idx="29">
                  <c:v>8.6127990000000001E-2</c:v>
                </c:pt>
                <c:pt idx="30">
                  <c:v>5.6374500000000022E-3</c:v>
                </c:pt>
                <c:pt idx="31">
                  <c:v>7.0716870000000015E-2</c:v>
                </c:pt>
                <c:pt idx="32">
                  <c:v>5.946106000000001E-2</c:v>
                </c:pt>
                <c:pt idx="33">
                  <c:v>-0.88901750999999996</c:v>
                </c:pt>
                <c:pt idx="34">
                  <c:v>-0.10357864</c:v>
                </c:pt>
                <c:pt idx="35">
                  <c:v>6.3108609999999996E-2</c:v>
                </c:pt>
                <c:pt idx="36">
                  <c:v>-0.14921339</c:v>
                </c:pt>
                <c:pt idx="37">
                  <c:v>8.4015199999999984E-2</c:v>
                </c:pt>
                <c:pt idx="38">
                  <c:v>0.16159670999999998</c:v>
                </c:pt>
              </c:numCache>
            </c:numRef>
          </c:xVal>
          <c:yVal>
            <c:numRef>
              <c:f>Sheet5!$K$2:$K$40</c:f>
              <c:numCache>
                <c:formatCode>0.000</c:formatCode>
                <c:ptCount val="39"/>
                <c:pt idx="0">
                  <c:v>0.36039716999999993</c:v>
                </c:pt>
                <c:pt idx="1">
                  <c:v>4.3653999999992976E-4</c:v>
                </c:pt>
                <c:pt idx="2">
                  <c:v>5.8415540000000044E-2</c:v>
                </c:pt>
                <c:pt idx="3">
                  <c:v>-0.16508504000000002</c:v>
                </c:pt>
                <c:pt idx="4">
                  <c:v>-8.6426180000000019E-2</c:v>
                </c:pt>
                <c:pt idx="5">
                  <c:v>-1.4861619999999964E-2</c:v>
                </c:pt>
                <c:pt idx="6">
                  <c:v>-0.19299858999999991</c:v>
                </c:pt>
                <c:pt idx="7">
                  <c:v>2.8438640000000015E-2</c:v>
                </c:pt>
                <c:pt idx="8">
                  <c:v>-0.21916643999999996</c:v>
                </c:pt>
                <c:pt idx="9">
                  <c:v>-9.8356499999999736E-3</c:v>
                </c:pt>
                <c:pt idx="10">
                  <c:v>-0.15183249000000004</c:v>
                </c:pt>
                <c:pt idx="11">
                  <c:v>-0.51343713999999996</c:v>
                </c:pt>
                <c:pt idx="12">
                  <c:v>-0.132606</c:v>
                </c:pt>
                <c:pt idx="13">
                  <c:v>-0.13481498999999997</c:v>
                </c:pt>
                <c:pt idx="14">
                  <c:v>-2.2204270000000012E-2</c:v>
                </c:pt>
                <c:pt idx="15">
                  <c:v>-0.15736753999999997</c:v>
                </c:pt>
                <c:pt idx="16">
                  <c:v>-0.42048486999999996</c:v>
                </c:pt>
                <c:pt idx="17">
                  <c:v>-0.64509063999999994</c:v>
                </c:pt>
                <c:pt idx="18">
                  <c:v>0.11221115999999998</c:v>
                </c:pt>
                <c:pt idx="19">
                  <c:v>0.12802384999999999</c:v>
                </c:pt>
                <c:pt idx="20">
                  <c:v>0.34680166000000001</c:v>
                </c:pt>
                <c:pt idx="21">
                  <c:v>-4.6225739999999904E-2</c:v>
                </c:pt>
                <c:pt idx="22">
                  <c:v>-0.25800014999999998</c:v>
                </c:pt>
                <c:pt idx="23">
                  <c:v>-5.7486170000000059E-2</c:v>
                </c:pt>
                <c:pt idx="24">
                  <c:v>0.13798276000000001</c:v>
                </c:pt>
                <c:pt idx="25">
                  <c:v>-0.14028536000000003</c:v>
                </c:pt>
                <c:pt idx="26">
                  <c:v>-0.18063224999999997</c:v>
                </c:pt>
                <c:pt idx="27">
                  <c:v>2.0502610000000032E-2</c:v>
                </c:pt>
                <c:pt idx="28">
                  <c:v>0.25832369999999993</c:v>
                </c:pt>
                <c:pt idx="29">
                  <c:v>0.83654532000000004</c:v>
                </c:pt>
                <c:pt idx="30">
                  <c:v>-3.0025819999999995E-2</c:v>
                </c:pt>
                <c:pt idx="31">
                  <c:v>0.27020028000000001</c:v>
                </c:pt>
                <c:pt idx="32">
                  <c:v>-0.10347687999999999</c:v>
                </c:pt>
                <c:pt idx="33">
                  <c:v>-1.0897037200000002</c:v>
                </c:pt>
                <c:pt idx="34">
                  <c:v>0.2754818</c:v>
                </c:pt>
                <c:pt idx="35">
                  <c:v>4.2234179999999996E-2</c:v>
                </c:pt>
                <c:pt idx="36">
                  <c:v>-0.27148071000000001</c:v>
                </c:pt>
                <c:pt idx="37">
                  <c:v>-0.28147434000000005</c:v>
                </c:pt>
                <c:pt idx="38">
                  <c:v>0.23339975999999996</c:v>
                </c:pt>
              </c:numCache>
            </c:numRef>
          </c:yVal>
          <c:smooth val="0"/>
        </c:ser>
        <c:ser>
          <c:idx val="0"/>
          <c:order val="0"/>
          <c:tx>
            <c:v>SOC major group 4-9</c:v>
          </c:tx>
          <c:spPr>
            <a:ln w="28575">
              <a:noFill/>
            </a:ln>
          </c:spPr>
          <c:xVal>
            <c:numRef>
              <c:f>Sheet5!$E$41:$E$82</c:f>
              <c:numCache>
                <c:formatCode>General</c:formatCode>
                <c:ptCount val="42"/>
                <c:pt idx="0">
                  <c:v>-0.31460696000000005</c:v>
                </c:pt>
                <c:pt idx="1">
                  <c:v>0.15173753999999998</c:v>
                </c:pt>
                <c:pt idx="2">
                  <c:v>0.15431815000000002</c:v>
                </c:pt>
                <c:pt idx="3">
                  <c:v>-1.5767345399999999</c:v>
                </c:pt>
                <c:pt idx="4">
                  <c:v>-0.20549294999999998</c:v>
                </c:pt>
                <c:pt idx="5">
                  <c:v>-5.0883570000000003E-2</c:v>
                </c:pt>
                <c:pt idx="6">
                  <c:v>0.15025570000000005</c:v>
                </c:pt>
                <c:pt idx="7">
                  <c:v>1.5467164499999999</c:v>
                </c:pt>
                <c:pt idx="8">
                  <c:v>-4.8663299999999951E-3</c:v>
                </c:pt>
                <c:pt idx="9">
                  <c:v>0.44029264000000001</c:v>
                </c:pt>
                <c:pt idx="10">
                  <c:v>0.19274799000000001</c:v>
                </c:pt>
                <c:pt idx="11">
                  <c:v>-0.72249820999999992</c:v>
                </c:pt>
                <c:pt idx="12">
                  <c:v>1.02040525</c:v>
                </c:pt>
                <c:pt idx="13">
                  <c:v>0.48632899000000002</c:v>
                </c:pt>
                <c:pt idx="15">
                  <c:v>5.8511269999999949E-2</c:v>
                </c:pt>
                <c:pt idx="16">
                  <c:v>1.0241837499999999</c:v>
                </c:pt>
                <c:pt idx="17">
                  <c:v>-0.10326598000000001</c:v>
                </c:pt>
                <c:pt idx="18">
                  <c:v>3.395400000000004E-2</c:v>
                </c:pt>
                <c:pt idx="19">
                  <c:v>-0.48269614999999999</c:v>
                </c:pt>
                <c:pt idx="20">
                  <c:v>-0.59280344000000007</c:v>
                </c:pt>
                <c:pt idx="21">
                  <c:v>-6.5268490000000123E-2</c:v>
                </c:pt>
                <c:pt idx="22">
                  <c:v>0.10786718000000001</c:v>
                </c:pt>
                <c:pt idx="24">
                  <c:v>0.34178002000000002</c:v>
                </c:pt>
                <c:pt idx="25">
                  <c:v>0.46605366999999998</c:v>
                </c:pt>
                <c:pt idx="26">
                  <c:v>-3.8463499999999984E-3</c:v>
                </c:pt>
                <c:pt idx="27">
                  <c:v>0.95921055</c:v>
                </c:pt>
                <c:pt idx="28">
                  <c:v>0.57387732000000002</c:v>
                </c:pt>
                <c:pt idx="29">
                  <c:v>-0.29133119000000002</c:v>
                </c:pt>
                <c:pt idx="30">
                  <c:v>-0.54634238000000002</c:v>
                </c:pt>
                <c:pt idx="31">
                  <c:v>-3.1120330000000029E-2</c:v>
                </c:pt>
                <c:pt idx="32">
                  <c:v>2.0178442599999999</c:v>
                </c:pt>
                <c:pt idx="34">
                  <c:v>0.67945776000000002</c:v>
                </c:pt>
                <c:pt idx="35">
                  <c:v>-0.76578537999999996</c:v>
                </c:pt>
                <c:pt idx="36">
                  <c:v>-0.49030094999999996</c:v>
                </c:pt>
                <c:pt idx="37">
                  <c:v>-0.15950571000000002</c:v>
                </c:pt>
                <c:pt idx="38">
                  <c:v>0.31651024000000005</c:v>
                </c:pt>
                <c:pt idx="39">
                  <c:v>9.9154750000000014E-2</c:v>
                </c:pt>
                <c:pt idx="40">
                  <c:v>0.15496768000000005</c:v>
                </c:pt>
                <c:pt idx="41">
                  <c:v>-0.23464461999999997</c:v>
                </c:pt>
              </c:numCache>
            </c:numRef>
          </c:xVal>
          <c:yVal>
            <c:numRef>
              <c:f>Sheet5!$K$41:$K$82</c:f>
              <c:numCache>
                <c:formatCode>0.000</c:formatCode>
                <c:ptCount val="42"/>
                <c:pt idx="0">
                  <c:v>-3.5333950000000058E-2</c:v>
                </c:pt>
                <c:pt idx="1">
                  <c:v>-1.2728260000000019E-2</c:v>
                </c:pt>
                <c:pt idx="2">
                  <c:v>5.7173890000000019E-2</c:v>
                </c:pt>
                <c:pt idx="3">
                  <c:v>-1.2649543599999999</c:v>
                </c:pt>
                <c:pt idx="4">
                  <c:v>-0.40175803999999998</c:v>
                </c:pt>
                <c:pt idx="5">
                  <c:v>-0.20827097</c:v>
                </c:pt>
                <c:pt idx="6">
                  <c:v>-4.6457399999999538E-3</c:v>
                </c:pt>
                <c:pt idx="7">
                  <c:v>1.1100804099999999</c:v>
                </c:pt>
                <c:pt idx="8">
                  <c:v>2.150143999999999E-2</c:v>
                </c:pt>
                <c:pt idx="9">
                  <c:v>0.62718373000000005</c:v>
                </c:pt>
                <c:pt idx="10">
                  <c:v>5.6572940000000016E-2</c:v>
                </c:pt>
                <c:pt idx="11">
                  <c:v>-0.81853545999999988</c:v>
                </c:pt>
                <c:pt idx="12">
                  <c:v>0.8351330400000001</c:v>
                </c:pt>
                <c:pt idx="13">
                  <c:v>0.95410553000000009</c:v>
                </c:pt>
                <c:pt idx="14">
                  <c:v>0.37588152000000002</c:v>
                </c:pt>
                <c:pt idx="15">
                  <c:v>-2.896993000000006E-2</c:v>
                </c:pt>
                <c:pt idx="16">
                  <c:v>1.0598032099999999</c:v>
                </c:pt>
                <c:pt idx="17">
                  <c:v>-0.16759028000000001</c:v>
                </c:pt>
                <c:pt idx="18">
                  <c:v>-0.11509683999999998</c:v>
                </c:pt>
                <c:pt idx="19">
                  <c:v>-0.56770635000000003</c:v>
                </c:pt>
                <c:pt idx="20">
                  <c:v>-0.39634655000000008</c:v>
                </c:pt>
                <c:pt idx="21">
                  <c:v>-0.19731121000000013</c:v>
                </c:pt>
                <c:pt idx="22">
                  <c:v>1.6963830000000013E-2</c:v>
                </c:pt>
                <c:pt idx="23">
                  <c:v>0.52407079000000001</c:v>
                </c:pt>
                <c:pt idx="24">
                  <c:v>0.34642651000000002</c:v>
                </c:pt>
                <c:pt idx="25">
                  <c:v>0.18663554999999998</c:v>
                </c:pt>
                <c:pt idx="26">
                  <c:v>-0.24376107999999996</c:v>
                </c:pt>
                <c:pt idx="27">
                  <c:v>0.94417759999999995</c:v>
                </c:pt>
                <c:pt idx="28">
                  <c:v>0.31117591</c:v>
                </c:pt>
                <c:pt idx="29">
                  <c:v>-0.27217703000000004</c:v>
                </c:pt>
                <c:pt idx="30">
                  <c:v>-0.61737333999999999</c:v>
                </c:pt>
                <c:pt idx="31">
                  <c:v>-3.3104870000000064E-2</c:v>
                </c:pt>
                <c:pt idx="32">
                  <c:v>1.7805440799999999</c:v>
                </c:pt>
                <c:pt idx="33">
                  <c:v>-0.61429566000000002</c:v>
                </c:pt>
                <c:pt idx="34">
                  <c:v>0.52010788000000008</c:v>
                </c:pt>
                <c:pt idx="35">
                  <c:v>-0.49072303999999989</c:v>
                </c:pt>
                <c:pt idx="36">
                  <c:v>-0.47077479</c:v>
                </c:pt>
                <c:pt idx="37">
                  <c:v>-7.5501859999999976E-2</c:v>
                </c:pt>
                <c:pt idx="38">
                  <c:v>0.13502065000000008</c:v>
                </c:pt>
                <c:pt idx="39">
                  <c:v>0.13428606000000001</c:v>
                </c:pt>
                <c:pt idx="40">
                  <c:v>-7.0858599999999966E-2</c:v>
                </c:pt>
                <c:pt idx="41">
                  <c:v>-0.14881496999999999</c:v>
                </c:pt>
              </c:numCache>
            </c:numRef>
          </c:yVal>
          <c:smooth val="0"/>
        </c:ser>
        <c:dLbls>
          <c:showLegendKey val="0"/>
          <c:showVal val="0"/>
          <c:showCatName val="0"/>
          <c:showSerName val="0"/>
          <c:showPercent val="0"/>
          <c:showBubbleSize val="0"/>
        </c:dLbls>
        <c:axId val="86211328"/>
        <c:axId val="34217984"/>
      </c:scatterChart>
      <c:valAx>
        <c:axId val="86211328"/>
        <c:scaling>
          <c:orientation val="minMax"/>
        </c:scaling>
        <c:delete val="0"/>
        <c:axPos val="b"/>
        <c:title>
          <c:tx>
            <c:rich>
              <a:bodyPr/>
              <a:lstStyle/>
              <a:p>
                <a:pPr>
                  <a:defRPr/>
                </a:pPr>
                <a:r>
                  <a:rPr lang="en-US"/>
                  <a:t>Absolute increase in graduate influence</a:t>
                </a:r>
              </a:p>
            </c:rich>
          </c:tx>
          <c:layout/>
          <c:overlay val="0"/>
        </c:title>
        <c:numFmt formatCode="#,##0.0" sourceLinked="0"/>
        <c:majorTickMark val="out"/>
        <c:minorTickMark val="none"/>
        <c:tickLblPos val="nextTo"/>
        <c:crossAx val="34217984"/>
        <c:crosses val="autoZero"/>
        <c:crossBetween val="midCat"/>
      </c:valAx>
      <c:valAx>
        <c:axId val="34217984"/>
        <c:scaling>
          <c:orientation val="minMax"/>
        </c:scaling>
        <c:delete val="0"/>
        <c:axPos val="l"/>
        <c:title>
          <c:tx>
            <c:rich>
              <a:bodyPr rot="-5400000" vert="horz"/>
              <a:lstStyle/>
              <a:p>
                <a:pPr>
                  <a:defRPr/>
                </a:pPr>
                <a:r>
                  <a:rPr lang="en-US"/>
                  <a:t>Relative increase in graduate influence</a:t>
                </a:r>
              </a:p>
            </c:rich>
          </c:tx>
          <c:layout/>
          <c:overlay val="0"/>
        </c:title>
        <c:numFmt formatCode="0.0" sourceLinked="0"/>
        <c:majorTickMark val="out"/>
        <c:minorTickMark val="none"/>
        <c:tickLblPos val="nextTo"/>
        <c:crossAx val="86211328"/>
        <c:crosses val="autoZero"/>
        <c:crossBetween val="midCat"/>
      </c:valAx>
    </c:plotArea>
    <c:legend>
      <c:legendPos val="r"/>
      <c:layout>
        <c:manualLayout>
          <c:xMode val="edge"/>
          <c:yMode val="edge"/>
          <c:x val="0.64974973018870918"/>
          <c:y val="0.72477076301866827"/>
          <c:w val="0.24485226418009748"/>
          <c:h val="0.15039272256786285"/>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265752218007525E-2"/>
          <c:y val="3.3761095510460526E-2"/>
          <c:w val="0.93931391055755709"/>
          <c:h val="0.93216606200843599"/>
        </c:manualLayout>
      </c:layout>
      <c:scatterChart>
        <c:scatterStyle val="lineMarker"/>
        <c:varyColors val="0"/>
        <c:ser>
          <c:idx val="1"/>
          <c:order val="0"/>
          <c:tx>
            <c:v>SOC major group 1-3</c:v>
          </c:tx>
          <c:spPr>
            <a:ln w="28575">
              <a:noFill/>
            </a:ln>
          </c:spPr>
          <c:marker>
            <c:symbol val="diamond"/>
            <c:size val="7"/>
          </c:marker>
          <c:xVal>
            <c:numRef>
              <c:f>Sheet5!$E$2:$E$40</c:f>
              <c:numCache>
                <c:formatCode>General</c:formatCode>
                <c:ptCount val="39"/>
                <c:pt idx="0">
                  <c:v>8.533678999999994E-2</c:v>
                </c:pt>
                <c:pt idx="1">
                  <c:v>7.4953359999999969E-2</c:v>
                </c:pt>
                <c:pt idx="2">
                  <c:v>9.7397740000000066E-2</c:v>
                </c:pt>
                <c:pt idx="3">
                  <c:v>8.2920139999999976E-2</c:v>
                </c:pt>
                <c:pt idx="4">
                  <c:v>4.5214869999999963E-2</c:v>
                </c:pt>
                <c:pt idx="5">
                  <c:v>-6.1020109999999961E-2</c:v>
                </c:pt>
                <c:pt idx="6">
                  <c:v>2.3824320000000065E-2</c:v>
                </c:pt>
                <c:pt idx="7">
                  <c:v>-1.6001769999999971E-2</c:v>
                </c:pt>
                <c:pt idx="8">
                  <c:v>3.5785720000000021E-2</c:v>
                </c:pt>
                <c:pt idx="9">
                  <c:v>0.14053103</c:v>
                </c:pt>
                <c:pt idx="10">
                  <c:v>-3.7727499999999914E-3</c:v>
                </c:pt>
                <c:pt idx="11">
                  <c:v>-0.34279567</c:v>
                </c:pt>
                <c:pt idx="12">
                  <c:v>-3.8581469999999993E-2</c:v>
                </c:pt>
                <c:pt idx="13">
                  <c:v>0.16135316</c:v>
                </c:pt>
                <c:pt idx="14">
                  <c:v>3.6791690000000002E-2</c:v>
                </c:pt>
                <c:pt idx="15">
                  <c:v>0.15542464</c:v>
                </c:pt>
                <c:pt idx="16">
                  <c:v>3.6242480000000021E-2</c:v>
                </c:pt>
                <c:pt idx="17">
                  <c:v>-0.12347308000000004</c:v>
                </c:pt>
                <c:pt idx="18">
                  <c:v>0.13961732999999998</c:v>
                </c:pt>
                <c:pt idx="19">
                  <c:v>-1.592100000000006E-3</c:v>
                </c:pt>
                <c:pt idx="20">
                  <c:v>0.42607328</c:v>
                </c:pt>
                <c:pt idx="21">
                  <c:v>0.29050705000000004</c:v>
                </c:pt>
                <c:pt idx="22">
                  <c:v>-3.1835990000000002E-2</c:v>
                </c:pt>
                <c:pt idx="23">
                  <c:v>0.25068006999999998</c:v>
                </c:pt>
                <c:pt idx="24">
                  <c:v>0.13030347</c:v>
                </c:pt>
                <c:pt idx="25">
                  <c:v>-0.16043977000000001</c:v>
                </c:pt>
                <c:pt idx="26">
                  <c:v>2.2046980000000022E-2</c:v>
                </c:pt>
                <c:pt idx="27">
                  <c:v>1.6095850000000023E-2</c:v>
                </c:pt>
                <c:pt idx="28">
                  <c:v>0.31276625999999996</c:v>
                </c:pt>
                <c:pt idx="29">
                  <c:v>8.6127990000000001E-2</c:v>
                </c:pt>
                <c:pt idx="30">
                  <c:v>5.6374500000000022E-3</c:v>
                </c:pt>
                <c:pt idx="31">
                  <c:v>7.0716870000000015E-2</c:v>
                </c:pt>
                <c:pt idx="32">
                  <c:v>5.946106000000001E-2</c:v>
                </c:pt>
                <c:pt idx="33">
                  <c:v>-0.88901750999999996</c:v>
                </c:pt>
                <c:pt idx="34">
                  <c:v>-0.10357864</c:v>
                </c:pt>
                <c:pt idx="35">
                  <c:v>6.3108609999999996E-2</c:v>
                </c:pt>
                <c:pt idx="36">
                  <c:v>-0.14921339</c:v>
                </c:pt>
                <c:pt idx="37">
                  <c:v>8.4015199999999984E-2</c:v>
                </c:pt>
                <c:pt idx="38">
                  <c:v>0.16159670999999998</c:v>
                </c:pt>
              </c:numCache>
            </c:numRef>
          </c:xVal>
          <c:yVal>
            <c:numRef>
              <c:f>Sheet5!$K$2:$K$40</c:f>
              <c:numCache>
                <c:formatCode>0.000</c:formatCode>
                <c:ptCount val="39"/>
                <c:pt idx="0">
                  <c:v>0.36039716999999993</c:v>
                </c:pt>
                <c:pt idx="1">
                  <c:v>4.3653999999992976E-4</c:v>
                </c:pt>
                <c:pt idx="2">
                  <c:v>5.8415540000000044E-2</c:v>
                </c:pt>
                <c:pt idx="3">
                  <c:v>-0.16508504000000002</c:v>
                </c:pt>
                <c:pt idx="4">
                  <c:v>-8.6426180000000019E-2</c:v>
                </c:pt>
                <c:pt idx="5">
                  <c:v>-1.4861619999999964E-2</c:v>
                </c:pt>
                <c:pt idx="6">
                  <c:v>-0.19299858999999991</c:v>
                </c:pt>
                <c:pt idx="7">
                  <c:v>2.8438640000000015E-2</c:v>
                </c:pt>
                <c:pt idx="8">
                  <c:v>-0.21916643999999996</c:v>
                </c:pt>
                <c:pt idx="9">
                  <c:v>-9.8356499999999736E-3</c:v>
                </c:pt>
                <c:pt idx="10">
                  <c:v>-0.15183249000000004</c:v>
                </c:pt>
                <c:pt idx="11">
                  <c:v>-0.51343713999999996</c:v>
                </c:pt>
                <c:pt idx="12">
                  <c:v>-0.132606</c:v>
                </c:pt>
                <c:pt idx="13">
                  <c:v>-0.13481498999999997</c:v>
                </c:pt>
                <c:pt idx="14">
                  <c:v>-2.2204270000000012E-2</c:v>
                </c:pt>
                <c:pt idx="15">
                  <c:v>-0.15736753999999997</c:v>
                </c:pt>
                <c:pt idx="16">
                  <c:v>-0.42048486999999996</c:v>
                </c:pt>
                <c:pt idx="17">
                  <c:v>-0.64509063999999994</c:v>
                </c:pt>
                <c:pt idx="18">
                  <c:v>0.11221115999999998</c:v>
                </c:pt>
                <c:pt idx="19">
                  <c:v>0.12802384999999999</c:v>
                </c:pt>
                <c:pt idx="20">
                  <c:v>0.34680166000000001</c:v>
                </c:pt>
                <c:pt idx="21">
                  <c:v>-4.6225739999999904E-2</c:v>
                </c:pt>
                <c:pt idx="22">
                  <c:v>-0.25800014999999998</c:v>
                </c:pt>
                <c:pt idx="23">
                  <c:v>-5.7486170000000059E-2</c:v>
                </c:pt>
                <c:pt idx="24">
                  <c:v>0.13798276000000001</c:v>
                </c:pt>
                <c:pt idx="25">
                  <c:v>-0.14028536000000003</c:v>
                </c:pt>
                <c:pt idx="26">
                  <c:v>-0.18063224999999997</c:v>
                </c:pt>
                <c:pt idx="27">
                  <c:v>2.0502610000000032E-2</c:v>
                </c:pt>
                <c:pt idx="28">
                  <c:v>0.25832369999999993</c:v>
                </c:pt>
                <c:pt idx="29">
                  <c:v>0.83654532000000004</c:v>
                </c:pt>
                <c:pt idx="30">
                  <c:v>-3.0025819999999995E-2</c:v>
                </c:pt>
                <c:pt idx="31">
                  <c:v>0.27020028000000001</c:v>
                </c:pt>
                <c:pt idx="32">
                  <c:v>-0.10347687999999999</c:v>
                </c:pt>
                <c:pt idx="33">
                  <c:v>-1.0897037200000002</c:v>
                </c:pt>
                <c:pt idx="34">
                  <c:v>0.2754818</c:v>
                </c:pt>
                <c:pt idx="35">
                  <c:v>4.2234179999999996E-2</c:v>
                </c:pt>
                <c:pt idx="36">
                  <c:v>-0.27148071000000001</c:v>
                </c:pt>
                <c:pt idx="37">
                  <c:v>-0.28147434000000005</c:v>
                </c:pt>
                <c:pt idx="38">
                  <c:v>0.23339975999999996</c:v>
                </c:pt>
              </c:numCache>
            </c:numRef>
          </c:yVal>
          <c:smooth val="0"/>
        </c:ser>
        <c:dLbls>
          <c:showLegendKey val="0"/>
          <c:showVal val="0"/>
          <c:showCatName val="0"/>
          <c:showSerName val="0"/>
          <c:showPercent val="0"/>
          <c:showBubbleSize val="0"/>
        </c:dLbls>
        <c:axId val="34218560"/>
        <c:axId val="86209024"/>
      </c:scatterChart>
      <c:valAx>
        <c:axId val="34218560"/>
        <c:scaling>
          <c:orientation val="minMax"/>
          <c:max val="2.5"/>
          <c:min val="-2"/>
        </c:scaling>
        <c:delete val="0"/>
        <c:axPos val="b"/>
        <c:title>
          <c:tx>
            <c:rich>
              <a:bodyPr/>
              <a:lstStyle/>
              <a:p>
                <a:pPr>
                  <a:defRPr/>
                </a:pPr>
                <a:r>
                  <a:rPr lang="en-US"/>
                  <a:t>Absolute increase in graduate influence</a:t>
                </a:r>
              </a:p>
            </c:rich>
          </c:tx>
          <c:layout/>
          <c:overlay val="0"/>
        </c:title>
        <c:numFmt formatCode="#,##0.0" sourceLinked="0"/>
        <c:majorTickMark val="out"/>
        <c:minorTickMark val="none"/>
        <c:tickLblPos val="nextTo"/>
        <c:crossAx val="86209024"/>
        <c:crosses val="autoZero"/>
        <c:crossBetween val="midCat"/>
      </c:valAx>
      <c:valAx>
        <c:axId val="86209024"/>
        <c:scaling>
          <c:orientation val="minMax"/>
          <c:max val="2"/>
          <c:min val="-1.5"/>
        </c:scaling>
        <c:delete val="0"/>
        <c:axPos val="l"/>
        <c:title>
          <c:tx>
            <c:rich>
              <a:bodyPr rot="-5400000" vert="horz"/>
              <a:lstStyle/>
              <a:p>
                <a:pPr>
                  <a:defRPr/>
                </a:pPr>
                <a:r>
                  <a:rPr lang="en-US"/>
                  <a:t>Relative increase in graduate influence</a:t>
                </a:r>
              </a:p>
            </c:rich>
          </c:tx>
          <c:layout/>
          <c:overlay val="0"/>
        </c:title>
        <c:numFmt formatCode="0.0" sourceLinked="0"/>
        <c:majorTickMark val="out"/>
        <c:minorTickMark val="none"/>
        <c:tickLblPos val="nextTo"/>
        <c:crossAx val="3421856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336068906879599E-2"/>
          <c:y val="5.0870651477843622E-2"/>
          <c:w val="0.80990148238512438"/>
          <c:h val="0.89825869704431272"/>
        </c:manualLayout>
      </c:layout>
      <c:scatterChart>
        <c:scatterStyle val="lineMarker"/>
        <c:varyColors val="0"/>
        <c:ser>
          <c:idx val="1"/>
          <c:order val="1"/>
          <c:tx>
            <c:v>High initial relative graduate influence</c:v>
          </c:tx>
          <c:spPr>
            <a:ln w="28575">
              <a:noFill/>
            </a:ln>
          </c:spPr>
          <c:marker>
            <c:symbol val="diamond"/>
            <c:size val="7"/>
          </c:marker>
          <c:xVal>
            <c:numRef>
              <c:f>'[Data for presentation.xlsx]Sheet5'!$AB$2:$AB$16</c:f>
              <c:numCache>
                <c:formatCode>0.000</c:formatCode>
                <c:ptCount val="15"/>
                <c:pt idx="0">
                  <c:v>7.2820699999999183E-3</c:v>
                </c:pt>
                <c:pt idx="1">
                  <c:v>4.8375669999999982E-2</c:v>
                </c:pt>
                <c:pt idx="2">
                  <c:v>0.15039520000000001</c:v>
                </c:pt>
                <c:pt idx="3">
                  <c:v>0.22448512000000004</c:v>
                </c:pt>
                <c:pt idx="4">
                  <c:v>0.15614901999999997</c:v>
                </c:pt>
                <c:pt idx="5">
                  <c:v>0.15184978000000002</c:v>
                </c:pt>
                <c:pt idx="6">
                  <c:v>0.10112280000000001</c:v>
                </c:pt>
                <c:pt idx="7">
                  <c:v>-9.9734039999999968E-2</c:v>
                </c:pt>
                <c:pt idx="8">
                  <c:v>0.17211739999999998</c:v>
                </c:pt>
                <c:pt idx="9">
                  <c:v>5.6119079999999988E-2</c:v>
                </c:pt>
                <c:pt idx="10">
                  <c:v>7.6563009999999987E-2</c:v>
                </c:pt>
                <c:pt idx="11">
                  <c:v>7.3371610000000032E-2</c:v>
                </c:pt>
                <c:pt idx="12">
                  <c:v>0.33769271000000001</c:v>
                </c:pt>
                <c:pt idx="13">
                  <c:v>0.21962774000000002</c:v>
                </c:pt>
                <c:pt idx="14">
                  <c:v>2.8571400000000358E-3</c:v>
                </c:pt>
              </c:numCache>
            </c:numRef>
          </c:xVal>
          <c:yVal>
            <c:numRef>
              <c:f>'[Data for presentation.xlsx]Sheet5'!$AC$2:$AC$16</c:f>
              <c:numCache>
                <c:formatCode>General</c:formatCode>
                <c:ptCount val="15"/>
                <c:pt idx="0">
                  <c:v>-0.64509063999999994</c:v>
                </c:pt>
                <c:pt idx="1">
                  <c:v>-0.51343713999999996</c:v>
                </c:pt>
                <c:pt idx="2">
                  <c:v>-0.27148071000000001</c:v>
                </c:pt>
                <c:pt idx="3">
                  <c:v>-0.18063224999999997</c:v>
                </c:pt>
                <c:pt idx="4">
                  <c:v>-0.15736753999999997</c:v>
                </c:pt>
                <c:pt idx="5">
                  <c:v>-0.15183249000000004</c:v>
                </c:pt>
                <c:pt idx="6">
                  <c:v>-8.6426180000000019E-2</c:v>
                </c:pt>
                <c:pt idx="8">
                  <c:v>-3.0025819999999995E-2</c:v>
                </c:pt>
                <c:pt idx="9">
                  <c:v>4.3653999999992976E-4</c:v>
                </c:pt>
                <c:pt idx="10">
                  <c:v>0.11221115999999998</c:v>
                </c:pt>
                <c:pt idx="11">
                  <c:v>0.12802384999999999</c:v>
                </c:pt>
                <c:pt idx="12">
                  <c:v>0.13798276000000001</c:v>
                </c:pt>
                <c:pt idx="13">
                  <c:v>0.36039716999999993</c:v>
                </c:pt>
              </c:numCache>
            </c:numRef>
          </c:yVal>
          <c:smooth val="0"/>
        </c:ser>
        <c:ser>
          <c:idx val="0"/>
          <c:order val="0"/>
          <c:tx>
            <c:v>Low initial relative graduate influence</c:v>
          </c:tx>
          <c:spPr>
            <a:ln w="28575">
              <a:noFill/>
            </a:ln>
          </c:spPr>
          <c:xVal>
            <c:numRef>
              <c:f>'[Data for presentation.xlsx]Sheet5'!$AG$2:$AG$18</c:f>
              <c:numCache>
                <c:formatCode>0.000</c:formatCode>
                <c:ptCount val="17"/>
                <c:pt idx="0">
                  <c:v>9.635007000000001E-2</c:v>
                </c:pt>
                <c:pt idx="1">
                  <c:v>0.13738737999999995</c:v>
                </c:pt>
                <c:pt idx="2">
                  <c:v>0.11178733000000002</c:v>
                </c:pt>
                <c:pt idx="3">
                  <c:v>0.21200979999999997</c:v>
                </c:pt>
                <c:pt idx="4">
                  <c:v>9.0238509999999994E-2</c:v>
                </c:pt>
                <c:pt idx="5">
                  <c:v>0.22464008000000002</c:v>
                </c:pt>
                <c:pt idx="6">
                  <c:v>0.11289735999999995</c:v>
                </c:pt>
                <c:pt idx="7">
                  <c:v>7.820270000000018E-3</c:v>
                </c:pt>
                <c:pt idx="8">
                  <c:v>6.3545150000000022E-2</c:v>
                </c:pt>
                <c:pt idx="9">
                  <c:v>9.3484600000000029E-3</c:v>
                </c:pt>
                <c:pt idx="10">
                  <c:v>0.12202914000000001</c:v>
                </c:pt>
                <c:pt idx="11">
                  <c:v>0.14071789000000001</c:v>
                </c:pt>
                <c:pt idx="12">
                  <c:v>0.11462039000000002</c:v>
                </c:pt>
                <c:pt idx="13">
                  <c:v>9.2694219999999994E-2</c:v>
                </c:pt>
                <c:pt idx="14">
                  <c:v>0.37444021999999999</c:v>
                </c:pt>
                <c:pt idx="15">
                  <c:v>9.3781590000000026E-2</c:v>
                </c:pt>
                <c:pt idx="16">
                  <c:v>0.18543935999999994</c:v>
                </c:pt>
              </c:numCache>
            </c:numRef>
          </c:xVal>
          <c:yVal>
            <c:numRef>
              <c:f>'[Data for presentation.xlsx]Sheet5'!$AH$2:$AH$18</c:f>
              <c:numCache>
                <c:formatCode>General</c:formatCode>
                <c:ptCount val="17"/>
                <c:pt idx="1">
                  <c:v>-0.42048486999999996</c:v>
                </c:pt>
                <c:pt idx="2">
                  <c:v>-0.25800014999999998</c:v>
                </c:pt>
                <c:pt idx="3">
                  <c:v>-0.21916643999999996</c:v>
                </c:pt>
                <c:pt idx="4">
                  <c:v>-0.19299858999999991</c:v>
                </c:pt>
                <c:pt idx="5">
                  <c:v>-0.14028536000000003</c:v>
                </c:pt>
                <c:pt idx="6">
                  <c:v>-0.13481498999999997</c:v>
                </c:pt>
                <c:pt idx="7">
                  <c:v>-0.132606</c:v>
                </c:pt>
                <c:pt idx="8">
                  <c:v>-0.10347687999999999</c:v>
                </c:pt>
                <c:pt idx="9">
                  <c:v>-2.2204270000000012E-2</c:v>
                </c:pt>
                <c:pt idx="10">
                  <c:v>2.0502610000000032E-2</c:v>
                </c:pt>
                <c:pt idx="11">
                  <c:v>4.2234179999999996E-2</c:v>
                </c:pt>
                <c:pt idx="12">
                  <c:v>5.8415540000000044E-2</c:v>
                </c:pt>
                <c:pt idx="13">
                  <c:v>0.23339975999999996</c:v>
                </c:pt>
                <c:pt idx="14">
                  <c:v>0.27020028000000001</c:v>
                </c:pt>
                <c:pt idx="15">
                  <c:v>0.2754818</c:v>
                </c:pt>
                <c:pt idx="16">
                  <c:v>0.34680166000000001</c:v>
                </c:pt>
              </c:numCache>
            </c:numRef>
          </c:yVal>
          <c:smooth val="0"/>
        </c:ser>
        <c:dLbls>
          <c:showLegendKey val="0"/>
          <c:showVal val="0"/>
          <c:showCatName val="0"/>
          <c:showSerName val="0"/>
          <c:showPercent val="0"/>
          <c:showBubbleSize val="0"/>
        </c:dLbls>
        <c:axId val="95502336"/>
        <c:axId val="95502912"/>
      </c:scatterChart>
      <c:valAx>
        <c:axId val="95502336"/>
        <c:scaling>
          <c:orientation val="minMax"/>
          <c:min val="0"/>
        </c:scaling>
        <c:delete val="0"/>
        <c:axPos val="b"/>
        <c:title>
          <c:tx>
            <c:rich>
              <a:bodyPr/>
              <a:lstStyle/>
              <a:p>
                <a:pPr>
                  <a:defRPr/>
                </a:pPr>
                <a:r>
                  <a:rPr lang="en-US"/>
                  <a:t>Increase in graduate share, 2004-2011</a:t>
                </a:r>
              </a:p>
            </c:rich>
          </c:tx>
          <c:layout>
            <c:manualLayout>
              <c:xMode val="edge"/>
              <c:yMode val="edge"/>
              <c:x val="0.37382699037620298"/>
              <c:y val="0.9165863030007847"/>
            </c:manualLayout>
          </c:layout>
          <c:overlay val="0"/>
        </c:title>
        <c:numFmt formatCode="0.000" sourceLinked="1"/>
        <c:majorTickMark val="out"/>
        <c:minorTickMark val="none"/>
        <c:tickLblPos val="nextTo"/>
        <c:crossAx val="95502912"/>
        <c:crosses val="autoZero"/>
        <c:crossBetween val="midCat"/>
      </c:valAx>
      <c:valAx>
        <c:axId val="95502912"/>
        <c:scaling>
          <c:orientation val="minMax"/>
        </c:scaling>
        <c:delete val="0"/>
        <c:axPos val="l"/>
        <c:title>
          <c:tx>
            <c:rich>
              <a:bodyPr rot="-5400000" vert="horz"/>
              <a:lstStyle/>
              <a:p>
                <a:pPr>
                  <a:defRPr/>
                </a:pPr>
                <a:r>
                  <a:rPr lang="en-US"/>
                  <a:t>Change in relative graduate influence</a:t>
                </a:r>
              </a:p>
            </c:rich>
          </c:tx>
          <c:layout>
            <c:manualLayout>
              <c:xMode val="edge"/>
              <c:yMode val="edge"/>
              <c:x val="1.3124890638670155E-2"/>
              <c:y val="2.6802319813116139E-3"/>
            </c:manualLayout>
          </c:layout>
          <c:overlay val="0"/>
        </c:title>
        <c:numFmt formatCode="General" sourceLinked="1"/>
        <c:majorTickMark val="out"/>
        <c:minorTickMark val="none"/>
        <c:tickLblPos val="nextTo"/>
        <c:crossAx val="95502336"/>
        <c:crosses val="autoZero"/>
        <c:crossBetween val="midCat"/>
      </c:valAx>
    </c:plotArea>
    <c:legend>
      <c:legendPos val="r"/>
      <c:layout>
        <c:manualLayout>
          <c:xMode val="edge"/>
          <c:yMode val="edge"/>
          <c:x val="0.21815972689194379"/>
          <c:y val="0.80197940969521897"/>
          <c:w val="0.37013553074999461"/>
          <c:h val="8.7415750101840536E-2"/>
        </c:manualLayout>
      </c:layout>
      <c:overlay val="0"/>
      <c:spPr>
        <a:ln w="3175">
          <a:solidFill>
            <a:schemeClr val="accent1"/>
          </a:solidFill>
        </a:ln>
      </c:sp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1ACAC141-CC85-4CB8-AEDB-BCBF68FDA373}" type="datetimeFigureOut">
              <a:rPr lang="en-US"/>
              <a:pPr>
                <a:defRPr/>
              </a:pPr>
              <a:t>11/10/2014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E119D476-21DC-46A7-A693-E8322C72D225}" type="slidenum">
              <a:rPr lang="en-GB"/>
              <a:pPr>
                <a:defRPr/>
              </a:pPr>
              <a:t>‹#›</a:t>
            </a:fld>
            <a:endParaRPr lang="en-GB"/>
          </a:p>
        </p:txBody>
      </p:sp>
    </p:spTree>
    <p:extLst>
      <p:ext uri="{BB962C8B-B14F-4D97-AF65-F5344CB8AC3E}">
        <p14:creationId xmlns:p14="http://schemas.microsoft.com/office/powerpoint/2010/main" val="2021815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5C24F1-D19D-4A6C-A5B1-865D3CB3B40B}" type="slidenum">
              <a:rPr lang="en-GB" smtClean="0"/>
              <a:pPr>
                <a:defRPr/>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10</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11</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12</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13</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14</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15</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16</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17</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18</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B26341AB-1F42-47BF-9610-46EBA400EBF6}" type="slidenum">
              <a:rPr lang="en-GB" smtClean="0"/>
              <a:pPr>
                <a:defRPr/>
              </a:pPr>
              <a:t>19</a:t>
            </a:fld>
            <a:endParaRPr lang="en-GB"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20</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dirty="0" smtClean="0"/>
          </a:p>
        </p:txBody>
      </p:sp>
      <p:sp>
        <p:nvSpPr>
          <p:cNvPr id="4" name="3 - Θέση αριθμού διαφάνειας"/>
          <p:cNvSpPr>
            <a:spLocks noGrp="1"/>
          </p:cNvSpPr>
          <p:nvPr>
            <p:ph type="sldNum" sz="quarter" idx="5"/>
          </p:nvPr>
        </p:nvSpPr>
        <p:spPr/>
        <p:txBody>
          <a:bodyPr/>
          <a:lstStyle/>
          <a:p>
            <a:pPr>
              <a:defRPr/>
            </a:pPr>
            <a:fld id="{185CDE2C-663B-4491-B318-E190764361F8}"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1EB0240F-DC85-48D0-AFCB-AB6D10EC18B2}" type="slidenum">
              <a:rPr lang="en-GB" smtClean="0"/>
              <a:pPr>
                <a:defRPr/>
              </a:pPr>
              <a:t>22</a:t>
            </a:fld>
            <a:endParaRPr lang="en-GB"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1EB0240F-DC85-48D0-AFCB-AB6D10EC18B2}" type="slidenum">
              <a:rPr lang="en-GB" smtClean="0"/>
              <a:pPr>
                <a:defRPr/>
              </a:pPr>
              <a:t>23</a:t>
            </a:fld>
            <a:endParaRPr lang="en-GB"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1EB0240F-DC85-48D0-AFCB-AB6D10EC18B2}" type="slidenum">
              <a:rPr lang="en-GB" smtClean="0"/>
              <a:pPr>
                <a:defRPr/>
              </a:pPr>
              <a:t>24</a:t>
            </a:fld>
            <a:endParaRPr lang="en-GB"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25</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8F3751-BA56-4953-BA2C-4E439E82CCB0}" type="slidenum">
              <a:rPr lang="en-GB"/>
              <a:pPr/>
              <a:t>26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27AFD-0413-448A-92FC-DEC05A53BCE9}" type="slidenum">
              <a:rPr lang="en-GB"/>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EAC724B9-1C59-4E6C-94AF-C7EA2806F051}" type="slidenum">
              <a:rPr lang="en-GB" smtClean="0"/>
              <a:pPr>
                <a:defRPr/>
              </a:pPr>
              <a:t>9</a:t>
            </a:fld>
            <a:endParaRPr lang="en-GB"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lstStyle>
            <a:lvl1pPr>
              <a:defRPr>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42910" y="3357562"/>
            <a:ext cx="7858180" cy="928694"/>
          </a:xfrm>
        </p:spPr>
        <p:txBody>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27B520FE-C740-4A15-BC93-5985D0846209}" type="datetimeFigureOut">
              <a:rPr lang="en-US"/>
              <a:pPr>
                <a:defRPr/>
              </a:pPr>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DA05CDE2-593F-45F2-9572-2F1CB75745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5AF9F89D-F81B-49D2-97F2-3B222050FFEF}" type="datetimeFigureOut">
              <a:rPr lang="en-US"/>
              <a:pPr>
                <a:defRPr/>
              </a:pPr>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C3CD854D-4822-44DB-ACDE-7EBAA87506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14247AC9-9C28-4EEC-8520-8D047C1D5078}" type="datetimeFigureOut">
              <a:rPr lang="en-US"/>
              <a:pPr>
                <a:defRPr/>
              </a:pPr>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3794528B-4135-42DD-9D9B-EA91D1517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D544369D-5DBD-4275-80B6-D955A2A493E7}" type="datetimeFigureOut">
              <a:rPr lang="en-US"/>
              <a:pPr>
                <a:defRPr/>
              </a:pPr>
              <a:t>11/10/2014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71BFE552-A75F-4AFF-A380-52FA977D7E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2F393F5B-77DF-40BD-8D68-70C4186C25BD}" type="datetimeFigureOut">
              <a:rPr lang="en-US"/>
              <a:pPr>
                <a:defRPr/>
              </a:pPr>
              <a:t>11/10/2014</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0FF83862-D1EA-46E7-A63B-CDBFF79EBB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81884323-FC01-48B5-AA19-DFBFD630F3E0}" type="datetimeFigureOut">
              <a:rPr lang="en-US"/>
              <a:pPr>
                <a:defRPr/>
              </a:pPr>
              <a:t>11/10/2014</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025FF794-490A-4498-A026-5BEA28106D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2FF8CE33-0FF0-44AA-89FA-7EE86EAA02F0}" type="datetimeFigureOut">
              <a:rPr lang="en-US"/>
              <a:pPr>
                <a:defRPr/>
              </a:pPr>
              <a:t>11/10/2014</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1604D1ED-453E-467F-B7D2-43D298F742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DF56769D-A6A4-463C-B163-54D54C5112BC}" type="datetimeFigureOut">
              <a:rPr lang="en-US"/>
              <a:pPr>
                <a:defRPr/>
              </a:pPr>
              <a:t>11/10/2014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A9F95ADB-BDFE-4B5D-8B97-4E2F38A04A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AF6E12D6-48EE-4B8F-8EDD-ABEF96174249}" type="datetimeFigureOut">
              <a:rPr lang="en-US"/>
              <a:pPr>
                <a:defRPr/>
              </a:pPr>
              <a:t>11/10/2014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7212F4DF-C852-4F44-A344-1E79089E091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69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JPG ESRC Logo Small with Border.jpg"/>
          <p:cNvPicPr>
            <a:picLocks noChangeAspect="1"/>
          </p:cNvPicPr>
          <p:nvPr userDrawn="1"/>
        </p:nvPicPr>
        <p:blipFill>
          <a:blip r:embed="rId13" cstate="print"/>
          <a:srcRect/>
          <a:stretch>
            <a:fillRect/>
          </a:stretch>
        </p:blipFill>
        <p:spPr bwMode="auto">
          <a:xfrm>
            <a:off x="214313" y="5857875"/>
            <a:ext cx="928687" cy="771525"/>
          </a:xfrm>
          <a:prstGeom prst="rect">
            <a:avLst/>
          </a:prstGeom>
          <a:noFill/>
          <a:ln w="9525">
            <a:noFill/>
            <a:miter lim="800000"/>
            <a:headEnd/>
            <a:tailEnd/>
          </a:ln>
        </p:spPr>
      </p:pic>
      <p:sp>
        <p:nvSpPr>
          <p:cNvPr id="7" name="TextBox 6"/>
          <p:cNvSpPr txBox="1"/>
          <p:nvPr userDrawn="1"/>
        </p:nvSpPr>
        <p:spPr>
          <a:xfrm>
            <a:off x="2928938" y="6273800"/>
            <a:ext cx="3143250" cy="369888"/>
          </a:xfrm>
          <a:prstGeom prst="rect">
            <a:avLst/>
          </a:prstGeom>
          <a:noFill/>
        </p:spPr>
        <p:txBody>
          <a:bodyPr anchor="ctr">
            <a:spAutoFit/>
          </a:bodyPr>
          <a:lstStyle/>
          <a:p>
            <a:pPr algn="ctr">
              <a:defRPr/>
            </a:pPr>
            <a:r>
              <a:rPr lang="en-GB" dirty="0">
                <a:solidFill>
                  <a:schemeClr val="tx2"/>
                </a:solidFill>
                <a:latin typeface="+mj-lt"/>
                <a:cs typeface="+mn-cs"/>
              </a:rPr>
              <a:t>www.skope.ox.ac.uk</a:t>
            </a:r>
            <a:endParaRPr lang="en-US" dirty="0">
              <a:solidFill>
                <a:schemeClr val="tx2"/>
              </a:solidFill>
              <a:latin typeface="+mj-lt"/>
              <a:cs typeface="+mn-cs"/>
            </a:endParaRPr>
          </a:p>
        </p:txBody>
      </p:sp>
      <p:pic>
        <p:nvPicPr>
          <p:cNvPr id="1030" name="Picture 2" descr="\\EDSTUD-DES3\Skope2\Skope\Admin\Stationery\Logo.jpg"/>
          <p:cNvPicPr>
            <a:picLocks noChangeAspect="1" noChangeArrowheads="1"/>
          </p:cNvPicPr>
          <p:nvPr userDrawn="1"/>
        </p:nvPicPr>
        <p:blipFill>
          <a:blip r:embed="rId14" cstate="print"/>
          <a:srcRect/>
          <a:stretch>
            <a:fillRect/>
          </a:stretch>
        </p:blipFill>
        <p:spPr bwMode="auto">
          <a:xfrm>
            <a:off x="7429500" y="5929313"/>
            <a:ext cx="1376363" cy="677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xStyles>
    <p:titleStyle>
      <a:lvl1pPr algn="ctr" rtl="0" eaLnBrk="0" fontAlgn="base" hangingPunct="0">
        <a:spcBef>
          <a:spcPct val="0"/>
        </a:spcBef>
        <a:spcAft>
          <a:spcPct val="0"/>
        </a:spcAft>
        <a:defRPr sz="4400" kern="1200">
          <a:solidFill>
            <a:srgbClr val="002060"/>
          </a:solidFill>
          <a:latin typeface="+mj-lt"/>
          <a:ea typeface="+mj-ea"/>
          <a:cs typeface="+mj-cs"/>
        </a:defRPr>
      </a:lvl1pPr>
      <a:lvl2pPr algn="ctr" rtl="0" eaLnBrk="0" fontAlgn="base" hangingPunct="0">
        <a:spcBef>
          <a:spcPct val="0"/>
        </a:spcBef>
        <a:spcAft>
          <a:spcPct val="0"/>
        </a:spcAft>
        <a:defRPr sz="4400">
          <a:solidFill>
            <a:srgbClr val="002060"/>
          </a:solidFill>
          <a:latin typeface="Calibri" pitchFamily="34" charset="0"/>
        </a:defRPr>
      </a:lvl2pPr>
      <a:lvl3pPr algn="ctr" rtl="0" eaLnBrk="0" fontAlgn="base" hangingPunct="0">
        <a:spcBef>
          <a:spcPct val="0"/>
        </a:spcBef>
        <a:spcAft>
          <a:spcPct val="0"/>
        </a:spcAft>
        <a:defRPr sz="4400">
          <a:solidFill>
            <a:srgbClr val="002060"/>
          </a:solidFill>
          <a:latin typeface="Calibri" pitchFamily="34" charset="0"/>
        </a:defRPr>
      </a:lvl3pPr>
      <a:lvl4pPr algn="ctr" rtl="0" eaLnBrk="0" fontAlgn="base" hangingPunct="0">
        <a:spcBef>
          <a:spcPct val="0"/>
        </a:spcBef>
        <a:spcAft>
          <a:spcPct val="0"/>
        </a:spcAft>
        <a:defRPr sz="4400">
          <a:solidFill>
            <a:srgbClr val="002060"/>
          </a:solidFill>
          <a:latin typeface="Calibri" pitchFamily="34" charset="0"/>
        </a:defRPr>
      </a:lvl4pPr>
      <a:lvl5pPr algn="ctr" rtl="0" eaLnBrk="0" fontAlgn="base" hangingPunct="0">
        <a:spcBef>
          <a:spcPct val="0"/>
        </a:spcBef>
        <a:spcAft>
          <a:spcPct val="0"/>
        </a:spcAft>
        <a:defRPr sz="4400">
          <a:solidFill>
            <a:srgbClr val="002060"/>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65138" y="1500188"/>
            <a:ext cx="8215312" cy="1470025"/>
          </a:xfrm>
        </p:spPr>
        <p:txBody>
          <a:bodyPr/>
          <a:lstStyle/>
          <a:p>
            <a:pPr eaLnBrk="1" hangingPunct="1"/>
            <a:r>
              <a:rPr lang="en-GB" dirty="0"/>
              <a:t>Higher education, economic growth and job upgrading</a:t>
            </a:r>
            <a:r>
              <a:rPr lang="en-US" sz="3200" b="1" dirty="0" smtClean="0"/>
              <a:t/>
            </a:r>
            <a:br>
              <a:rPr lang="en-US" sz="3200" b="1" dirty="0" smtClean="0"/>
            </a:br>
            <a:endParaRPr lang="en-US" sz="3200" dirty="0" smtClean="0"/>
          </a:p>
        </p:txBody>
      </p:sp>
      <p:sp>
        <p:nvSpPr>
          <p:cNvPr id="11267" name="Subtitle 2"/>
          <p:cNvSpPr>
            <a:spLocks noGrp="1"/>
          </p:cNvSpPr>
          <p:nvPr>
            <p:ph type="subTitle" idx="1"/>
          </p:nvPr>
        </p:nvSpPr>
        <p:spPr>
          <a:xfrm>
            <a:off x="608013" y="3357563"/>
            <a:ext cx="7929562" cy="928687"/>
          </a:xfrm>
        </p:spPr>
        <p:txBody>
          <a:bodyPr/>
          <a:lstStyle/>
          <a:p>
            <a:pPr eaLnBrk="1" hangingPunct="1"/>
            <a:r>
              <a:rPr lang="en-US" dirty="0" smtClean="0"/>
              <a:t>Craig Holmes and Ken Mayhew</a:t>
            </a:r>
          </a:p>
          <a:p>
            <a:pPr eaLnBrk="1" hangingPunct="1"/>
            <a:r>
              <a:rPr lang="en-US" dirty="0" smtClean="0"/>
              <a:t>Pembroke College, Oxford University and SKOPE</a:t>
            </a:r>
          </a:p>
          <a:p>
            <a:pPr eaLnBrk="1" hangingPunct="1"/>
            <a:r>
              <a:rPr lang="en-US" dirty="0" smtClean="0"/>
              <a:t>The Future of Higher Education, ESRC Festival of Social Science, November 3</a:t>
            </a:r>
            <a:r>
              <a:rPr lang="en-US" baseline="30000" dirty="0" smtClean="0"/>
              <a:t>rd</a:t>
            </a:r>
            <a:r>
              <a:rPr lang="en-US" dirty="0" smtClean="0"/>
              <a:t>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6768972"/>
              </p:ext>
            </p:extLst>
          </p:nvPr>
        </p:nvGraphicFramePr>
        <p:xfrm>
          <a:off x="457200" y="1600200"/>
          <a:ext cx="7804596" cy="3339465"/>
        </p:xfrm>
        <a:graphic>
          <a:graphicData uri="http://schemas.openxmlformats.org/drawingml/2006/table">
            <a:tbl>
              <a:tblPr firstRow="1" bandRow="1">
                <a:tableStyleId>{5C22544A-7EE6-4342-B048-85BDC9FD1C3A}</a:tableStyleId>
              </a:tblPr>
              <a:tblGrid>
                <a:gridCol w="2098576"/>
                <a:gridCol w="1141204"/>
                <a:gridCol w="1141204"/>
                <a:gridCol w="1141204"/>
                <a:gridCol w="1141204"/>
                <a:gridCol w="1141204"/>
              </a:tblGrid>
              <a:tr h="370840">
                <a:tc>
                  <a:txBody>
                    <a:bodyPr/>
                    <a:lstStyle/>
                    <a:p>
                      <a:pPr algn="l" fontAlgn="b"/>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b="0" i="0" u="none" strike="noStrike" dirty="0">
                          <a:solidFill>
                            <a:srgbClr val="000000"/>
                          </a:solidFill>
                          <a:effectLst/>
                          <a:latin typeface="Calibri"/>
                        </a:rPr>
                        <a:t>High income OECD</a:t>
                      </a:r>
                    </a:p>
                  </a:txBody>
                  <a:tcPr marL="9525" marR="9525" marT="9525" marB="0" anchor="b"/>
                </a:tc>
                <a:tc>
                  <a:txBody>
                    <a:bodyPr/>
                    <a:lstStyle/>
                    <a:p>
                      <a:pPr algn="l" fontAlgn="b"/>
                      <a:r>
                        <a:rPr lang="en-GB" sz="1800" b="0" i="0" u="none" strike="noStrike" dirty="0">
                          <a:solidFill>
                            <a:srgbClr val="000000"/>
                          </a:solidFill>
                          <a:effectLst/>
                          <a:latin typeface="Calibri"/>
                        </a:rPr>
                        <a:t>High income non-OECD</a:t>
                      </a:r>
                    </a:p>
                  </a:txBody>
                  <a:tcPr marL="9525" marR="9525" marT="9525" marB="0" anchor="b"/>
                </a:tc>
                <a:tc>
                  <a:txBody>
                    <a:bodyPr/>
                    <a:lstStyle/>
                    <a:p>
                      <a:pPr algn="l" fontAlgn="b"/>
                      <a:r>
                        <a:rPr lang="en-GB" sz="1800" b="0" i="0" u="none" strike="noStrike" dirty="0">
                          <a:solidFill>
                            <a:srgbClr val="000000"/>
                          </a:solidFill>
                          <a:effectLst/>
                          <a:latin typeface="Calibri"/>
                        </a:rPr>
                        <a:t>Upper middle income</a:t>
                      </a:r>
                    </a:p>
                  </a:txBody>
                  <a:tcPr marL="9525" marR="9525" marT="9525" marB="0" anchor="b"/>
                </a:tc>
                <a:tc>
                  <a:txBody>
                    <a:bodyPr/>
                    <a:lstStyle/>
                    <a:p>
                      <a:pPr algn="l" fontAlgn="b"/>
                      <a:r>
                        <a:rPr lang="en-GB" sz="1800" b="0" i="0" u="none" strike="noStrike">
                          <a:solidFill>
                            <a:srgbClr val="000000"/>
                          </a:solidFill>
                          <a:effectLst/>
                          <a:latin typeface="Calibri"/>
                        </a:rPr>
                        <a:t>Lower middle income</a:t>
                      </a:r>
                    </a:p>
                  </a:txBody>
                  <a:tcPr marL="9525" marR="9525" marT="9525" marB="0" anchor="b"/>
                </a:tc>
                <a:tc>
                  <a:txBody>
                    <a:bodyPr/>
                    <a:lstStyle/>
                    <a:p>
                      <a:pPr algn="l" fontAlgn="b"/>
                      <a:r>
                        <a:rPr lang="en-GB" sz="1800" b="0" i="0" u="none" strike="noStrike">
                          <a:solidFill>
                            <a:srgbClr val="000000"/>
                          </a:solidFill>
                          <a:effectLst/>
                          <a:latin typeface="Calibri"/>
                        </a:rPr>
                        <a:t>Low income</a:t>
                      </a:r>
                    </a:p>
                  </a:txBody>
                  <a:tcPr marL="9525" marR="9525" marT="9525" marB="0" anchor="b"/>
                </a:tc>
              </a:tr>
              <a:tr h="370840">
                <a:tc>
                  <a:txBody>
                    <a:bodyPr/>
                    <a:lstStyle/>
                    <a:p>
                      <a:pPr algn="l" fontAlgn="b"/>
                      <a:r>
                        <a:rPr lang="en-GB" sz="1800" b="0" i="0" u="none" strike="noStrike">
                          <a:solidFill>
                            <a:srgbClr val="000000"/>
                          </a:solidFill>
                          <a:effectLst/>
                          <a:latin typeface="Calibri"/>
                        </a:rPr>
                        <a:t>Years of schooling, 1965 </a:t>
                      </a:r>
                    </a:p>
                  </a:txBody>
                  <a:tcPr marL="9525" marR="9525" marT="9525" marB="0" anchor="b"/>
                </a:tc>
                <a:tc>
                  <a:txBody>
                    <a:bodyPr/>
                    <a:lstStyle/>
                    <a:p>
                      <a:pPr algn="r" fontAlgn="b"/>
                      <a:r>
                        <a:rPr lang="en-GB" sz="1800" b="0" i="0" u="none" strike="noStrike" dirty="0">
                          <a:solidFill>
                            <a:srgbClr val="000000"/>
                          </a:solidFill>
                          <a:effectLst/>
                          <a:latin typeface="Calibri"/>
                        </a:rPr>
                        <a:t>6.86</a:t>
                      </a:r>
                    </a:p>
                  </a:txBody>
                  <a:tcPr marL="9525" marR="9525" marT="9525" marB="0" anchor="b"/>
                </a:tc>
                <a:tc>
                  <a:txBody>
                    <a:bodyPr/>
                    <a:lstStyle/>
                    <a:p>
                      <a:pPr algn="r" fontAlgn="b"/>
                      <a:r>
                        <a:rPr lang="en-GB" sz="1800" b="0" i="0" u="none" strike="noStrike" dirty="0">
                          <a:solidFill>
                            <a:srgbClr val="000000"/>
                          </a:solidFill>
                          <a:effectLst/>
                          <a:latin typeface="Calibri"/>
                        </a:rPr>
                        <a:t>5.67</a:t>
                      </a:r>
                    </a:p>
                  </a:txBody>
                  <a:tcPr marL="9525" marR="9525" marT="9525" marB="0" anchor="b"/>
                </a:tc>
                <a:tc>
                  <a:txBody>
                    <a:bodyPr/>
                    <a:lstStyle/>
                    <a:p>
                      <a:pPr algn="r" fontAlgn="b"/>
                      <a:r>
                        <a:rPr lang="en-GB" sz="1800" b="0" i="0" u="none" strike="noStrike">
                          <a:solidFill>
                            <a:srgbClr val="000000"/>
                          </a:solidFill>
                          <a:effectLst/>
                          <a:latin typeface="Calibri"/>
                        </a:rPr>
                        <a:t>3.37</a:t>
                      </a:r>
                    </a:p>
                  </a:txBody>
                  <a:tcPr marL="9525" marR="9525" marT="9525" marB="0" anchor="b"/>
                </a:tc>
                <a:tc>
                  <a:txBody>
                    <a:bodyPr/>
                    <a:lstStyle/>
                    <a:p>
                      <a:pPr algn="r" fontAlgn="b"/>
                      <a:r>
                        <a:rPr lang="en-GB" sz="1800" b="0" i="0" u="none" strike="noStrike" dirty="0" smtClean="0">
                          <a:solidFill>
                            <a:srgbClr val="000000"/>
                          </a:solidFill>
                          <a:effectLst/>
                          <a:latin typeface="Calibri"/>
                        </a:rPr>
                        <a:t>2.60</a:t>
                      </a:r>
                      <a:endParaRPr lang="en-GB" sz="1800" b="0" i="0" u="none" strike="noStrike" dirty="0">
                        <a:solidFill>
                          <a:srgbClr val="000000"/>
                        </a:solidFill>
                        <a:effectLst/>
                        <a:latin typeface="Calibri"/>
                      </a:endParaRPr>
                    </a:p>
                  </a:txBody>
                  <a:tcPr marL="9525" marR="9525" marT="9525" marB="0" anchor="b"/>
                </a:tc>
                <a:tc>
                  <a:txBody>
                    <a:bodyPr/>
                    <a:lstStyle/>
                    <a:p>
                      <a:pPr algn="r" fontAlgn="b"/>
                      <a:r>
                        <a:rPr lang="en-GB" sz="1800" b="0" i="0" u="none" strike="noStrike" dirty="0" smtClean="0">
                          <a:solidFill>
                            <a:srgbClr val="000000"/>
                          </a:solidFill>
                          <a:effectLst/>
                          <a:latin typeface="Calibri"/>
                        </a:rPr>
                        <a:t>1.00</a:t>
                      </a:r>
                      <a:endParaRPr lang="en-GB" sz="1800" b="0" i="0" u="none" strike="noStrike" dirty="0">
                        <a:solidFill>
                          <a:srgbClr val="000000"/>
                        </a:solidFill>
                        <a:effectLst/>
                        <a:latin typeface="Calibri"/>
                      </a:endParaRPr>
                    </a:p>
                  </a:txBody>
                  <a:tcPr marL="9525" marR="9525" marT="9525" marB="0" anchor="b"/>
                </a:tc>
              </a:tr>
              <a:tr h="370840">
                <a:tc>
                  <a:txBody>
                    <a:bodyPr/>
                    <a:lstStyle/>
                    <a:p>
                      <a:pPr algn="l" fontAlgn="b"/>
                      <a:r>
                        <a:rPr lang="en-GB" sz="1800" b="0" i="0" u="none" strike="noStrike" dirty="0">
                          <a:solidFill>
                            <a:srgbClr val="000000"/>
                          </a:solidFill>
                          <a:effectLst/>
                          <a:latin typeface="Calibri"/>
                        </a:rPr>
                        <a:t>Years of schooling, tertiary 1965</a:t>
                      </a:r>
                    </a:p>
                  </a:txBody>
                  <a:tcPr marL="9525" marR="9525" marT="9525" marB="0" anchor="b"/>
                </a:tc>
                <a:tc>
                  <a:txBody>
                    <a:bodyPr/>
                    <a:lstStyle/>
                    <a:p>
                      <a:pPr algn="r" fontAlgn="b"/>
                      <a:r>
                        <a:rPr lang="en-GB" sz="1800" b="0" i="0" u="none" strike="noStrike" dirty="0">
                          <a:solidFill>
                            <a:srgbClr val="000000"/>
                          </a:solidFill>
                          <a:effectLst/>
                          <a:latin typeface="Calibri"/>
                        </a:rPr>
                        <a:t>0.19</a:t>
                      </a:r>
                    </a:p>
                  </a:txBody>
                  <a:tcPr marL="9525" marR="9525" marT="9525" marB="0" anchor="b"/>
                </a:tc>
                <a:tc>
                  <a:txBody>
                    <a:bodyPr/>
                    <a:lstStyle/>
                    <a:p>
                      <a:pPr algn="r" fontAlgn="b"/>
                      <a:r>
                        <a:rPr lang="en-GB" sz="1800" b="0" i="0" u="none" strike="noStrike">
                          <a:solidFill>
                            <a:srgbClr val="000000"/>
                          </a:solidFill>
                          <a:effectLst/>
                          <a:latin typeface="Calibri"/>
                        </a:rPr>
                        <a:t>0.07</a:t>
                      </a:r>
                    </a:p>
                  </a:txBody>
                  <a:tcPr marL="9525" marR="9525" marT="9525" marB="0" anchor="b"/>
                </a:tc>
                <a:tc>
                  <a:txBody>
                    <a:bodyPr/>
                    <a:lstStyle/>
                    <a:p>
                      <a:pPr algn="r" fontAlgn="b"/>
                      <a:r>
                        <a:rPr lang="en-GB" sz="1800" b="0" i="0" u="none" strike="noStrike" dirty="0">
                          <a:solidFill>
                            <a:srgbClr val="000000"/>
                          </a:solidFill>
                          <a:effectLst/>
                          <a:latin typeface="Calibri"/>
                        </a:rPr>
                        <a:t>0.06</a:t>
                      </a:r>
                    </a:p>
                  </a:txBody>
                  <a:tcPr marL="9525" marR="9525" marT="9525" marB="0" anchor="b"/>
                </a:tc>
                <a:tc>
                  <a:txBody>
                    <a:bodyPr/>
                    <a:lstStyle/>
                    <a:p>
                      <a:pPr algn="r" fontAlgn="b"/>
                      <a:r>
                        <a:rPr lang="en-GB" sz="1800" b="0" i="0" u="none" strike="noStrike">
                          <a:solidFill>
                            <a:srgbClr val="000000"/>
                          </a:solidFill>
                          <a:effectLst/>
                          <a:latin typeface="Calibri"/>
                        </a:rPr>
                        <a:t>0.05</a:t>
                      </a:r>
                    </a:p>
                  </a:txBody>
                  <a:tcPr marL="9525" marR="9525" marT="9525" marB="0" anchor="b"/>
                </a:tc>
                <a:tc>
                  <a:txBody>
                    <a:bodyPr/>
                    <a:lstStyle/>
                    <a:p>
                      <a:pPr algn="r" fontAlgn="b"/>
                      <a:r>
                        <a:rPr lang="en-GB" sz="1800" b="0" i="0" u="none" strike="noStrike" dirty="0">
                          <a:solidFill>
                            <a:srgbClr val="000000"/>
                          </a:solidFill>
                          <a:effectLst/>
                          <a:latin typeface="Calibri"/>
                        </a:rPr>
                        <a:t>0.01</a:t>
                      </a:r>
                    </a:p>
                  </a:txBody>
                  <a:tcPr marL="9525" marR="9525" marT="9525" marB="0" anchor="b"/>
                </a:tc>
              </a:tr>
              <a:tr h="370840">
                <a:tc>
                  <a:txBody>
                    <a:bodyPr/>
                    <a:lstStyle/>
                    <a:p>
                      <a:pPr algn="l" fontAlgn="b"/>
                      <a:r>
                        <a:rPr lang="en-GB" sz="1800" b="0" i="0" u="none" strike="noStrike" dirty="0">
                          <a:solidFill>
                            <a:srgbClr val="000000"/>
                          </a:solidFill>
                          <a:effectLst/>
                          <a:latin typeface="Calibri"/>
                        </a:rPr>
                        <a:t>Change in years of schooling, 1965-2005</a:t>
                      </a:r>
                    </a:p>
                  </a:txBody>
                  <a:tcPr marL="9525" marR="9525" marT="9525" marB="0" anchor="b"/>
                </a:tc>
                <a:tc>
                  <a:txBody>
                    <a:bodyPr/>
                    <a:lstStyle/>
                    <a:p>
                      <a:pPr algn="r" fontAlgn="b"/>
                      <a:r>
                        <a:rPr lang="en-GB" sz="1800" b="0" i="0" u="none" strike="noStrike" dirty="0">
                          <a:solidFill>
                            <a:srgbClr val="000000"/>
                          </a:solidFill>
                          <a:effectLst/>
                          <a:latin typeface="Calibri"/>
                        </a:rPr>
                        <a:t>3.69</a:t>
                      </a:r>
                    </a:p>
                  </a:txBody>
                  <a:tcPr marL="9525" marR="9525" marT="9525" marB="0" anchor="b"/>
                </a:tc>
                <a:tc>
                  <a:txBody>
                    <a:bodyPr/>
                    <a:lstStyle/>
                    <a:p>
                      <a:pPr algn="r" fontAlgn="b"/>
                      <a:r>
                        <a:rPr lang="en-GB" sz="1800" b="0" i="0" u="none" strike="noStrike" dirty="0">
                          <a:solidFill>
                            <a:srgbClr val="000000"/>
                          </a:solidFill>
                          <a:effectLst/>
                          <a:latin typeface="Calibri"/>
                        </a:rPr>
                        <a:t>3.58</a:t>
                      </a:r>
                    </a:p>
                  </a:txBody>
                  <a:tcPr marL="9525" marR="9525" marT="9525" marB="0" anchor="b"/>
                </a:tc>
                <a:tc>
                  <a:txBody>
                    <a:bodyPr/>
                    <a:lstStyle/>
                    <a:p>
                      <a:pPr algn="r" fontAlgn="b"/>
                      <a:r>
                        <a:rPr lang="en-GB" sz="1800" b="0" i="0" u="none" strike="noStrike" dirty="0">
                          <a:solidFill>
                            <a:srgbClr val="000000"/>
                          </a:solidFill>
                          <a:effectLst/>
                          <a:latin typeface="Calibri"/>
                        </a:rPr>
                        <a:t>4.67</a:t>
                      </a:r>
                    </a:p>
                  </a:txBody>
                  <a:tcPr marL="9525" marR="9525" marT="9525" marB="0" anchor="b"/>
                </a:tc>
                <a:tc>
                  <a:txBody>
                    <a:bodyPr/>
                    <a:lstStyle/>
                    <a:p>
                      <a:pPr algn="r" fontAlgn="b"/>
                      <a:r>
                        <a:rPr lang="en-GB" sz="1800" b="0" i="0" u="none" strike="noStrike" dirty="0">
                          <a:solidFill>
                            <a:srgbClr val="000000"/>
                          </a:solidFill>
                          <a:effectLst/>
                          <a:latin typeface="Calibri"/>
                        </a:rPr>
                        <a:t>3.78</a:t>
                      </a:r>
                    </a:p>
                  </a:txBody>
                  <a:tcPr marL="9525" marR="9525" marT="9525" marB="0" anchor="b"/>
                </a:tc>
                <a:tc>
                  <a:txBody>
                    <a:bodyPr/>
                    <a:lstStyle/>
                    <a:p>
                      <a:pPr algn="r" fontAlgn="b"/>
                      <a:r>
                        <a:rPr lang="en-GB" sz="1800" b="0" i="0" u="none" strike="noStrike" dirty="0">
                          <a:solidFill>
                            <a:srgbClr val="000000"/>
                          </a:solidFill>
                          <a:effectLst/>
                          <a:latin typeface="Calibri"/>
                        </a:rPr>
                        <a:t>3.15</a:t>
                      </a:r>
                    </a:p>
                  </a:txBody>
                  <a:tcPr marL="9525" marR="9525" marT="9525" marB="0" anchor="b"/>
                </a:tc>
              </a:tr>
              <a:tr h="370840">
                <a:tc>
                  <a:txBody>
                    <a:bodyPr/>
                    <a:lstStyle/>
                    <a:p>
                      <a:pPr algn="l" fontAlgn="b"/>
                      <a:r>
                        <a:rPr lang="en-GB" sz="1800" b="0" i="0" u="none" strike="noStrike" dirty="0">
                          <a:solidFill>
                            <a:srgbClr val="000000"/>
                          </a:solidFill>
                          <a:effectLst/>
                          <a:latin typeface="Calibri"/>
                        </a:rPr>
                        <a:t>Change in years of schooling, tertiary 1965-2005</a:t>
                      </a:r>
                    </a:p>
                  </a:txBody>
                  <a:tcPr marL="9525" marR="9525" marT="9525" marB="0" anchor="b"/>
                </a:tc>
                <a:tc>
                  <a:txBody>
                    <a:bodyPr/>
                    <a:lstStyle/>
                    <a:p>
                      <a:pPr algn="r" fontAlgn="b"/>
                      <a:r>
                        <a:rPr lang="en-GB" sz="1800" b="0" i="0" u="none" strike="noStrike">
                          <a:solidFill>
                            <a:srgbClr val="000000"/>
                          </a:solidFill>
                          <a:effectLst/>
                          <a:latin typeface="Calibri"/>
                        </a:rPr>
                        <a:t>0.57</a:t>
                      </a:r>
                    </a:p>
                  </a:txBody>
                  <a:tcPr marL="9525" marR="9525" marT="9525" marB="0" anchor="b"/>
                </a:tc>
                <a:tc>
                  <a:txBody>
                    <a:bodyPr/>
                    <a:lstStyle/>
                    <a:p>
                      <a:pPr algn="r" fontAlgn="b"/>
                      <a:r>
                        <a:rPr lang="en-GB" sz="1800" b="0" i="0" u="none" strike="noStrike">
                          <a:solidFill>
                            <a:srgbClr val="000000"/>
                          </a:solidFill>
                          <a:effectLst/>
                          <a:latin typeface="Calibri"/>
                        </a:rPr>
                        <a:t>0.23</a:t>
                      </a:r>
                    </a:p>
                  </a:txBody>
                  <a:tcPr marL="9525" marR="9525" marT="9525" marB="0" anchor="b"/>
                </a:tc>
                <a:tc>
                  <a:txBody>
                    <a:bodyPr/>
                    <a:lstStyle/>
                    <a:p>
                      <a:pPr algn="r" fontAlgn="b"/>
                      <a:r>
                        <a:rPr lang="en-GB" sz="1800" b="0" i="0" u="none" strike="noStrike" dirty="0">
                          <a:solidFill>
                            <a:srgbClr val="000000"/>
                          </a:solidFill>
                          <a:effectLst/>
                          <a:latin typeface="Calibri"/>
                        </a:rPr>
                        <a:t>0.3</a:t>
                      </a:r>
                    </a:p>
                  </a:txBody>
                  <a:tcPr marL="9525" marR="9525" marT="9525" marB="0" anchor="b"/>
                </a:tc>
                <a:tc>
                  <a:txBody>
                    <a:bodyPr/>
                    <a:lstStyle/>
                    <a:p>
                      <a:pPr algn="r" fontAlgn="b"/>
                      <a:r>
                        <a:rPr lang="en-GB" sz="1800" b="0" i="0" u="none" strike="noStrike" dirty="0">
                          <a:solidFill>
                            <a:srgbClr val="000000"/>
                          </a:solidFill>
                          <a:effectLst/>
                          <a:latin typeface="Calibri"/>
                        </a:rPr>
                        <a:t>0.15</a:t>
                      </a:r>
                    </a:p>
                  </a:txBody>
                  <a:tcPr marL="9525" marR="9525" marT="9525" marB="0" anchor="b"/>
                </a:tc>
                <a:tc>
                  <a:txBody>
                    <a:bodyPr/>
                    <a:lstStyle/>
                    <a:p>
                      <a:pPr algn="r" fontAlgn="b"/>
                      <a:r>
                        <a:rPr lang="en-GB" sz="1800" b="0" i="0" u="none" strike="noStrike" dirty="0">
                          <a:solidFill>
                            <a:srgbClr val="000000"/>
                          </a:solidFill>
                          <a:effectLst/>
                          <a:latin typeface="Calibri"/>
                        </a:rPr>
                        <a:t>0.06</a:t>
                      </a:r>
                    </a:p>
                  </a:txBody>
                  <a:tcPr marL="9525" marR="9525" marT="9525" marB="0" anchor="b"/>
                </a:tc>
              </a:tr>
            </a:tbl>
          </a:graphicData>
        </a:graphic>
      </p:graphicFrame>
    </p:spTree>
    <p:extLst>
      <p:ext uri="{BB962C8B-B14F-4D97-AF65-F5344CB8AC3E}">
        <p14:creationId xmlns:p14="http://schemas.microsoft.com/office/powerpoint/2010/main" val="726693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Results 1: steady state</a:t>
            </a:r>
          </a:p>
        </p:txBody>
      </p:sp>
      <p:sp>
        <p:nvSpPr>
          <p:cNvPr id="2" name="Content Placeholder 1"/>
          <p:cNvSpPr>
            <a:spLocks noGrp="1"/>
          </p:cNvSpPr>
          <p:nvPr>
            <p:ph idx="1"/>
          </p:nvPr>
        </p:nvSpPr>
        <p:spPr/>
        <p:txBody>
          <a:bodyPr/>
          <a:lstStyle/>
          <a:p>
            <a:endParaRPr lang="en-GB" dirty="0"/>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6903" y="1628800"/>
            <a:ext cx="4564162" cy="4658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5364089" y="3573016"/>
            <a:ext cx="1156976" cy="100811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1406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Results 2: growth accounting</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952739"/>
            <a:ext cx="8229600" cy="3820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5364088" y="3356992"/>
            <a:ext cx="2232248" cy="8640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9121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Results 3: endogenous growth</a:t>
            </a:r>
          </a:p>
        </p:txBody>
      </p:sp>
      <p:sp>
        <p:nvSpPr>
          <p:cNvPr id="2" name="Content Placeholder 1"/>
          <p:cNvSpPr>
            <a:spLocks noGrp="1"/>
          </p:cNvSpPr>
          <p:nvPr>
            <p:ph idx="1"/>
          </p:nvPr>
        </p:nvSpPr>
        <p:spPr/>
        <p:txBody>
          <a:bodyPr/>
          <a:lstStyle/>
          <a:p>
            <a:r>
              <a:rPr lang="en-GB" dirty="0" smtClean="0"/>
              <a:t>OECD countries only:</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492896"/>
            <a:ext cx="8305910" cy="3348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9580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Results 3: endogenous growth</a:t>
            </a:r>
          </a:p>
        </p:txBody>
      </p:sp>
      <p:sp>
        <p:nvSpPr>
          <p:cNvPr id="2" name="Content Placeholder 1"/>
          <p:cNvSpPr>
            <a:spLocks noGrp="1"/>
          </p:cNvSpPr>
          <p:nvPr>
            <p:ph idx="1"/>
          </p:nvPr>
        </p:nvSpPr>
        <p:spPr/>
        <p:txBody>
          <a:bodyPr/>
          <a:lstStyle/>
          <a:p>
            <a:r>
              <a:rPr lang="en-GB" dirty="0" smtClean="0"/>
              <a:t>All countries:</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132856"/>
            <a:ext cx="4957738" cy="4180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5652120" y="3645024"/>
            <a:ext cx="1296144" cy="15121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5411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Results 4: extensions</a:t>
            </a:r>
          </a:p>
        </p:txBody>
      </p:sp>
      <p:sp>
        <p:nvSpPr>
          <p:cNvPr id="2" name="Content Placeholder 1"/>
          <p:cNvSpPr>
            <a:spLocks noGrp="1"/>
          </p:cNvSpPr>
          <p:nvPr>
            <p:ph idx="1"/>
          </p:nvPr>
        </p:nvSpPr>
        <p:spPr/>
        <p:txBody>
          <a:bodyPr/>
          <a:lstStyle/>
          <a:p>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608822"/>
            <a:ext cx="7560840" cy="4179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6660232" y="2708920"/>
            <a:ext cx="864096" cy="108012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732240" y="3861048"/>
            <a:ext cx="792088" cy="72008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7611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Comparison with other studies</a:t>
            </a:r>
          </a:p>
        </p:txBody>
      </p:sp>
      <p:sp>
        <p:nvSpPr>
          <p:cNvPr id="12291" name="Rectangle 3"/>
          <p:cNvSpPr>
            <a:spLocks noGrp="1" noChangeArrowheads="1"/>
          </p:cNvSpPr>
          <p:nvPr>
            <p:ph idx="1"/>
          </p:nvPr>
        </p:nvSpPr>
        <p:spPr/>
        <p:txBody>
          <a:bodyPr/>
          <a:lstStyle/>
          <a:p>
            <a:pPr eaLnBrk="1" hangingPunct="1"/>
            <a:r>
              <a:rPr lang="en-GB" sz="2400" dirty="0" smtClean="0"/>
              <a:t>Wolff (2001): </a:t>
            </a:r>
          </a:p>
          <a:p>
            <a:pPr lvl="1" eaLnBrk="1" hangingPunct="1"/>
            <a:r>
              <a:rPr lang="en-GB" sz="2000" dirty="0" smtClean="0"/>
              <a:t>Limited evidence of tertiary enrolment on growth (1950-1990)</a:t>
            </a:r>
          </a:p>
          <a:p>
            <a:pPr lvl="1" eaLnBrk="1" hangingPunct="1"/>
            <a:r>
              <a:rPr lang="en-GB" sz="2000" i="1" dirty="0"/>
              <a:t>“a certain threshold of schooling is required, but once beyond this level of social capability, additional general education has little marginal return . . . on measured productivity” (p. 757</a:t>
            </a:r>
            <a:r>
              <a:rPr lang="en-GB" sz="2000" i="1" dirty="0" smtClean="0"/>
              <a:t>).</a:t>
            </a:r>
          </a:p>
          <a:p>
            <a:pPr eaLnBrk="1" hangingPunct="1"/>
            <a:r>
              <a:rPr lang="en-GB" sz="2400" dirty="0" err="1"/>
              <a:t>Aghion</a:t>
            </a:r>
            <a:r>
              <a:rPr lang="en-GB" sz="2400" dirty="0"/>
              <a:t> </a:t>
            </a:r>
            <a:r>
              <a:rPr lang="en-GB" sz="2400" i="1" dirty="0"/>
              <a:t>et al. </a:t>
            </a:r>
            <a:r>
              <a:rPr lang="en-GB" sz="2400" dirty="0"/>
              <a:t>(2009) </a:t>
            </a:r>
            <a:endParaRPr lang="en-GB" sz="2400" dirty="0" smtClean="0"/>
          </a:p>
          <a:p>
            <a:pPr lvl="1" eaLnBrk="1" hangingPunct="1"/>
            <a:r>
              <a:rPr lang="en-GB" sz="2000" dirty="0" smtClean="0"/>
              <a:t>increases </a:t>
            </a:r>
            <a:r>
              <a:rPr lang="en-GB" sz="2000" dirty="0"/>
              <a:t>in patenting in the US can be attributed to exogenous increases in spending on four-year degree courses at research intensive </a:t>
            </a:r>
            <a:r>
              <a:rPr lang="en-GB" sz="2000" dirty="0" smtClean="0"/>
              <a:t>universities, </a:t>
            </a:r>
            <a:r>
              <a:rPr lang="en-GB" sz="2000" dirty="0"/>
              <a:t>and </a:t>
            </a:r>
            <a:r>
              <a:rPr lang="en-GB" sz="2000" dirty="0" smtClean="0"/>
              <a:t>subsequently </a:t>
            </a:r>
            <a:r>
              <a:rPr lang="en-GB" sz="2000" dirty="0"/>
              <a:t>economic growth. </a:t>
            </a:r>
            <a:endParaRPr lang="en-GB" sz="2000" dirty="0" smtClean="0"/>
          </a:p>
          <a:p>
            <a:pPr eaLnBrk="1" hangingPunct="1"/>
            <a:r>
              <a:rPr lang="en-GB" sz="2400" dirty="0" err="1" smtClean="0"/>
              <a:t>Vandenbussche</a:t>
            </a:r>
            <a:r>
              <a:rPr lang="en-GB" sz="2400" dirty="0" smtClean="0"/>
              <a:t> </a:t>
            </a:r>
            <a:r>
              <a:rPr lang="en-GB" sz="2400" i="1" dirty="0"/>
              <a:t>et al. </a:t>
            </a:r>
            <a:r>
              <a:rPr lang="en-GB" sz="2400" dirty="0"/>
              <a:t>(2006) </a:t>
            </a:r>
            <a:endParaRPr lang="en-GB" sz="2400" dirty="0" smtClean="0"/>
          </a:p>
          <a:p>
            <a:pPr lvl="1" eaLnBrk="1" hangingPunct="1"/>
            <a:r>
              <a:rPr lang="en-GB" sz="2000" dirty="0" smtClean="0"/>
              <a:t>link </a:t>
            </a:r>
            <a:r>
              <a:rPr lang="en-GB" sz="2000" dirty="0"/>
              <a:t>between five-year growth rates and higher </a:t>
            </a:r>
            <a:r>
              <a:rPr lang="en-GB" sz="2000" dirty="0" smtClean="0"/>
              <a:t>education, </a:t>
            </a:r>
            <a:r>
              <a:rPr lang="en-GB" sz="2000" dirty="0"/>
              <a:t>once distance from the technological frontier is controlled </a:t>
            </a:r>
            <a:r>
              <a:rPr lang="en-GB" sz="2000" dirty="0" smtClean="0"/>
              <a:t>for</a:t>
            </a:r>
          </a:p>
        </p:txBody>
      </p:sp>
    </p:spTree>
    <p:extLst>
      <p:ext uri="{BB962C8B-B14F-4D97-AF65-F5344CB8AC3E}">
        <p14:creationId xmlns:p14="http://schemas.microsoft.com/office/powerpoint/2010/main" val="1385806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Comparison with other studies</a:t>
            </a:r>
          </a:p>
        </p:txBody>
      </p:sp>
      <p:sp>
        <p:nvSpPr>
          <p:cNvPr id="12291" name="Rectangle 3"/>
          <p:cNvSpPr>
            <a:spLocks noGrp="1" noChangeArrowheads="1"/>
          </p:cNvSpPr>
          <p:nvPr>
            <p:ph idx="1"/>
          </p:nvPr>
        </p:nvSpPr>
        <p:spPr/>
        <p:txBody>
          <a:bodyPr/>
          <a:lstStyle/>
          <a:p>
            <a:pPr eaLnBrk="1" hangingPunct="1"/>
            <a:r>
              <a:rPr lang="en-GB" sz="2400" dirty="0" smtClean="0"/>
              <a:t>BIS (2013)</a:t>
            </a:r>
          </a:p>
          <a:p>
            <a:pPr lvl="1" eaLnBrk="1" hangingPunct="1"/>
            <a:r>
              <a:rPr lang="en-GB" sz="2000" dirty="0" smtClean="0"/>
              <a:t>15 country, EUKLEMS data, 1982-2005</a:t>
            </a:r>
            <a:endParaRPr lang="en-GB" sz="2000" dirty="0"/>
          </a:p>
          <a:p>
            <a:pPr lvl="1" eaLnBrk="1" hangingPunct="1"/>
            <a:r>
              <a:rPr lang="en-GB" sz="2000" dirty="0" smtClean="0"/>
              <a:t>Finds a 0.2-0.5pp increase in productivity for a 1pp increase in the employment share of graduates</a:t>
            </a:r>
          </a:p>
          <a:p>
            <a:pPr lvl="1" eaLnBrk="1" hangingPunct="1"/>
            <a:r>
              <a:rPr lang="en-GB" sz="2000" dirty="0" smtClean="0"/>
              <a:t>Possible problems:</a:t>
            </a:r>
          </a:p>
          <a:p>
            <a:pPr lvl="2" eaLnBrk="1" hangingPunct="1"/>
            <a:r>
              <a:rPr lang="en-GB" sz="1600" dirty="0" smtClean="0"/>
              <a:t>Education is only captured by graduate employment share</a:t>
            </a:r>
          </a:p>
          <a:p>
            <a:pPr lvl="2" eaLnBrk="1" hangingPunct="1"/>
            <a:r>
              <a:rPr lang="en-GB" sz="1600" dirty="0" smtClean="0"/>
              <a:t>Model mixes levels (human capital) with flows (investment)</a:t>
            </a:r>
          </a:p>
          <a:p>
            <a:pPr lvl="2" eaLnBrk="1" hangingPunct="1"/>
            <a:r>
              <a:rPr lang="en-GB" sz="1600" dirty="0" smtClean="0"/>
              <a:t>Causality is overstated (for above reasons, plus reverse causation)</a:t>
            </a:r>
          </a:p>
          <a:p>
            <a:pPr lvl="1" eaLnBrk="1" hangingPunct="1"/>
            <a:endParaRPr lang="en-GB" sz="2000" dirty="0" smtClean="0"/>
          </a:p>
        </p:txBody>
      </p:sp>
    </p:spTree>
    <p:extLst>
      <p:ext uri="{BB962C8B-B14F-4D97-AF65-F5344CB8AC3E}">
        <p14:creationId xmlns:p14="http://schemas.microsoft.com/office/powerpoint/2010/main" val="1414232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The expansion of HE in the UK</a:t>
            </a:r>
          </a:p>
        </p:txBody>
      </p:sp>
      <p:sp>
        <p:nvSpPr>
          <p:cNvPr id="12291" name="Rectangle 3"/>
          <p:cNvSpPr>
            <a:spLocks noGrp="1" noChangeArrowheads="1"/>
          </p:cNvSpPr>
          <p:nvPr>
            <p:ph idx="1"/>
          </p:nvPr>
        </p:nvSpPr>
        <p:spPr/>
        <p:txBody>
          <a:bodyPr/>
          <a:lstStyle/>
          <a:p>
            <a:pPr lvl="1" eaLnBrk="1" hangingPunct="1"/>
            <a:endParaRPr lang="en-GB" sz="2000" dirty="0" smtClean="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507715"/>
            <a:ext cx="4285654" cy="4764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410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dirty="0"/>
              <a:t>The expansion of HE in the UK</a:t>
            </a:r>
            <a:endParaRPr lang="en-GB" dirty="0" smtClean="0"/>
          </a:p>
        </p:txBody>
      </p:sp>
      <p:sp>
        <p:nvSpPr>
          <p:cNvPr id="13315" name="Rectangle 3"/>
          <p:cNvSpPr>
            <a:spLocks noGrp="1" noChangeArrowheads="1"/>
          </p:cNvSpPr>
          <p:nvPr>
            <p:ph idx="1"/>
          </p:nvPr>
        </p:nvSpPr>
        <p:spPr/>
        <p:txBody>
          <a:bodyPr/>
          <a:lstStyle/>
          <a:p>
            <a:pPr eaLnBrk="1" hangingPunct="1"/>
            <a:r>
              <a:rPr lang="en-GB" sz="2400" dirty="0" smtClean="0"/>
              <a:t>The occupational composition has changed in favour of graduates, but not enough</a:t>
            </a:r>
          </a:p>
          <a:p>
            <a:pPr eaLnBrk="1" hangingPunct="1"/>
            <a:r>
              <a:rPr lang="en-GB" sz="2400" dirty="0" smtClean="0"/>
              <a:t>Labour Force Survey, 1995-2008, 3 digit occupations:</a:t>
            </a:r>
          </a:p>
        </p:txBody>
      </p:sp>
      <p:graphicFrame>
        <p:nvGraphicFramePr>
          <p:cNvPr id="5" name="Table 4"/>
          <p:cNvGraphicFramePr>
            <a:graphicFrameLocks noGrp="1"/>
          </p:cNvGraphicFramePr>
          <p:nvPr>
            <p:extLst>
              <p:ext uri="{D42A27DB-BD31-4B8C-83A1-F6EECF244321}">
                <p14:modId xmlns:p14="http://schemas.microsoft.com/office/powerpoint/2010/main" val="3038461668"/>
              </p:ext>
            </p:extLst>
          </p:nvPr>
        </p:nvGraphicFramePr>
        <p:xfrm>
          <a:off x="899592" y="2924944"/>
          <a:ext cx="7416825" cy="2818597"/>
        </p:xfrm>
        <a:graphic>
          <a:graphicData uri="http://schemas.openxmlformats.org/drawingml/2006/table">
            <a:tbl>
              <a:tblPr/>
              <a:tblGrid>
                <a:gridCol w="1504775"/>
                <a:gridCol w="1477795"/>
                <a:gridCol w="1477795"/>
                <a:gridCol w="1477795"/>
                <a:gridCol w="1478665"/>
              </a:tblGrid>
              <a:tr h="939532">
                <a:tc>
                  <a:txBody>
                    <a:bodyPr/>
                    <a:lstStyle/>
                    <a:p>
                      <a:pPr>
                        <a:spcAft>
                          <a:spcPts val="1200"/>
                        </a:spcAft>
                      </a:pPr>
                      <a:endParaRPr lang="en-GB" sz="1600" dirty="0">
                        <a:solidFill>
                          <a:srgbClr val="000000"/>
                        </a:solidFill>
                        <a:latin typeface="Calibri"/>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1200"/>
                        </a:spcAft>
                      </a:pPr>
                      <a:r>
                        <a:rPr lang="en-GB" sz="1600" dirty="0">
                          <a:solidFill>
                            <a:srgbClr val="000000"/>
                          </a:solidFill>
                          <a:latin typeface="Calibri"/>
                          <a:ea typeface="Times New Roman"/>
                          <a:cs typeface="Times New Roman"/>
                        </a:rPr>
                        <a:t>Undergraduates and post-graduates</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dirty="0">
                          <a:solidFill>
                            <a:srgbClr val="000000"/>
                          </a:solidFill>
                          <a:latin typeface="Calibri"/>
                          <a:ea typeface="Times New Roman"/>
                          <a:cs typeface="Times New Roman"/>
                        </a:rPr>
                        <a:t>Higher (sub degree) qualifications</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a:solidFill>
                            <a:srgbClr val="000000"/>
                          </a:solidFill>
                          <a:latin typeface="Calibri"/>
                          <a:ea typeface="Times New Roman"/>
                          <a:cs typeface="Times New Roman"/>
                        </a:rPr>
                        <a:t>Apprenticeships</a:t>
                      </a:r>
                      <a:endParaRPr lang="en-GB" sz="160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dirty="0">
                          <a:solidFill>
                            <a:srgbClr val="000000"/>
                          </a:solidFill>
                          <a:latin typeface="Calibri"/>
                          <a:ea typeface="Times New Roman"/>
                          <a:cs typeface="Times New Roman"/>
                        </a:rPr>
                        <a:t>Lower qualifications</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355">
                <a:tc>
                  <a:txBody>
                    <a:bodyPr/>
                    <a:lstStyle/>
                    <a:p>
                      <a:pPr>
                        <a:spcAft>
                          <a:spcPts val="1200"/>
                        </a:spcAft>
                      </a:pPr>
                      <a:r>
                        <a:rPr lang="en-GB" sz="1600">
                          <a:solidFill>
                            <a:srgbClr val="000000"/>
                          </a:solidFill>
                          <a:latin typeface="Calibri"/>
                          <a:ea typeface="Times New Roman"/>
                          <a:cs typeface="Times New Roman"/>
                        </a:rPr>
                        <a:t>Occupational composition</a:t>
                      </a:r>
                      <a:endParaRPr lang="en-GB" sz="1600">
                        <a:latin typeface="Times New Roman"/>
                        <a:ea typeface="Times New Roman"/>
                        <a:cs typeface="Times New Roman"/>
                      </a:endParaRPr>
                    </a:p>
                  </a:txBody>
                  <a:tcPr marL="61044" marR="61044" marT="0" marB="0" anchor="b">
                    <a:lnL>
                      <a:noFill/>
                    </a:lnL>
                    <a:lnR>
                      <a:noFill/>
                    </a:lnR>
                    <a:lnT>
                      <a:noFill/>
                    </a:lnT>
                    <a:lnB>
                      <a:noFill/>
                    </a:lnB>
                  </a:tcPr>
                </a:tc>
                <a:tc>
                  <a:txBody>
                    <a:bodyPr/>
                    <a:lstStyle/>
                    <a:p>
                      <a:pPr algn="ctr">
                        <a:spcAft>
                          <a:spcPts val="1200"/>
                        </a:spcAft>
                      </a:pPr>
                      <a:r>
                        <a:rPr lang="en-GB" sz="1600" dirty="0">
                          <a:solidFill>
                            <a:srgbClr val="000000"/>
                          </a:solidFill>
                          <a:latin typeface="Calibri"/>
                          <a:ea typeface="Times New Roman"/>
                          <a:cs typeface="Times New Roman"/>
                        </a:rPr>
                        <a:t>2.9%</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1200"/>
                        </a:spcAft>
                      </a:pPr>
                      <a:r>
                        <a:rPr lang="en-GB" sz="1600" dirty="0">
                          <a:solidFill>
                            <a:srgbClr val="000000"/>
                          </a:solidFill>
                          <a:latin typeface="Calibri"/>
                          <a:ea typeface="Times New Roman"/>
                          <a:cs typeface="Times New Roman"/>
                        </a:rPr>
                        <a:t>1.1%</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1200"/>
                        </a:spcAft>
                      </a:pPr>
                      <a:r>
                        <a:rPr lang="en-GB" sz="1600" dirty="0">
                          <a:solidFill>
                            <a:srgbClr val="000000"/>
                          </a:solidFill>
                          <a:latin typeface="Calibri"/>
                          <a:ea typeface="Times New Roman"/>
                          <a:cs typeface="Times New Roman"/>
                        </a:rPr>
                        <a:t>-1.1%</a:t>
                      </a:r>
                      <a:endParaRPr lang="en-GB" sz="1600" dirty="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1200"/>
                        </a:spcAft>
                      </a:pPr>
                      <a:r>
                        <a:rPr lang="en-GB" sz="1600">
                          <a:solidFill>
                            <a:srgbClr val="000000"/>
                          </a:solidFill>
                          <a:latin typeface="Calibri"/>
                          <a:ea typeface="Times New Roman"/>
                          <a:cs typeface="Times New Roman"/>
                        </a:rPr>
                        <a:t>-2.8%</a:t>
                      </a:r>
                      <a:endParaRPr lang="en-GB" sz="1600">
                        <a:latin typeface="Times New Roman"/>
                        <a:ea typeface="Times New Roman"/>
                        <a:cs typeface="Times New Roman"/>
                      </a:endParaRPr>
                    </a:p>
                  </a:txBody>
                  <a:tcPr marL="61044" marR="61044" marT="0" marB="0" anchor="b">
                    <a:lnL>
                      <a:noFill/>
                    </a:lnL>
                    <a:lnR>
                      <a:noFill/>
                    </a:lnR>
                    <a:lnT w="12700" cap="flat" cmpd="sng" algn="ctr">
                      <a:solidFill>
                        <a:srgbClr val="000000"/>
                      </a:solidFill>
                      <a:prstDash val="solid"/>
                      <a:round/>
                      <a:headEnd type="none" w="med" len="med"/>
                      <a:tailEnd type="none" w="med" len="med"/>
                    </a:lnT>
                    <a:lnB>
                      <a:noFill/>
                    </a:lnB>
                  </a:tcPr>
                </a:tc>
              </a:tr>
              <a:tr h="626355">
                <a:tc>
                  <a:txBody>
                    <a:bodyPr/>
                    <a:lstStyle/>
                    <a:p>
                      <a:pPr>
                        <a:spcAft>
                          <a:spcPts val="1200"/>
                        </a:spcAft>
                      </a:pPr>
                      <a:r>
                        <a:rPr lang="en-GB" sz="1600" dirty="0" smtClean="0">
                          <a:solidFill>
                            <a:srgbClr val="000000"/>
                          </a:solidFill>
                          <a:latin typeface="Calibri"/>
                          <a:ea typeface="Times New Roman"/>
                          <a:cs typeface="Times New Roman"/>
                        </a:rPr>
                        <a:t>Residual</a:t>
                      </a:r>
                      <a:endParaRPr lang="en-GB" sz="1600" dirty="0">
                        <a:latin typeface="Times New Roman"/>
                        <a:ea typeface="Times New Roman"/>
                        <a:cs typeface="Times New Roman"/>
                      </a:endParaRPr>
                    </a:p>
                  </a:txBody>
                  <a:tcPr marL="61044" marR="61044" marT="0" marB="0" anchor="b">
                    <a:lnL>
                      <a:noFill/>
                    </a:lnL>
                    <a:lnR>
                      <a:noFill/>
                    </a:lnR>
                    <a:lnT>
                      <a:noFill/>
                    </a:lnT>
                    <a:lnB w="12700" cap="flat" cmpd="sng" algn="ctr">
                      <a:noFill/>
                      <a:prstDash val="solid"/>
                      <a:round/>
                      <a:headEnd type="none" w="med" len="med"/>
                      <a:tailEnd type="none" w="med" len="med"/>
                    </a:lnB>
                  </a:tcPr>
                </a:tc>
                <a:tc>
                  <a:txBody>
                    <a:bodyPr/>
                    <a:lstStyle/>
                    <a:p>
                      <a:pPr algn="ctr">
                        <a:spcAft>
                          <a:spcPts val="1200"/>
                        </a:spcAft>
                      </a:pPr>
                      <a:r>
                        <a:rPr lang="en-GB" sz="1600">
                          <a:solidFill>
                            <a:srgbClr val="000000"/>
                          </a:solidFill>
                          <a:latin typeface="Calibri"/>
                          <a:ea typeface="Times New Roman"/>
                          <a:cs typeface="Times New Roman"/>
                        </a:rPr>
                        <a:t>5.6%</a:t>
                      </a:r>
                      <a:endParaRPr lang="en-GB" sz="1600">
                        <a:latin typeface="Times New Roman"/>
                        <a:ea typeface="Times New Roman"/>
                        <a:cs typeface="Times New Roman"/>
                      </a:endParaRPr>
                    </a:p>
                  </a:txBody>
                  <a:tcPr marL="61044" marR="61044" marT="0" marB="0" anchor="b">
                    <a:lnL>
                      <a:noFill/>
                    </a:lnL>
                    <a:lnR>
                      <a:noFill/>
                    </a:lnR>
                    <a:lnT>
                      <a:noFill/>
                    </a:lnT>
                    <a:lnB w="12700" cap="flat" cmpd="sng" algn="ctr">
                      <a:noFill/>
                      <a:prstDash val="solid"/>
                      <a:round/>
                      <a:headEnd type="none" w="med" len="med"/>
                      <a:tailEnd type="none" w="med" len="med"/>
                    </a:lnB>
                  </a:tcPr>
                </a:tc>
                <a:tc>
                  <a:txBody>
                    <a:bodyPr/>
                    <a:lstStyle/>
                    <a:p>
                      <a:pPr algn="ctr">
                        <a:spcAft>
                          <a:spcPts val="1200"/>
                        </a:spcAft>
                      </a:pPr>
                      <a:r>
                        <a:rPr lang="en-GB" sz="1600" dirty="0">
                          <a:solidFill>
                            <a:srgbClr val="000000"/>
                          </a:solidFill>
                          <a:latin typeface="Calibri"/>
                          <a:ea typeface="Times New Roman"/>
                          <a:cs typeface="Times New Roman"/>
                        </a:rPr>
                        <a:t>-1.0%</a:t>
                      </a:r>
                      <a:endParaRPr lang="en-GB" sz="1600" dirty="0">
                        <a:latin typeface="Times New Roman"/>
                        <a:ea typeface="Times New Roman"/>
                        <a:cs typeface="Times New Roman"/>
                      </a:endParaRPr>
                    </a:p>
                  </a:txBody>
                  <a:tcPr marL="61044" marR="61044" marT="0" marB="0" anchor="b">
                    <a:lnL>
                      <a:noFill/>
                    </a:lnL>
                    <a:lnR>
                      <a:noFill/>
                    </a:lnR>
                    <a:lnT>
                      <a:noFill/>
                    </a:lnT>
                    <a:lnB w="12700" cap="flat" cmpd="sng" algn="ctr">
                      <a:noFill/>
                      <a:prstDash val="solid"/>
                      <a:round/>
                      <a:headEnd type="none" w="med" len="med"/>
                      <a:tailEnd type="none" w="med" len="med"/>
                    </a:lnB>
                  </a:tcPr>
                </a:tc>
                <a:tc>
                  <a:txBody>
                    <a:bodyPr/>
                    <a:lstStyle/>
                    <a:p>
                      <a:pPr algn="ctr">
                        <a:spcAft>
                          <a:spcPts val="1200"/>
                        </a:spcAft>
                      </a:pPr>
                      <a:r>
                        <a:rPr lang="en-GB" sz="1600" dirty="0">
                          <a:solidFill>
                            <a:srgbClr val="000000"/>
                          </a:solidFill>
                          <a:latin typeface="Calibri"/>
                          <a:ea typeface="Times New Roman"/>
                          <a:cs typeface="Times New Roman"/>
                        </a:rPr>
                        <a:t>-5.0%</a:t>
                      </a:r>
                      <a:endParaRPr lang="en-GB" sz="1600" dirty="0">
                        <a:latin typeface="Times New Roman"/>
                        <a:ea typeface="Times New Roman"/>
                        <a:cs typeface="Times New Roman"/>
                      </a:endParaRPr>
                    </a:p>
                  </a:txBody>
                  <a:tcPr marL="61044" marR="61044" marT="0" marB="0" anchor="b">
                    <a:lnL>
                      <a:noFill/>
                    </a:lnL>
                    <a:lnR>
                      <a:noFill/>
                    </a:lnR>
                    <a:lnT>
                      <a:noFill/>
                    </a:lnT>
                    <a:lnB w="12700" cap="flat" cmpd="sng" algn="ctr">
                      <a:noFill/>
                      <a:prstDash val="solid"/>
                      <a:round/>
                      <a:headEnd type="none" w="med" len="med"/>
                      <a:tailEnd type="none" w="med" len="med"/>
                    </a:lnB>
                  </a:tcPr>
                </a:tc>
                <a:tc>
                  <a:txBody>
                    <a:bodyPr/>
                    <a:lstStyle/>
                    <a:p>
                      <a:pPr algn="ctr">
                        <a:spcAft>
                          <a:spcPts val="1200"/>
                        </a:spcAft>
                      </a:pPr>
                      <a:r>
                        <a:rPr lang="en-GB" sz="1600" dirty="0">
                          <a:solidFill>
                            <a:srgbClr val="000000"/>
                          </a:solidFill>
                          <a:latin typeface="Calibri"/>
                          <a:ea typeface="Times New Roman"/>
                          <a:cs typeface="Times New Roman"/>
                        </a:rPr>
                        <a:t>-5.5%</a:t>
                      </a:r>
                      <a:endParaRPr lang="en-GB" sz="1600" dirty="0">
                        <a:latin typeface="Times New Roman"/>
                        <a:ea typeface="Times New Roman"/>
                        <a:cs typeface="Times New Roman"/>
                      </a:endParaRPr>
                    </a:p>
                  </a:txBody>
                  <a:tcPr marL="61044" marR="61044" marT="0" marB="0" anchor="b">
                    <a:lnL>
                      <a:noFill/>
                    </a:lnL>
                    <a:lnR>
                      <a:noFill/>
                    </a:lnR>
                    <a:lnT>
                      <a:noFill/>
                    </a:lnT>
                    <a:lnB w="12700" cap="flat" cmpd="sng" algn="ctr">
                      <a:noFill/>
                      <a:prstDash val="solid"/>
                      <a:round/>
                      <a:headEnd type="none" w="med" len="med"/>
                      <a:tailEnd type="none" w="med" len="med"/>
                    </a:lnB>
                  </a:tcPr>
                </a:tc>
              </a:tr>
              <a:tr h="626355">
                <a:tc>
                  <a:txBody>
                    <a:bodyPr/>
                    <a:lstStyle/>
                    <a:p>
                      <a:pPr>
                        <a:spcAft>
                          <a:spcPts val="1200"/>
                        </a:spcAft>
                      </a:pPr>
                      <a:r>
                        <a:rPr lang="en-GB" sz="1600" i="1" dirty="0" smtClean="0">
                          <a:latin typeface="+mj-lt"/>
                          <a:ea typeface="Times New Roman"/>
                          <a:cs typeface="Times New Roman"/>
                        </a:rPr>
                        <a:t>Total change</a:t>
                      </a:r>
                      <a:endParaRPr lang="en-GB" sz="1600" i="1" dirty="0">
                        <a:latin typeface="+mj-lt"/>
                        <a:ea typeface="Times New Roman"/>
                        <a:cs typeface="Times New Roman"/>
                      </a:endParaRPr>
                    </a:p>
                  </a:txBody>
                  <a:tcPr marL="61044" marR="6104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i="1" dirty="0" smtClean="0">
                          <a:latin typeface="+mj-lt"/>
                          <a:ea typeface="Times New Roman"/>
                          <a:cs typeface="Times New Roman"/>
                        </a:rPr>
                        <a:t>8.5%</a:t>
                      </a:r>
                      <a:endParaRPr lang="en-GB" sz="1600" i="1" dirty="0">
                        <a:latin typeface="+mj-lt"/>
                        <a:ea typeface="Times New Roman"/>
                        <a:cs typeface="Times New Roman"/>
                      </a:endParaRPr>
                    </a:p>
                  </a:txBody>
                  <a:tcPr marL="61044" marR="6104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i="1" dirty="0" smtClean="0">
                          <a:latin typeface="+mj-lt"/>
                          <a:ea typeface="Times New Roman"/>
                          <a:cs typeface="Times New Roman"/>
                        </a:rPr>
                        <a:t>0.1%</a:t>
                      </a:r>
                      <a:endParaRPr lang="en-GB" sz="1600" i="1" dirty="0">
                        <a:latin typeface="+mj-lt"/>
                        <a:ea typeface="Times New Roman"/>
                        <a:cs typeface="Times New Roman"/>
                      </a:endParaRPr>
                    </a:p>
                  </a:txBody>
                  <a:tcPr marL="61044" marR="6104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i="1" dirty="0" smtClean="0">
                          <a:latin typeface="+mj-lt"/>
                          <a:ea typeface="Times New Roman"/>
                          <a:cs typeface="Times New Roman"/>
                        </a:rPr>
                        <a:t>-6.1%</a:t>
                      </a:r>
                      <a:endParaRPr lang="en-GB" sz="1600" i="1" dirty="0">
                        <a:latin typeface="+mj-lt"/>
                        <a:ea typeface="Times New Roman"/>
                        <a:cs typeface="Times New Roman"/>
                      </a:endParaRPr>
                    </a:p>
                  </a:txBody>
                  <a:tcPr marL="61044" marR="6104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1200"/>
                        </a:spcAft>
                      </a:pPr>
                      <a:r>
                        <a:rPr lang="en-GB" sz="1600" i="1" dirty="0" smtClean="0">
                          <a:latin typeface="+mj-lt"/>
                          <a:ea typeface="Times New Roman"/>
                          <a:cs typeface="Times New Roman"/>
                        </a:rPr>
                        <a:t>-8.3%</a:t>
                      </a:r>
                      <a:endParaRPr lang="en-GB" sz="1600" i="1" dirty="0">
                        <a:latin typeface="+mj-lt"/>
                        <a:ea typeface="Times New Roman"/>
                        <a:cs typeface="Times New Roman"/>
                      </a:endParaRPr>
                    </a:p>
                  </a:txBody>
                  <a:tcPr marL="61044" marR="61044"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5194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Outline</a:t>
            </a:r>
            <a:endParaRPr lang="en-US" sz="4000" dirty="0" smtClean="0"/>
          </a:p>
        </p:txBody>
      </p:sp>
      <p:sp>
        <p:nvSpPr>
          <p:cNvPr id="16387" name="Content Placeholder 2"/>
          <p:cNvSpPr>
            <a:spLocks noGrp="1"/>
          </p:cNvSpPr>
          <p:nvPr>
            <p:ph idx="1"/>
          </p:nvPr>
        </p:nvSpPr>
        <p:spPr/>
        <p:txBody>
          <a:bodyPr/>
          <a:lstStyle/>
          <a:p>
            <a:r>
              <a:rPr lang="en-GB" sz="2400" dirty="0" smtClean="0"/>
              <a:t>The policy context</a:t>
            </a:r>
          </a:p>
          <a:p>
            <a:r>
              <a:rPr lang="en-GB" sz="2400" dirty="0" smtClean="0"/>
              <a:t>Growth and higher education in theory</a:t>
            </a:r>
          </a:p>
          <a:p>
            <a:r>
              <a:rPr lang="en-GB" sz="2400" dirty="0" smtClean="0"/>
              <a:t>Cross country growth analysis – data and results</a:t>
            </a:r>
          </a:p>
          <a:p>
            <a:r>
              <a:rPr lang="en-GB" sz="2400" dirty="0" smtClean="0"/>
              <a:t>Comparison of results with other studies</a:t>
            </a:r>
          </a:p>
          <a:p>
            <a:r>
              <a:rPr lang="en-GB" sz="2400" dirty="0" smtClean="0"/>
              <a:t>Job upgrading in the UK – preliminary findings from the WERS</a:t>
            </a:r>
          </a:p>
          <a:p>
            <a:r>
              <a:rPr lang="en-GB" sz="2400" dirty="0" smtClean="0"/>
              <a:t>Conclusion</a:t>
            </a:r>
          </a:p>
          <a:p>
            <a:endParaRPr lang="en-GB" sz="2400" dirty="0" smtClean="0"/>
          </a:p>
          <a:p>
            <a:endParaRPr lang="en-GB" sz="2400" dirty="0" smtClean="0"/>
          </a:p>
        </p:txBody>
      </p:sp>
    </p:spTree>
    <p:extLst>
      <p:ext uri="{BB962C8B-B14F-4D97-AF65-F5344CB8AC3E}">
        <p14:creationId xmlns:p14="http://schemas.microsoft.com/office/powerpoint/2010/main" val="2699772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The expansion of HE in the UK</a:t>
            </a:r>
          </a:p>
        </p:txBody>
      </p:sp>
      <p:sp>
        <p:nvSpPr>
          <p:cNvPr id="12291" name="Rectangle 3"/>
          <p:cNvSpPr>
            <a:spLocks noGrp="1" noChangeArrowheads="1"/>
          </p:cNvSpPr>
          <p:nvPr>
            <p:ph idx="1"/>
          </p:nvPr>
        </p:nvSpPr>
        <p:spPr/>
        <p:txBody>
          <a:bodyPr/>
          <a:lstStyle/>
          <a:p>
            <a:pPr eaLnBrk="1" hangingPunct="1"/>
            <a:r>
              <a:rPr lang="en-GB" sz="2400" dirty="0" smtClean="0"/>
              <a:t>Research questions:</a:t>
            </a:r>
          </a:p>
          <a:p>
            <a:pPr lvl="1" eaLnBrk="1" hangingPunct="1"/>
            <a:r>
              <a:rPr lang="en-GB" sz="2000" dirty="0" smtClean="0"/>
              <a:t>Do </a:t>
            </a:r>
            <a:r>
              <a:rPr lang="en-GB" sz="2000" dirty="0" smtClean="0"/>
              <a:t>non-graduate jobs get upgraded when more graduates are available?</a:t>
            </a:r>
          </a:p>
          <a:p>
            <a:pPr lvl="1" eaLnBrk="1" hangingPunct="1"/>
            <a:r>
              <a:rPr lang="en-GB" sz="2000" dirty="0" smtClean="0"/>
              <a:t>Does graduate expansion accompany (facilitate) increases in demand for skills</a:t>
            </a:r>
            <a:r>
              <a:rPr lang="en-GB" sz="2000" dirty="0" smtClean="0"/>
              <a:t>?</a:t>
            </a:r>
          </a:p>
          <a:p>
            <a:pPr eaLnBrk="1" hangingPunct="1"/>
            <a:r>
              <a:rPr lang="en-GB" sz="2400" dirty="0" smtClean="0"/>
              <a:t>Data:</a:t>
            </a:r>
          </a:p>
          <a:p>
            <a:pPr lvl="1" eaLnBrk="1" hangingPunct="1"/>
            <a:r>
              <a:rPr lang="en-GB" sz="2000" dirty="0" smtClean="0"/>
              <a:t>Workplace Employment Relations Survey</a:t>
            </a:r>
          </a:p>
          <a:p>
            <a:pPr lvl="1" eaLnBrk="1" hangingPunct="1"/>
            <a:r>
              <a:rPr lang="en-GB" sz="2000" dirty="0" smtClean="0"/>
              <a:t>Data collected in 1998, 2004 and 2011 from employers and employees</a:t>
            </a:r>
          </a:p>
          <a:p>
            <a:pPr lvl="1" eaLnBrk="1" hangingPunct="1"/>
            <a:r>
              <a:rPr lang="en-GB" sz="2000" dirty="0" smtClean="0"/>
              <a:t>2004 and 2011 looked at here (more detailed occupations)</a:t>
            </a:r>
            <a:endParaRPr lang="en-GB" sz="2000" dirty="0" smtClean="0"/>
          </a:p>
        </p:txBody>
      </p:sp>
    </p:spTree>
    <p:extLst>
      <p:ext uri="{BB962C8B-B14F-4D97-AF65-F5344CB8AC3E}">
        <p14:creationId xmlns:p14="http://schemas.microsoft.com/office/powerpoint/2010/main" val="4185235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3107937719"/>
              </p:ext>
            </p:extLst>
          </p:nvPr>
        </p:nvGraphicFramePr>
        <p:xfrm>
          <a:off x="1257064" y="2636912"/>
          <a:ext cx="6341840" cy="1800000"/>
        </p:xfrm>
        <a:graphic>
          <a:graphicData uri="http://schemas.openxmlformats.org/drawingml/2006/table">
            <a:tbl>
              <a:tblPr firstRow="1" bandRow="1">
                <a:tableStyleId>{5940675A-B579-460E-94D1-54222C63F5DA}</a:tableStyleId>
              </a:tblPr>
              <a:tblGrid>
                <a:gridCol w="4392166"/>
                <a:gridCol w="1949674"/>
              </a:tblGrid>
              <a:tr h="360000">
                <a:tc>
                  <a:txBody>
                    <a:bodyPr/>
                    <a:lstStyle/>
                    <a:p>
                      <a:pPr>
                        <a:lnSpc>
                          <a:spcPct val="115000"/>
                        </a:lnSpc>
                        <a:spcAft>
                          <a:spcPts val="0"/>
                        </a:spcAft>
                      </a:pPr>
                      <a:r>
                        <a:rPr lang="en-GB" sz="1200" i="1" dirty="0" smtClean="0"/>
                        <a:t>WERS question</a:t>
                      </a:r>
                      <a:endParaRPr lang="el-GR" sz="1200" i="1" dirty="0">
                        <a:solidFill>
                          <a:srgbClr val="000000"/>
                        </a:solidFill>
                        <a:latin typeface="Calibri"/>
                        <a:ea typeface="Calibri"/>
                        <a:cs typeface="Times New Roman"/>
                      </a:endParaRPr>
                    </a:p>
                  </a:txBody>
                  <a:tcPr marL="68582" marR="68582"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el-GR" sz="1200" dirty="0" smtClean="0"/>
                        <a:t>Job </a:t>
                      </a:r>
                      <a:r>
                        <a:rPr lang="el-GR" sz="1200" dirty="0"/>
                        <a:t>influence</a:t>
                      </a:r>
                      <a:endParaRPr lang="el-GR" sz="1200" dirty="0">
                        <a:latin typeface="Calibri"/>
                        <a:ea typeface="Calibri"/>
                        <a:cs typeface="Times New Roman"/>
                      </a:endParaRPr>
                    </a:p>
                  </a:txBody>
                  <a:tcPr marL="68582" marR="68582"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0000">
                <a:tc>
                  <a:txBody>
                    <a:bodyPr/>
                    <a:lstStyle/>
                    <a:p>
                      <a:pPr>
                        <a:lnSpc>
                          <a:spcPct val="115000"/>
                        </a:lnSpc>
                        <a:spcAft>
                          <a:spcPts val="0"/>
                        </a:spcAft>
                      </a:pPr>
                      <a:r>
                        <a:rPr lang="en-US" sz="1200" dirty="0"/>
                        <a:t>I</a:t>
                      </a:r>
                      <a:r>
                        <a:rPr lang="el-GR" sz="1200" dirty="0" err="1"/>
                        <a:t>nfluence</a:t>
                      </a:r>
                      <a:r>
                        <a:rPr lang="el-GR" sz="1200" dirty="0"/>
                        <a:t> </a:t>
                      </a:r>
                      <a:r>
                        <a:rPr lang="el-GR" sz="1200" dirty="0" err="1"/>
                        <a:t>over</a:t>
                      </a:r>
                      <a:r>
                        <a:rPr lang="el-GR" sz="1200" dirty="0"/>
                        <a:t> </a:t>
                      </a:r>
                      <a:r>
                        <a:rPr lang="el-GR" sz="1200" dirty="0" err="1"/>
                        <a:t>tasks</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el-GR" sz="1200" dirty="0"/>
                        <a:t>0.4553  </a:t>
                      </a:r>
                      <a:endParaRPr lang="el-GR" sz="1200" dirty="0">
                        <a:latin typeface="Calibri"/>
                        <a:ea typeface="Calibri"/>
                        <a:cs typeface="Times New Roman"/>
                      </a:endParaRPr>
                    </a:p>
                  </a:txBody>
                  <a:tcPr marL="68582" marR="68582"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60000">
                <a:tc>
                  <a:txBody>
                    <a:bodyPr/>
                    <a:lstStyle/>
                    <a:p>
                      <a:pPr>
                        <a:lnSpc>
                          <a:spcPct val="115000"/>
                        </a:lnSpc>
                        <a:spcAft>
                          <a:spcPts val="0"/>
                        </a:spcAft>
                      </a:pPr>
                      <a:r>
                        <a:rPr lang="en-US" sz="1200" dirty="0"/>
                        <a:t>I</a:t>
                      </a:r>
                      <a:r>
                        <a:rPr lang="el-GR" sz="1200" dirty="0"/>
                        <a:t>nfluence over pace</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el-GR" sz="1200" dirty="0"/>
                        <a:t>0.7126</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000">
                <a:tc>
                  <a:txBody>
                    <a:bodyPr/>
                    <a:lstStyle/>
                    <a:p>
                      <a:pPr>
                        <a:lnSpc>
                          <a:spcPct val="115000"/>
                        </a:lnSpc>
                        <a:spcAft>
                          <a:spcPts val="0"/>
                        </a:spcAft>
                      </a:pPr>
                      <a:r>
                        <a:rPr lang="en-US" sz="1200" dirty="0"/>
                        <a:t>I</a:t>
                      </a:r>
                      <a:r>
                        <a:rPr lang="el-GR" sz="1200" dirty="0" smtClean="0"/>
                        <a:t>nfluence</a:t>
                      </a:r>
                      <a:r>
                        <a:rPr lang="en-GB" sz="1200" baseline="0" dirty="0" smtClean="0"/>
                        <a:t> over </a:t>
                      </a:r>
                      <a:r>
                        <a:rPr lang="el-GR" sz="1200" dirty="0" smtClean="0"/>
                        <a:t>how </a:t>
                      </a:r>
                      <a:r>
                        <a:rPr lang="el-GR" sz="1200" dirty="0"/>
                        <a:t>you work</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el-GR" sz="1200" dirty="0"/>
                        <a:t>0.8100</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000">
                <a:tc>
                  <a:txBody>
                    <a:bodyPr/>
                    <a:lstStyle/>
                    <a:p>
                      <a:pPr>
                        <a:lnSpc>
                          <a:spcPct val="115000"/>
                        </a:lnSpc>
                        <a:spcAft>
                          <a:spcPts val="0"/>
                        </a:spcAft>
                      </a:pPr>
                      <a:r>
                        <a:rPr lang="en-US" sz="1200" dirty="0" smtClean="0"/>
                        <a:t>Influence</a:t>
                      </a:r>
                      <a:r>
                        <a:rPr lang="en-US" sz="1200" baseline="0" dirty="0" smtClean="0"/>
                        <a:t> over </a:t>
                      </a:r>
                      <a:r>
                        <a:rPr lang="en-US" sz="1200" dirty="0" smtClean="0"/>
                        <a:t>order </a:t>
                      </a:r>
                      <a:r>
                        <a:rPr lang="en-US" sz="1200" dirty="0"/>
                        <a:t>in which you do tasks</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l-GR" sz="1200" dirty="0"/>
                        <a:t>0.7587</a:t>
                      </a:r>
                      <a:endParaRPr lang="el-GR" sz="1200" dirty="0">
                        <a:latin typeface="Calibri"/>
                        <a:ea typeface="Calibri"/>
                        <a:cs typeface="Times New Roman"/>
                      </a:endParaRPr>
                    </a:p>
                  </a:txBody>
                  <a:tcPr marL="68582" marR="68582"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3"/>
          <p:cNvSpPr txBox="1">
            <a:spLocks noChangeArrowheads="1"/>
          </p:cNvSpPr>
          <p:nvPr/>
        </p:nvSpPr>
        <p:spPr bwMode="auto">
          <a:xfrm>
            <a:off x="467544" y="1628801"/>
            <a:ext cx="7920880"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smtClean="0">
                <a:ln>
                  <a:noFill/>
                </a:ln>
                <a:solidFill>
                  <a:schemeClr val="tx2"/>
                </a:solidFill>
                <a:effectLst/>
                <a:uLnTx/>
                <a:uFillTx/>
                <a:latin typeface="+mn-lt"/>
                <a:ea typeface="+mn-ea"/>
                <a:cs typeface="+mn-cs"/>
              </a:rPr>
              <a:t>Factor </a:t>
            </a:r>
            <a:r>
              <a:rPr kumimoji="0" lang="en-GB" sz="2400" b="0" i="0" u="none" strike="noStrike" kern="1200" cap="none" spc="0" normalizeH="0" baseline="0" noProof="0" dirty="0" smtClean="0">
                <a:ln>
                  <a:noFill/>
                </a:ln>
                <a:solidFill>
                  <a:schemeClr val="tx2"/>
                </a:solidFill>
                <a:effectLst/>
                <a:uLnTx/>
                <a:uFillTx/>
                <a:latin typeface="+mn-lt"/>
                <a:ea typeface="+mn-ea"/>
                <a:cs typeface="+mn-cs"/>
              </a:rPr>
              <a:t>analysis on WERS job content </a:t>
            </a:r>
            <a:r>
              <a:rPr kumimoji="0" lang="en-GB" sz="2400" b="0" i="0" u="none" strike="noStrike" kern="1200" cap="none" spc="0" normalizeH="0" baseline="0" noProof="0" dirty="0" smtClean="0">
                <a:ln>
                  <a:noFill/>
                </a:ln>
                <a:solidFill>
                  <a:schemeClr val="tx2"/>
                </a:solidFill>
                <a:effectLst/>
                <a:uLnTx/>
                <a:uFillTx/>
                <a:latin typeface="+mn-lt"/>
                <a:ea typeface="+mn-ea"/>
                <a:cs typeface="+mn-cs"/>
              </a:rPr>
              <a:t>measures (employee</a:t>
            </a:r>
            <a:r>
              <a:rPr kumimoji="0" lang="en-GB" sz="2400" b="0" i="0" u="none" strike="noStrike" kern="1200" cap="none" spc="0" normalizeH="0" noProof="0" dirty="0" smtClean="0">
                <a:ln>
                  <a:noFill/>
                </a:ln>
                <a:solidFill>
                  <a:schemeClr val="tx2"/>
                </a:solidFill>
                <a:effectLst/>
                <a:uLnTx/>
                <a:uFillTx/>
                <a:latin typeface="+mn-lt"/>
                <a:ea typeface="+mn-ea"/>
                <a:cs typeface="+mn-cs"/>
              </a:rPr>
              <a:t> survey)</a:t>
            </a:r>
            <a:endParaRPr kumimoji="0" lang="en-GB" sz="24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2"/>
          <p:cNvSpPr txBox="1">
            <a:spLocks noChangeArrowheads="1"/>
          </p:cNvSpPr>
          <p:nvPr/>
        </p:nvSpPr>
        <p:spPr bwMode="auto">
          <a:xfrm>
            <a:off x="467544"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4400" dirty="0" smtClean="0">
                <a:solidFill>
                  <a:srgbClr val="002060"/>
                </a:solidFill>
                <a:latin typeface="+mj-lt"/>
                <a:ea typeface="+mj-ea"/>
                <a:cs typeface="+mj-cs"/>
              </a:rPr>
              <a:t>Skill demand and job content</a:t>
            </a:r>
            <a:endParaRPr kumimoji="0" lang="en-GB" sz="4400" b="0" i="0" u="none" strike="noStrike" kern="1200" cap="none" spc="0" normalizeH="0" baseline="0" noProof="0" dirty="0" smtClean="0">
              <a:ln>
                <a:noFill/>
              </a:ln>
              <a:solidFill>
                <a:srgbClr val="002060"/>
              </a:solidFill>
              <a:effectLst/>
              <a:uLnTx/>
              <a:uFillTx/>
              <a:latin typeface="+mj-lt"/>
              <a:ea typeface="+mj-ea"/>
              <a:cs typeface="+mj-cs"/>
            </a:endParaRPr>
          </a:p>
        </p:txBody>
      </p:sp>
    </p:spTree>
    <p:extLst>
      <p:ext uri="{BB962C8B-B14F-4D97-AF65-F5344CB8AC3E}">
        <p14:creationId xmlns:p14="http://schemas.microsoft.com/office/powerpoint/2010/main" val="870263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260648"/>
            <a:ext cx="8229600" cy="1143000"/>
          </a:xfrm>
        </p:spPr>
        <p:txBody>
          <a:bodyPr/>
          <a:lstStyle/>
          <a:p>
            <a:pPr eaLnBrk="1" hangingPunct="1"/>
            <a:r>
              <a:rPr lang="en-GB" dirty="0" smtClean="0"/>
              <a:t>Skill demand and job content</a:t>
            </a:r>
          </a:p>
        </p:txBody>
      </p:sp>
      <p:sp>
        <p:nvSpPr>
          <p:cNvPr id="21507" name="Rectangle 3"/>
          <p:cNvSpPr>
            <a:spLocks noGrp="1" noChangeArrowheads="1"/>
          </p:cNvSpPr>
          <p:nvPr>
            <p:ph idx="1"/>
          </p:nvPr>
        </p:nvSpPr>
        <p:spPr>
          <a:xfrm>
            <a:off x="395536" y="1556792"/>
            <a:ext cx="8229600" cy="4525963"/>
          </a:xfrm>
        </p:spPr>
        <p:txBody>
          <a:bodyPr/>
          <a:lstStyle/>
          <a:p>
            <a:pPr eaLnBrk="1" hangingPunct="1"/>
            <a:r>
              <a:rPr lang="en-GB" sz="2400" dirty="0" smtClean="0"/>
              <a:t>Graduates have higher job influence scores</a:t>
            </a:r>
          </a:p>
        </p:txBody>
      </p:sp>
      <p:graphicFrame>
        <p:nvGraphicFramePr>
          <p:cNvPr id="5" name="Chart 4"/>
          <p:cNvGraphicFramePr/>
          <p:nvPr/>
        </p:nvGraphicFramePr>
        <p:xfrm>
          <a:off x="1043608" y="2564904"/>
          <a:ext cx="6696744" cy="30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4170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Skill demand and job content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55722478"/>
              </p:ext>
            </p:extLst>
          </p:nvPr>
        </p:nvGraphicFramePr>
        <p:xfrm>
          <a:off x="1475656" y="5229200"/>
          <a:ext cx="5760639" cy="1008111"/>
        </p:xfrm>
        <a:graphic>
          <a:graphicData uri="http://schemas.openxmlformats.org/drawingml/2006/table">
            <a:tbl>
              <a:tblPr firstRow="1" bandRow="1">
                <a:tableStyleId>{69CF1AB2-1976-4502-BF36-3FF5EA218861}</a:tableStyleId>
              </a:tblPr>
              <a:tblGrid>
                <a:gridCol w="1920213"/>
                <a:gridCol w="1920213"/>
                <a:gridCol w="1920213"/>
              </a:tblGrid>
              <a:tr h="336037">
                <a:tc>
                  <a:txBody>
                    <a:bodyPr/>
                    <a:lstStyle/>
                    <a:p>
                      <a:pPr algn="ctr" fontAlgn="b"/>
                      <a:endParaRPr lang="en-GB" sz="1800" b="1" i="0" u="none" strike="noStrike" dirty="0">
                        <a:solidFill>
                          <a:srgbClr val="000000"/>
                        </a:solidFill>
                        <a:effectLst/>
                        <a:latin typeface="Calibri"/>
                      </a:endParaRPr>
                    </a:p>
                  </a:txBody>
                  <a:tcPr marL="9525" marR="9525" marT="9525" marB="0" anchor="b"/>
                </a:tc>
                <a:tc>
                  <a:txBody>
                    <a:bodyPr/>
                    <a:lstStyle/>
                    <a:p>
                      <a:pPr algn="ctr" fontAlgn="b"/>
                      <a:r>
                        <a:rPr lang="en-GB" sz="1800" b="1" i="0" u="none" strike="noStrike" dirty="0">
                          <a:solidFill>
                            <a:srgbClr val="000000"/>
                          </a:solidFill>
                          <a:effectLst/>
                          <a:latin typeface="Calibri"/>
                        </a:rPr>
                        <a:t>Relative increase</a:t>
                      </a:r>
                    </a:p>
                  </a:txBody>
                  <a:tcPr marL="9525" marR="9525" marT="9525" marB="0" anchor="b"/>
                </a:tc>
                <a:tc>
                  <a:txBody>
                    <a:bodyPr/>
                    <a:lstStyle/>
                    <a:p>
                      <a:pPr algn="ctr" fontAlgn="b"/>
                      <a:r>
                        <a:rPr lang="en-GB" sz="1800" b="1" i="0" u="none" strike="noStrike">
                          <a:solidFill>
                            <a:srgbClr val="000000"/>
                          </a:solidFill>
                          <a:effectLst/>
                          <a:latin typeface="Calibri"/>
                        </a:rPr>
                        <a:t>Relative decrease</a:t>
                      </a:r>
                    </a:p>
                  </a:txBody>
                  <a:tcPr marL="9525" marR="9525" marT="9525" marB="0" anchor="b"/>
                </a:tc>
              </a:tr>
              <a:tr h="336037">
                <a:tc>
                  <a:txBody>
                    <a:bodyPr/>
                    <a:lstStyle/>
                    <a:p>
                      <a:pPr algn="ctr" fontAlgn="b"/>
                      <a:r>
                        <a:rPr lang="en-GB" sz="1800" b="1" i="0" u="none" strike="noStrike">
                          <a:solidFill>
                            <a:srgbClr val="000000"/>
                          </a:solidFill>
                          <a:effectLst/>
                          <a:latin typeface="Calibri"/>
                        </a:rPr>
                        <a:t>Absolute increase</a:t>
                      </a:r>
                    </a:p>
                  </a:txBody>
                  <a:tcPr marL="9525" marR="9525" marT="9525" marB="0" anchor="b"/>
                </a:tc>
                <a:tc>
                  <a:txBody>
                    <a:bodyPr/>
                    <a:lstStyle/>
                    <a:p>
                      <a:pPr algn="ctr" fontAlgn="b"/>
                      <a:r>
                        <a:rPr lang="en-GB" sz="1800" b="0" i="0" u="none" strike="noStrike" dirty="0">
                          <a:solidFill>
                            <a:srgbClr val="000000"/>
                          </a:solidFill>
                          <a:effectLst/>
                          <a:latin typeface="Calibri"/>
                        </a:rPr>
                        <a:t>28</a:t>
                      </a:r>
                    </a:p>
                  </a:txBody>
                  <a:tcPr marL="9525" marR="9525" marT="9525" marB="0" anchor="b"/>
                </a:tc>
                <a:tc>
                  <a:txBody>
                    <a:bodyPr/>
                    <a:lstStyle/>
                    <a:p>
                      <a:pPr algn="ctr" fontAlgn="b"/>
                      <a:r>
                        <a:rPr lang="en-GB" sz="1800" b="0" i="0" u="none" strike="noStrike" dirty="0">
                          <a:solidFill>
                            <a:srgbClr val="000000"/>
                          </a:solidFill>
                          <a:effectLst/>
                          <a:latin typeface="Calibri"/>
                        </a:rPr>
                        <a:t>20</a:t>
                      </a:r>
                    </a:p>
                  </a:txBody>
                  <a:tcPr marL="9525" marR="9525" marT="9525" marB="0" anchor="b"/>
                </a:tc>
              </a:tr>
              <a:tr h="336037">
                <a:tc>
                  <a:txBody>
                    <a:bodyPr/>
                    <a:lstStyle/>
                    <a:p>
                      <a:pPr algn="ctr" fontAlgn="b"/>
                      <a:r>
                        <a:rPr lang="en-GB" sz="1800" b="1" i="0" u="none" strike="noStrike">
                          <a:solidFill>
                            <a:srgbClr val="000000"/>
                          </a:solidFill>
                          <a:effectLst/>
                          <a:latin typeface="Calibri"/>
                        </a:rPr>
                        <a:t>Absolute decrease</a:t>
                      </a:r>
                    </a:p>
                  </a:txBody>
                  <a:tcPr marL="9525" marR="9525" marT="9525" marB="0" anchor="b"/>
                </a:tc>
                <a:tc>
                  <a:txBody>
                    <a:bodyPr/>
                    <a:lstStyle/>
                    <a:p>
                      <a:pPr algn="ctr" fontAlgn="b"/>
                      <a:r>
                        <a:rPr lang="en-GB" sz="1800" b="0" i="0" u="none" strike="noStrike" dirty="0">
                          <a:solidFill>
                            <a:srgbClr val="000000"/>
                          </a:solidFill>
                          <a:effectLst/>
                          <a:latin typeface="Calibri"/>
                        </a:rPr>
                        <a:t>4</a:t>
                      </a:r>
                    </a:p>
                  </a:txBody>
                  <a:tcPr marL="9525" marR="9525" marT="9525" marB="0" anchor="b"/>
                </a:tc>
                <a:tc>
                  <a:txBody>
                    <a:bodyPr/>
                    <a:lstStyle/>
                    <a:p>
                      <a:pPr algn="ctr" fontAlgn="b"/>
                      <a:r>
                        <a:rPr lang="en-GB" sz="1800" b="0" i="0" u="none" strike="noStrike" dirty="0">
                          <a:solidFill>
                            <a:srgbClr val="000000"/>
                          </a:solidFill>
                          <a:effectLst/>
                          <a:latin typeface="Calibri"/>
                        </a:rPr>
                        <a:t>26</a:t>
                      </a:r>
                    </a:p>
                  </a:txBody>
                  <a:tcPr marL="9525" marR="9525" marT="9525" marB="0" anchor="b"/>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1774819526"/>
              </p:ext>
            </p:extLst>
          </p:nvPr>
        </p:nvGraphicFramePr>
        <p:xfrm>
          <a:off x="1547664" y="1556792"/>
          <a:ext cx="6264696"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0358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Skill demand and job content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85227400"/>
              </p:ext>
            </p:extLst>
          </p:nvPr>
        </p:nvGraphicFramePr>
        <p:xfrm>
          <a:off x="1475656" y="5229200"/>
          <a:ext cx="5760639" cy="1008111"/>
        </p:xfrm>
        <a:graphic>
          <a:graphicData uri="http://schemas.openxmlformats.org/drawingml/2006/table">
            <a:tbl>
              <a:tblPr firstRow="1" bandRow="1">
                <a:tableStyleId>{69CF1AB2-1976-4502-BF36-3FF5EA218861}</a:tableStyleId>
              </a:tblPr>
              <a:tblGrid>
                <a:gridCol w="1920213"/>
                <a:gridCol w="1920213"/>
                <a:gridCol w="1920213"/>
              </a:tblGrid>
              <a:tr h="336037">
                <a:tc>
                  <a:txBody>
                    <a:bodyPr/>
                    <a:lstStyle/>
                    <a:p>
                      <a:pPr algn="ctr" fontAlgn="b"/>
                      <a:endParaRPr lang="en-GB" sz="1800" b="1" i="0" u="none" strike="noStrike" dirty="0">
                        <a:solidFill>
                          <a:srgbClr val="000000"/>
                        </a:solidFill>
                        <a:effectLst/>
                        <a:latin typeface="Calibri"/>
                      </a:endParaRPr>
                    </a:p>
                  </a:txBody>
                  <a:tcPr marL="9525" marR="9525" marT="9525" marB="0" anchor="b"/>
                </a:tc>
                <a:tc>
                  <a:txBody>
                    <a:bodyPr/>
                    <a:lstStyle/>
                    <a:p>
                      <a:pPr algn="ctr" fontAlgn="b"/>
                      <a:r>
                        <a:rPr lang="en-GB" sz="1800" b="1" i="0" u="none" strike="noStrike" dirty="0">
                          <a:solidFill>
                            <a:srgbClr val="000000"/>
                          </a:solidFill>
                          <a:effectLst/>
                          <a:latin typeface="Calibri"/>
                        </a:rPr>
                        <a:t>Relative increase</a:t>
                      </a:r>
                    </a:p>
                  </a:txBody>
                  <a:tcPr marL="9525" marR="9525" marT="9525" marB="0" anchor="b"/>
                </a:tc>
                <a:tc>
                  <a:txBody>
                    <a:bodyPr/>
                    <a:lstStyle/>
                    <a:p>
                      <a:pPr algn="ctr" fontAlgn="b"/>
                      <a:r>
                        <a:rPr lang="en-GB" sz="1800" b="1" i="0" u="none" strike="noStrike">
                          <a:solidFill>
                            <a:srgbClr val="000000"/>
                          </a:solidFill>
                          <a:effectLst/>
                          <a:latin typeface="Calibri"/>
                        </a:rPr>
                        <a:t>Relative decrease</a:t>
                      </a:r>
                    </a:p>
                  </a:txBody>
                  <a:tcPr marL="9525" marR="9525" marT="9525" marB="0" anchor="b"/>
                </a:tc>
              </a:tr>
              <a:tr h="336037">
                <a:tc>
                  <a:txBody>
                    <a:bodyPr/>
                    <a:lstStyle/>
                    <a:p>
                      <a:pPr algn="ctr" fontAlgn="b"/>
                      <a:r>
                        <a:rPr lang="en-GB" sz="1800" b="1" i="0" u="none" strike="noStrike">
                          <a:solidFill>
                            <a:srgbClr val="000000"/>
                          </a:solidFill>
                          <a:effectLst/>
                          <a:latin typeface="Calibri"/>
                        </a:rPr>
                        <a:t>Absolute increase</a:t>
                      </a:r>
                    </a:p>
                  </a:txBody>
                  <a:tcPr marL="9525" marR="9525" marT="9525" marB="0" anchor="b"/>
                </a:tc>
                <a:tc>
                  <a:txBody>
                    <a:bodyPr/>
                    <a:lstStyle/>
                    <a:p>
                      <a:pPr algn="ctr" fontAlgn="b"/>
                      <a:r>
                        <a:rPr lang="en-GB" sz="1800" b="0" i="0" u="none" strike="noStrike" dirty="0" smtClean="0">
                          <a:solidFill>
                            <a:srgbClr val="000000"/>
                          </a:solidFill>
                          <a:effectLst/>
                          <a:latin typeface="+mn-lt"/>
                        </a:rPr>
                        <a:t>12</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0" i="0" u="none" strike="noStrike" dirty="0" smtClean="0">
                          <a:solidFill>
                            <a:srgbClr val="000000"/>
                          </a:solidFill>
                          <a:effectLst/>
                          <a:latin typeface="Calibri"/>
                        </a:rPr>
                        <a:t>15</a:t>
                      </a:r>
                      <a:endParaRPr lang="en-GB" sz="1800" b="0" i="0" u="none" strike="noStrike" dirty="0">
                        <a:solidFill>
                          <a:srgbClr val="000000"/>
                        </a:solidFill>
                        <a:effectLst/>
                        <a:latin typeface="Calibri"/>
                      </a:endParaRPr>
                    </a:p>
                  </a:txBody>
                  <a:tcPr marL="9525" marR="9525" marT="9525" marB="0" anchor="b"/>
                </a:tc>
              </a:tr>
              <a:tr h="336037">
                <a:tc>
                  <a:txBody>
                    <a:bodyPr/>
                    <a:lstStyle/>
                    <a:p>
                      <a:pPr algn="ctr" fontAlgn="b"/>
                      <a:r>
                        <a:rPr lang="en-GB" sz="1800" b="1" i="0" u="none" strike="noStrike">
                          <a:solidFill>
                            <a:srgbClr val="000000"/>
                          </a:solidFill>
                          <a:effectLst/>
                          <a:latin typeface="Calibri"/>
                        </a:rPr>
                        <a:t>Absolute decrease</a:t>
                      </a:r>
                    </a:p>
                  </a:txBody>
                  <a:tcPr marL="9525" marR="9525" marT="9525" marB="0" anchor="b"/>
                </a:tc>
                <a:tc>
                  <a:txBody>
                    <a:bodyPr/>
                    <a:lstStyle/>
                    <a:p>
                      <a:pPr algn="ctr" fontAlgn="b"/>
                      <a:r>
                        <a:rPr lang="en-GB" sz="1800" b="0" i="0" u="none" strike="noStrike" dirty="0" smtClean="0">
                          <a:solidFill>
                            <a:srgbClr val="000000"/>
                          </a:solidFill>
                          <a:effectLst/>
                          <a:latin typeface="Calibri"/>
                        </a:rPr>
                        <a:t>3</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0" i="0" u="none" strike="noStrike" dirty="0" smtClean="0">
                          <a:solidFill>
                            <a:srgbClr val="000000"/>
                          </a:solidFill>
                          <a:effectLst/>
                          <a:latin typeface="Calibri"/>
                        </a:rPr>
                        <a:t>9</a:t>
                      </a:r>
                      <a:endParaRPr lang="en-GB" sz="1800" b="0" i="0" u="none" strike="noStrike" dirty="0">
                        <a:solidFill>
                          <a:srgbClr val="000000"/>
                        </a:solidFill>
                        <a:effectLst/>
                        <a:latin typeface="Calibri"/>
                      </a:endParaRPr>
                    </a:p>
                  </a:txBody>
                  <a:tcPr marL="9525" marR="9525" marT="9525" marB="0" anchor="b"/>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126224486"/>
              </p:ext>
            </p:extLst>
          </p:nvPr>
        </p:nvGraphicFramePr>
        <p:xfrm>
          <a:off x="1547664" y="1556792"/>
          <a:ext cx="6264696"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2188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Job upgrading</a:t>
            </a:r>
          </a:p>
        </p:txBody>
      </p:sp>
      <p:sp>
        <p:nvSpPr>
          <p:cNvPr id="12291" name="Rectangle 3"/>
          <p:cNvSpPr>
            <a:spLocks noGrp="1" noChangeArrowheads="1"/>
          </p:cNvSpPr>
          <p:nvPr>
            <p:ph idx="1"/>
          </p:nvPr>
        </p:nvSpPr>
        <p:spPr/>
        <p:txBody>
          <a:bodyPr/>
          <a:lstStyle/>
          <a:p>
            <a:pPr lvl="1" eaLnBrk="1" hangingPunct="1"/>
            <a:endParaRPr lang="en-GB" sz="2000" dirty="0" smtClean="0"/>
          </a:p>
        </p:txBody>
      </p:sp>
      <p:graphicFrame>
        <p:nvGraphicFramePr>
          <p:cNvPr id="5" name="Chart 4"/>
          <p:cNvGraphicFramePr>
            <a:graphicFrameLocks/>
          </p:cNvGraphicFramePr>
          <p:nvPr>
            <p:extLst>
              <p:ext uri="{D42A27DB-BD31-4B8C-83A1-F6EECF244321}">
                <p14:modId xmlns:p14="http://schemas.microsoft.com/office/powerpoint/2010/main" val="3002195983"/>
              </p:ext>
            </p:extLst>
          </p:nvPr>
        </p:nvGraphicFramePr>
        <p:xfrm>
          <a:off x="467544" y="1628800"/>
          <a:ext cx="8208912"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339752" y="1773045"/>
            <a:ext cx="2232248" cy="276999"/>
          </a:xfrm>
          <a:prstGeom prst="rect">
            <a:avLst/>
          </a:prstGeom>
          <a:noFill/>
        </p:spPr>
        <p:txBody>
          <a:bodyPr wrap="square" rtlCol="0">
            <a:spAutoFit/>
          </a:bodyPr>
          <a:lstStyle/>
          <a:p>
            <a:r>
              <a:rPr lang="en-GB" sz="1200" dirty="0" smtClean="0"/>
              <a:t>Media associate professionals</a:t>
            </a:r>
            <a:endParaRPr lang="en-GB" sz="1200" dirty="0"/>
          </a:p>
        </p:txBody>
      </p:sp>
      <p:cxnSp>
        <p:nvCxnSpPr>
          <p:cNvPr id="6" name="Straight Arrow Connector 5"/>
          <p:cNvCxnSpPr>
            <a:stCxn id="2" idx="2"/>
          </p:cNvCxnSpPr>
          <p:nvPr/>
        </p:nvCxnSpPr>
        <p:spPr>
          <a:xfrm>
            <a:off x="3455876" y="2050044"/>
            <a:ext cx="3852428" cy="658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52120" y="2050044"/>
            <a:ext cx="1152128" cy="946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148064" y="1985187"/>
            <a:ext cx="1440160" cy="473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572000" y="2374314"/>
            <a:ext cx="2842936" cy="149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076056" y="4143912"/>
            <a:ext cx="917412" cy="1013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076056" y="3933056"/>
            <a:ext cx="841323" cy="8589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923928" y="4143912"/>
            <a:ext cx="1988186" cy="77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4918021" y="4221088"/>
            <a:ext cx="999359" cy="1735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87023" y="1722069"/>
            <a:ext cx="2232248" cy="276999"/>
          </a:xfrm>
          <a:prstGeom prst="rect">
            <a:avLst/>
          </a:prstGeom>
          <a:noFill/>
        </p:spPr>
        <p:txBody>
          <a:bodyPr wrap="square" rtlCol="0">
            <a:spAutoFit/>
          </a:bodyPr>
          <a:lstStyle/>
          <a:p>
            <a:r>
              <a:rPr lang="en-GB" sz="1200" dirty="0" smtClean="0"/>
              <a:t>IT technicians</a:t>
            </a:r>
            <a:endParaRPr lang="en-GB" sz="1200" dirty="0"/>
          </a:p>
        </p:txBody>
      </p:sp>
      <p:sp>
        <p:nvSpPr>
          <p:cNvPr id="31" name="TextBox 30"/>
          <p:cNvSpPr txBox="1"/>
          <p:nvPr/>
        </p:nvSpPr>
        <p:spPr>
          <a:xfrm>
            <a:off x="6725854" y="1710195"/>
            <a:ext cx="2232248" cy="276999"/>
          </a:xfrm>
          <a:prstGeom prst="rect">
            <a:avLst/>
          </a:prstGeom>
          <a:noFill/>
        </p:spPr>
        <p:txBody>
          <a:bodyPr wrap="square" rtlCol="0">
            <a:spAutoFit/>
          </a:bodyPr>
          <a:lstStyle/>
          <a:p>
            <a:r>
              <a:rPr lang="en-GB" sz="1200" dirty="0" smtClean="0"/>
              <a:t>Corporate managers</a:t>
            </a:r>
            <a:endParaRPr lang="en-GB" sz="1200" dirty="0"/>
          </a:p>
        </p:txBody>
      </p:sp>
      <p:sp>
        <p:nvSpPr>
          <p:cNvPr id="32" name="TextBox 31"/>
          <p:cNvSpPr txBox="1"/>
          <p:nvPr/>
        </p:nvSpPr>
        <p:spPr>
          <a:xfrm>
            <a:off x="6963450" y="2077369"/>
            <a:ext cx="2232248" cy="276999"/>
          </a:xfrm>
          <a:prstGeom prst="rect">
            <a:avLst/>
          </a:prstGeom>
          <a:noFill/>
        </p:spPr>
        <p:txBody>
          <a:bodyPr wrap="square" rtlCol="0">
            <a:spAutoFit/>
          </a:bodyPr>
          <a:lstStyle/>
          <a:p>
            <a:r>
              <a:rPr lang="en-GB" sz="1200" dirty="0" smtClean="0"/>
              <a:t>Public service professionals</a:t>
            </a:r>
            <a:endParaRPr lang="en-GB" sz="1200" dirty="0"/>
          </a:p>
        </p:txBody>
      </p:sp>
      <p:sp>
        <p:nvSpPr>
          <p:cNvPr id="33" name="TextBox 32"/>
          <p:cNvSpPr txBox="1"/>
          <p:nvPr/>
        </p:nvSpPr>
        <p:spPr>
          <a:xfrm>
            <a:off x="5917380" y="3966842"/>
            <a:ext cx="2232248" cy="276999"/>
          </a:xfrm>
          <a:prstGeom prst="rect">
            <a:avLst/>
          </a:prstGeom>
          <a:noFill/>
        </p:spPr>
        <p:txBody>
          <a:bodyPr wrap="square" rtlCol="0">
            <a:spAutoFit/>
          </a:bodyPr>
          <a:lstStyle/>
          <a:p>
            <a:r>
              <a:rPr lang="en-GB" sz="1200" dirty="0" smtClean="0"/>
              <a:t>Sales associate professionals</a:t>
            </a:r>
            <a:endParaRPr lang="en-GB" sz="1200" dirty="0"/>
          </a:p>
        </p:txBody>
      </p:sp>
      <p:sp>
        <p:nvSpPr>
          <p:cNvPr id="34" name="TextBox 33"/>
          <p:cNvSpPr txBox="1"/>
          <p:nvPr/>
        </p:nvSpPr>
        <p:spPr>
          <a:xfrm>
            <a:off x="5917378" y="4256145"/>
            <a:ext cx="2759078" cy="276999"/>
          </a:xfrm>
          <a:prstGeom prst="rect">
            <a:avLst/>
          </a:prstGeom>
          <a:noFill/>
        </p:spPr>
        <p:txBody>
          <a:bodyPr wrap="square" rtlCol="0">
            <a:spAutoFit/>
          </a:bodyPr>
          <a:lstStyle/>
          <a:p>
            <a:r>
              <a:rPr lang="en-GB" sz="1200" dirty="0" smtClean="0"/>
              <a:t>Managers in agriculture and forestry</a:t>
            </a:r>
            <a:endParaRPr lang="en-GB" sz="1200" dirty="0"/>
          </a:p>
        </p:txBody>
      </p:sp>
      <p:sp>
        <p:nvSpPr>
          <p:cNvPr id="35" name="TextBox 34"/>
          <p:cNvSpPr txBox="1"/>
          <p:nvPr/>
        </p:nvSpPr>
        <p:spPr>
          <a:xfrm>
            <a:off x="5925540" y="4791984"/>
            <a:ext cx="2390875" cy="276999"/>
          </a:xfrm>
          <a:prstGeom prst="rect">
            <a:avLst/>
          </a:prstGeom>
          <a:noFill/>
        </p:spPr>
        <p:txBody>
          <a:bodyPr wrap="square" rtlCol="0">
            <a:spAutoFit/>
          </a:bodyPr>
          <a:lstStyle/>
          <a:p>
            <a:r>
              <a:rPr lang="en-GB" sz="1200" dirty="0" smtClean="0"/>
              <a:t>Health associate professionals</a:t>
            </a:r>
            <a:endParaRPr lang="en-GB" sz="1200" dirty="0"/>
          </a:p>
        </p:txBody>
      </p:sp>
      <p:sp>
        <p:nvSpPr>
          <p:cNvPr id="36" name="TextBox 35"/>
          <p:cNvSpPr txBox="1"/>
          <p:nvPr/>
        </p:nvSpPr>
        <p:spPr>
          <a:xfrm>
            <a:off x="5868144" y="5186452"/>
            <a:ext cx="2232248" cy="276999"/>
          </a:xfrm>
          <a:prstGeom prst="rect">
            <a:avLst/>
          </a:prstGeom>
          <a:noFill/>
        </p:spPr>
        <p:txBody>
          <a:bodyPr wrap="square" rtlCol="0">
            <a:spAutoFit/>
          </a:bodyPr>
          <a:lstStyle/>
          <a:p>
            <a:r>
              <a:rPr lang="en-GB" sz="1200" dirty="0" smtClean="0"/>
              <a:t>Therapists</a:t>
            </a:r>
          </a:p>
        </p:txBody>
      </p:sp>
      <p:sp>
        <p:nvSpPr>
          <p:cNvPr id="22" name="TextBox 21"/>
          <p:cNvSpPr txBox="1"/>
          <p:nvPr/>
        </p:nvSpPr>
        <p:spPr>
          <a:xfrm>
            <a:off x="5993468" y="4533144"/>
            <a:ext cx="2390875" cy="276999"/>
          </a:xfrm>
          <a:prstGeom prst="rect">
            <a:avLst/>
          </a:prstGeom>
          <a:noFill/>
        </p:spPr>
        <p:txBody>
          <a:bodyPr wrap="square" rtlCol="0">
            <a:spAutoFit/>
          </a:bodyPr>
          <a:lstStyle/>
          <a:p>
            <a:r>
              <a:rPr lang="en-GB" sz="1200" dirty="0" smtClean="0"/>
              <a:t>Legal professionals</a:t>
            </a:r>
            <a:endParaRPr lang="en-GB" sz="1200" dirty="0"/>
          </a:p>
        </p:txBody>
      </p:sp>
      <p:cxnSp>
        <p:nvCxnSpPr>
          <p:cNvPr id="24" name="Straight Arrow Connector 23"/>
          <p:cNvCxnSpPr/>
          <p:nvPr/>
        </p:nvCxnSpPr>
        <p:spPr>
          <a:xfrm flipH="1">
            <a:off x="2316862" y="4671643"/>
            <a:ext cx="3595252" cy="258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444208" y="4949325"/>
            <a:ext cx="2390875" cy="276999"/>
          </a:xfrm>
          <a:prstGeom prst="rect">
            <a:avLst/>
          </a:prstGeom>
          <a:noFill/>
        </p:spPr>
        <p:txBody>
          <a:bodyPr wrap="square" rtlCol="0">
            <a:spAutoFit/>
          </a:bodyPr>
          <a:lstStyle/>
          <a:p>
            <a:r>
              <a:rPr lang="en-GB" sz="1200" dirty="0" smtClean="0"/>
              <a:t>Research professionals</a:t>
            </a:r>
            <a:endParaRPr lang="en-GB" sz="1200" dirty="0"/>
          </a:p>
        </p:txBody>
      </p:sp>
      <p:cxnSp>
        <p:nvCxnSpPr>
          <p:cNvPr id="26" name="Straight Arrow Connector 25"/>
          <p:cNvCxnSpPr/>
          <p:nvPr/>
        </p:nvCxnSpPr>
        <p:spPr>
          <a:xfrm flipH="1" flipV="1">
            <a:off x="3707904" y="4671644"/>
            <a:ext cx="2520280" cy="3973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27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2"/>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3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xit" presetSubtype="0" fill="hold" grpId="1" nodeType="withEffect">
                                  <p:stCondLst>
                                    <p:cond delay="0"/>
                                  </p:stCondLst>
                                  <p:childTnLst>
                                    <p:set>
                                      <p:cBhvr>
                                        <p:cTn id="46" dur="1" fill="hold">
                                          <p:stCondLst>
                                            <p:cond delay="0"/>
                                          </p:stCondLst>
                                        </p:cTn>
                                        <p:tgtEl>
                                          <p:spTgt spid="32"/>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33"/>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34"/>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2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xit" presetSubtype="0" fill="hold" grpId="1" nodeType="withEffect">
                                  <p:stCondLst>
                                    <p:cond delay="0"/>
                                  </p:stCondLst>
                                  <p:childTnLst>
                                    <p:set>
                                      <p:cBhvr>
                                        <p:cTn id="80" dur="1" fill="hold">
                                          <p:stCondLst>
                                            <p:cond delay="0"/>
                                          </p:stCondLst>
                                        </p:cTn>
                                        <p:tgtEl>
                                          <p:spTgt spid="35"/>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36"/>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18"/>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26"/>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22"/>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0" grpId="0"/>
      <p:bldP spid="30" grpId="1"/>
      <p:bldP spid="31" grpId="0"/>
      <p:bldP spid="31" grpId="1"/>
      <p:bldP spid="32" grpId="0"/>
      <p:bldP spid="32" grpId="1"/>
      <p:bldP spid="33" grpId="0"/>
      <p:bldP spid="33" grpId="1"/>
      <p:bldP spid="34" grpId="0"/>
      <p:bldP spid="34" grpId="1"/>
      <p:bldP spid="35" grpId="0"/>
      <p:bldP spid="35" grpId="1"/>
      <p:bldP spid="36" grpId="0"/>
      <p:bldP spid="36" grpId="1"/>
      <p:bldP spid="22" grpId="0"/>
      <p:bldP spid="22" grpId="1"/>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mtClean="0"/>
              <a:t>Contact Details</a:t>
            </a:r>
            <a:endParaRPr lang="en-US" smtClean="0"/>
          </a:p>
        </p:txBody>
      </p:sp>
      <p:sp>
        <p:nvSpPr>
          <p:cNvPr id="28675" name="Content Placeholder 2"/>
          <p:cNvSpPr>
            <a:spLocks noGrp="1"/>
          </p:cNvSpPr>
          <p:nvPr>
            <p:ph idx="1"/>
          </p:nvPr>
        </p:nvSpPr>
        <p:spPr/>
        <p:txBody>
          <a:bodyPr/>
          <a:lstStyle/>
          <a:p>
            <a:pPr algn="ctr">
              <a:buFont typeface="Arial" charset="0"/>
              <a:buNone/>
            </a:pPr>
            <a:r>
              <a:rPr lang="en-GB" sz="2400" dirty="0" smtClean="0"/>
              <a:t>Craig Holmes</a:t>
            </a:r>
          </a:p>
          <a:p>
            <a:pPr algn="ctr">
              <a:buFont typeface="Arial" charset="0"/>
              <a:buNone/>
            </a:pPr>
            <a:endParaRPr lang="en-GB" sz="2400" dirty="0" smtClean="0"/>
          </a:p>
          <a:p>
            <a:pPr algn="ctr">
              <a:buFont typeface="Arial" charset="0"/>
              <a:buNone/>
            </a:pPr>
            <a:r>
              <a:rPr lang="en-GB" sz="2400" dirty="0" smtClean="0"/>
              <a:t>Pembroke College, Oxford, and</a:t>
            </a:r>
          </a:p>
          <a:p>
            <a:pPr algn="ctr">
              <a:buFont typeface="Arial" charset="0"/>
              <a:buNone/>
            </a:pPr>
            <a:r>
              <a:rPr lang="en-GB" sz="2400" dirty="0" smtClean="0"/>
              <a:t>ESRC Centre on Skills, Knowledge and Organisational Performance (SKOPE), </a:t>
            </a:r>
          </a:p>
          <a:p>
            <a:pPr algn="ctr">
              <a:buFont typeface="Arial" charset="0"/>
              <a:buNone/>
            </a:pPr>
            <a:endParaRPr lang="en-GB" sz="2400" dirty="0" smtClean="0"/>
          </a:p>
          <a:p>
            <a:pPr algn="ctr">
              <a:buFont typeface="Arial" charset="0"/>
              <a:buNone/>
            </a:pPr>
            <a:r>
              <a:rPr lang="en-GB" sz="2400" dirty="0" smtClean="0"/>
              <a:t>Email: craig.holmes@pmb.ox.ac.uk</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Policy context</a:t>
            </a:r>
            <a:endParaRPr lang="en-US" sz="4000" dirty="0" smtClean="0"/>
          </a:p>
        </p:txBody>
      </p:sp>
      <p:sp>
        <p:nvSpPr>
          <p:cNvPr id="16387" name="Content Placeholder 2"/>
          <p:cNvSpPr>
            <a:spLocks noGrp="1"/>
          </p:cNvSpPr>
          <p:nvPr>
            <p:ph idx="1"/>
          </p:nvPr>
        </p:nvSpPr>
        <p:spPr/>
        <p:txBody>
          <a:bodyPr/>
          <a:lstStyle/>
          <a:p>
            <a:r>
              <a:rPr lang="en-GB" sz="2000" dirty="0" smtClean="0"/>
              <a:t>“</a:t>
            </a:r>
            <a:r>
              <a:rPr lang="en-GB" sz="2000" i="1" dirty="0"/>
              <a:t>there is compelling evidence that </a:t>
            </a:r>
            <a:r>
              <a:rPr lang="en-GB" sz="2000" i="1" dirty="0" smtClean="0"/>
              <a:t>…higher </a:t>
            </a:r>
            <a:r>
              <a:rPr lang="en-GB" sz="2000" i="1" dirty="0"/>
              <a:t>education is the most important phase of education for economic growth in developed </a:t>
            </a:r>
            <a:r>
              <a:rPr lang="en-GB" sz="2000" i="1" dirty="0" smtClean="0"/>
              <a:t>countries</a:t>
            </a:r>
            <a:r>
              <a:rPr lang="en-GB" sz="2000" dirty="0" smtClean="0"/>
              <a:t>.” </a:t>
            </a:r>
            <a:r>
              <a:rPr lang="en-GB" sz="2000" dirty="0"/>
              <a:t>(DES, 2004, pg. 58) </a:t>
            </a:r>
            <a:endParaRPr lang="en-GB" sz="2000" dirty="0" smtClean="0"/>
          </a:p>
          <a:p>
            <a:r>
              <a:rPr lang="en-GB" sz="2000" i="1" dirty="0" smtClean="0"/>
              <a:t>“</a:t>
            </a:r>
            <a:r>
              <a:rPr lang="en-GB" sz="2000" i="1" dirty="0"/>
              <a:t>Higher </a:t>
            </a:r>
            <a:r>
              <a:rPr lang="en-GB" sz="2000" i="1" dirty="0" smtClean="0"/>
              <a:t>education </a:t>
            </a:r>
            <a:r>
              <a:rPr lang="en-GB" sz="2000" i="1" dirty="0"/>
              <a:t>is important to growth through equipping individuals with skills that enhance their productivity in the workplace, promoting the economy’s knowledge base and driving </a:t>
            </a:r>
            <a:r>
              <a:rPr lang="en-GB" sz="2000" i="1" dirty="0" smtClean="0"/>
              <a:t>innovation</a:t>
            </a:r>
            <a:r>
              <a:rPr lang="en-GB" sz="2000" dirty="0" smtClean="0"/>
              <a:t>.” </a:t>
            </a:r>
            <a:r>
              <a:rPr lang="en-GB" sz="2000" dirty="0"/>
              <a:t>(BIS, 2011, </a:t>
            </a:r>
            <a:r>
              <a:rPr lang="en-GB" sz="2000" dirty="0" err="1"/>
              <a:t>pg</a:t>
            </a:r>
            <a:r>
              <a:rPr lang="en-GB" sz="2000" dirty="0"/>
              <a:t> 21</a:t>
            </a:r>
            <a:r>
              <a:rPr lang="en-GB" sz="2000" dirty="0" smtClean="0"/>
              <a:t>).</a:t>
            </a:r>
          </a:p>
          <a:p>
            <a:pPr latinLnBrk="0"/>
            <a:r>
              <a:rPr lang="en-GB" sz="2000" dirty="0"/>
              <a:t>“</a:t>
            </a:r>
            <a:r>
              <a:rPr lang="en-GB" sz="2000" i="1" dirty="0"/>
              <a:t>in modern societies the skills and the versatilities required are increasingly those conferred by higher education. Indeed, unless this country is prepared to expand higher education on </a:t>
            </a:r>
            <a:r>
              <a:rPr lang="en-GB" sz="2000" b="1" i="1" dirty="0"/>
              <a:t>something like the scale we recommend</a:t>
            </a:r>
            <a:r>
              <a:rPr lang="en-GB" sz="2000" i="1" dirty="0"/>
              <a:t>, continued economic growth on the scale of the targets set by the National Economic Development Council is, in our view, unlikely to be attainable</a:t>
            </a:r>
            <a:r>
              <a:rPr lang="en-US" sz="2000" dirty="0"/>
              <a:t> </a:t>
            </a:r>
            <a:r>
              <a:rPr lang="en-GB" sz="2000" dirty="0"/>
              <a:t>.” </a:t>
            </a:r>
            <a:r>
              <a:rPr lang="en-GB" sz="2000" dirty="0" smtClean="0"/>
              <a:t>(Robbins Report, 1963, p</a:t>
            </a:r>
            <a:r>
              <a:rPr lang="en-GB" sz="2000" dirty="0"/>
              <a:t>. 73) </a:t>
            </a:r>
          </a:p>
        </p:txBody>
      </p:sp>
    </p:spTree>
    <p:extLst>
      <p:ext uri="{BB962C8B-B14F-4D97-AF65-F5344CB8AC3E}">
        <p14:creationId xmlns:p14="http://schemas.microsoft.com/office/powerpoint/2010/main" val="233150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Policy context</a:t>
            </a:r>
            <a:endParaRPr lang="en-US" sz="4000" dirty="0" smtClean="0"/>
          </a:p>
        </p:txBody>
      </p:sp>
      <p:sp>
        <p:nvSpPr>
          <p:cNvPr id="16387" name="Content Placeholder 2"/>
          <p:cNvSpPr>
            <a:spLocks noGrp="1"/>
          </p:cNvSpPr>
          <p:nvPr>
            <p:ph idx="1"/>
          </p:nvPr>
        </p:nvSpPr>
        <p:spPr/>
        <p:txBody>
          <a:bodyPr/>
          <a:lstStyle/>
          <a:p>
            <a:r>
              <a:rPr lang="en-GB" sz="2000" dirty="0" smtClean="0"/>
              <a:t>At the time of Robbins, the evidence base was limited, with most conclusions arising from reasoned conjecture:</a:t>
            </a:r>
          </a:p>
          <a:p>
            <a:r>
              <a:rPr lang="en-GB" sz="2000" i="1" dirty="0" smtClean="0"/>
              <a:t>“The </a:t>
            </a:r>
            <a:r>
              <a:rPr lang="en-GB" sz="2000" i="1" dirty="0"/>
              <a:t>capacity for systematic invention, the capacity readily to perceive and apply the results of scientific progress, and the capacity for leadership both in the fields of organisation and in the transmission and the sifting of ideas - such capacities, if they do not come solely from education at the higher stages, certainly derive in a large measure from the existence of a sufficient proportion of persons educated to this level and of institutions devoted to higher education and </a:t>
            </a:r>
            <a:r>
              <a:rPr lang="en-GB" sz="2000" i="1" dirty="0" smtClean="0"/>
              <a:t>research (Robbins Report, p. 206)”</a:t>
            </a:r>
          </a:p>
          <a:p>
            <a:r>
              <a:rPr lang="en-GB" sz="2000" dirty="0" smtClean="0"/>
              <a:t>Has the empirical evidence that supports this narrative improved since the 1960s?</a:t>
            </a:r>
          </a:p>
          <a:p>
            <a:endParaRPr lang="en-GB" sz="2000" dirty="0"/>
          </a:p>
        </p:txBody>
      </p:sp>
    </p:spTree>
    <p:extLst>
      <p:ext uri="{BB962C8B-B14F-4D97-AF65-F5344CB8AC3E}">
        <p14:creationId xmlns:p14="http://schemas.microsoft.com/office/powerpoint/2010/main" val="827129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Policy context</a:t>
            </a:r>
            <a:endParaRPr lang="en-US" sz="4000" dirty="0" smtClean="0"/>
          </a:p>
        </p:txBody>
      </p:sp>
      <p:sp>
        <p:nvSpPr>
          <p:cNvPr id="16387" name="Content Placeholder 2"/>
          <p:cNvSpPr>
            <a:spLocks noGrp="1"/>
          </p:cNvSpPr>
          <p:nvPr>
            <p:ph idx="1"/>
          </p:nvPr>
        </p:nvSpPr>
        <p:spPr/>
        <p:txBody>
          <a:bodyPr/>
          <a:lstStyle/>
          <a:p>
            <a:r>
              <a:rPr lang="en-GB" sz="2400" dirty="0" smtClean="0"/>
              <a:t>By the time of the Dearing Report in 1997:</a:t>
            </a:r>
          </a:p>
          <a:p>
            <a:pPr lvl="1"/>
            <a:r>
              <a:rPr lang="en-GB" sz="2000" dirty="0" smtClean="0"/>
              <a:t>One cross country analysis (</a:t>
            </a:r>
            <a:r>
              <a:rPr lang="en-GB" sz="2000" dirty="0" err="1" smtClean="0"/>
              <a:t>Gemmell</a:t>
            </a:r>
            <a:r>
              <a:rPr lang="en-GB" sz="2000" dirty="0" smtClean="0"/>
              <a:t>, 1996, looking at 1960-1985)</a:t>
            </a:r>
          </a:p>
          <a:p>
            <a:pPr lvl="1"/>
            <a:r>
              <a:rPr lang="en-GB" sz="2000" i="1" dirty="0"/>
              <a:t>“However the cross-section evidence for higher education remains limited; recent results are more encouraging than earlier studies suggested but the robustness of these results is uncertain</a:t>
            </a:r>
            <a:r>
              <a:rPr lang="en-GB" sz="2000" dirty="0"/>
              <a:t>” </a:t>
            </a:r>
            <a:r>
              <a:rPr lang="en-GB" sz="2000" dirty="0" smtClean="0"/>
              <a:t>(</a:t>
            </a:r>
            <a:r>
              <a:rPr lang="en-GB" sz="2000" dirty="0" err="1" smtClean="0"/>
              <a:t>Gemmell</a:t>
            </a:r>
            <a:r>
              <a:rPr lang="en-GB" sz="2000" dirty="0" smtClean="0"/>
              <a:t>, 1997, paragraph </a:t>
            </a:r>
            <a:r>
              <a:rPr lang="en-GB" sz="2000" dirty="0"/>
              <a:t>3.19</a:t>
            </a:r>
            <a:r>
              <a:rPr lang="en-GB" sz="2000" dirty="0" smtClean="0"/>
              <a:t>)</a:t>
            </a:r>
          </a:p>
          <a:p>
            <a:r>
              <a:rPr lang="en-GB" sz="2400" dirty="0" smtClean="0"/>
              <a:t>By the time 2006 and 2011 reforms:</a:t>
            </a:r>
          </a:p>
          <a:p>
            <a:pPr lvl="1"/>
            <a:r>
              <a:rPr lang="en-GB" sz="2000" dirty="0" smtClean="0"/>
              <a:t>Supporting evidence from </a:t>
            </a:r>
            <a:r>
              <a:rPr lang="en-GB" sz="2000" dirty="0" err="1" smtClean="0"/>
              <a:t>Gemmell</a:t>
            </a:r>
            <a:r>
              <a:rPr lang="en-GB" sz="2000" dirty="0" smtClean="0"/>
              <a:t> (1996) or literature reviews which relied on it.</a:t>
            </a:r>
            <a:endParaRPr lang="en-GB" sz="2000" dirty="0"/>
          </a:p>
        </p:txBody>
      </p:sp>
    </p:spTree>
    <p:extLst>
      <p:ext uri="{BB962C8B-B14F-4D97-AF65-F5344CB8AC3E}">
        <p14:creationId xmlns:p14="http://schemas.microsoft.com/office/powerpoint/2010/main" val="818721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Higher education and economic growth</a:t>
            </a:r>
            <a:endParaRPr lang="en-US" sz="4000" dirty="0" smtClean="0"/>
          </a:p>
        </p:txBody>
      </p:sp>
      <p:sp>
        <p:nvSpPr>
          <p:cNvPr id="16387" name="Content Placeholder 2"/>
          <p:cNvSpPr>
            <a:spLocks noGrp="1"/>
          </p:cNvSpPr>
          <p:nvPr>
            <p:ph idx="1"/>
          </p:nvPr>
        </p:nvSpPr>
        <p:spPr/>
        <p:txBody>
          <a:bodyPr/>
          <a:lstStyle/>
          <a:p>
            <a:r>
              <a:rPr lang="en-GB" sz="2400" dirty="0" smtClean="0"/>
              <a:t>Data has clearly been a problem in this literature.</a:t>
            </a:r>
          </a:p>
          <a:p>
            <a:pPr lvl="1"/>
            <a:r>
              <a:rPr lang="en-GB" sz="2000" dirty="0" smtClean="0"/>
              <a:t>There are many studies of education and growth, but have typically focused on total years of schooling</a:t>
            </a:r>
          </a:p>
          <a:p>
            <a:pPr lvl="1"/>
            <a:r>
              <a:rPr lang="en-GB" sz="2000" dirty="0" smtClean="0"/>
              <a:t>Measurement error has been a consistent problem even with years of schooling</a:t>
            </a:r>
          </a:p>
          <a:p>
            <a:r>
              <a:rPr lang="en-GB" sz="2400" dirty="0" smtClean="0"/>
              <a:t>Model selection is also a problem, particularly in choosing explanatory variables</a:t>
            </a:r>
          </a:p>
          <a:p>
            <a:r>
              <a:rPr lang="en-GB" sz="2400" dirty="0" smtClean="0"/>
              <a:t>Causality issues are largely unresolved</a:t>
            </a:r>
            <a:endParaRPr lang="en-GB" sz="2400" dirty="0"/>
          </a:p>
        </p:txBody>
      </p:sp>
    </p:spTree>
    <p:extLst>
      <p:ext uri="{BB962C8B-B14F-4D97-AF65-F5344CB8AC3E}">
        <p14:creationId xmlns:p14="http://schemas.microsoft.com/office/powerpoint/2010/main" val="2541174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Higher education and economic growth</a:t>
            </a:r>
            <a:endParaRPr lang="en-US" sz="4000" dirty="0" smtClean="0"/>
          </a:p>
        </p:txBody>
      </p:sp>
      <p:sp>
        <p:nvSpPr>
          <p:cNvPr id="16387" name="Content Placeholder 2"/>
          <p:cNvSpPr>
            <a:spLocks noGrp="1"/>
          </p:cNvSpPr>
          <p:nvPr>
            <p:ph idx="1"/>
          </p:nvPr>
        </p:nvSpPr>
        <p:spPr/>
        <p:txBody>
          <a:bodyPr/>
          <a:lstStyle/>
          <a:p>
            <a:r>
              <a:rPr lang="en-GB" sz="2400" dirty="0" smtClean="0"/>
              <a:t>Model options:</a:t>
            </a:r>
            <a:endParaRPr lang="en-GB" sz="2000" dirty="0" smtClean="0"/>
          </a:p>
          <a:p>
            <a:pPr lvl="1"/>
            <a:r>
              <a:rPr lang="en-GB" sz="2000" dirty="0" smtClean="0"/>
              <a:t>Neoclassical / conditional steady state models (e.g. </a:t>
            </a:r>
            <a:r>
              <a:rPr lang="en-GB" sz="2000" dirty="0" err="1" smtClean="0"/>
              <a:t>Mankiw</a:t>
            </a:r>
            <a:r>
              <a:rPr lang="en-GB" sz="2000" dirty="0" smtClean="0"/>
              <a:t>, </a:t>
            </a:r>
            <a:r>
              <a:rPr lang="en-GB" sz="2000" dirty="0" err="1" smtClean="0"/>
              <a:t>Romer</a:t>
            </a:r>
            <a:r>
              <a:rPr lang="en-GB" sz="2000" dirty="0" smtClean="0"/>
              <a:t> and Weil, 1992) </a:t>
            </a:r>
            <a:r>
              <a:rPr lang="en-GB" sz="2000" dirty="0" smtClean="0">
                <a:sym typeface="Wingdings" panose="05000000000000000000" pitchFamily="2" charset="2"/>
              </a:rPr>
              <a:t> saving rates for human capital and physical capital </a:t>
            </a:r>
            <a:r>
              <a:rPr lang="en-GB" sz="2000" u="sng" dirty="0" smtClean="0">
                <a:sym typeface="Wingdings" panose="05000000000000000000" pitchFamily="2" charset="2"/>
              </a:rPr>
              <a:t>and</a:t>
            </a:r>
            <a:r>
              <a:rPr lang="en-GB" sz="2000" dirty="0" smtClean="0">
                <a:sym typeface="Wingdings" panose="05000000000000000000" pitchFamily="2" charset="2"/>
              </a:rPr>
              <a:t> initial income (all per capita)</a:t>
            </a:r>
          </a:p>
          <a:p>
            <a:pPr lvl="1"/>
            <a:r>
              <a:rPr lang="en-GB" sz="2000" dirty="0" smtClean="0">
                <a:sym typeface="Wingdings" panose="05000000000000000000" pitchFamily="2" charset="2"/>
              </a:rPr>
              <a:t>Growth accounting  growth rate of human capital stock (increase in average years of education) and growth rate of physical capital stock </a:t>
            </a:r>
            <a:r>
              <a:rPr lang="en-GB" sz="2000" u="sng" dirty="0" smtClean="0">
                <a:sym typeface="Wingdings" panose="05000000000000000000" pitchFamily="2" charset="2"/>
              </a:rPr>
              <a:t>but not </a:t>
            </a:r>
            <a:r>
              <a:rPr lang="en-GB" sz="2000" dirty="0" smtClean="0">
                <a:sym typeface="Wingdings" panose="05000000000000000000" pitchFamily="2" charset="2"/>
              </a:rPr>
              <a:t>initial income </a:t>
            </a:r>
          </a:p>
          <a:p>
            <a:pPr lvl="1"/>
            <a:r>
              <a:rPr lang="en-GB" sz="2000" dirty="0" smtClean="0"/>
              <a:t>Endogenous growth </a:t>
            </a:r>
            <a:r>
              <a:rPr lang="en-GB" sz="2000" dirty="0" smtClean="0">
                <a:sym typeface="Wingdings" panose="05000000000000000000" pitchFamily="2" charset="2"/>
              </a:rPr>
              <a:t> absolute increase in human capital stock (initial average years of education) </a:t>
            </a:r>
            <a:r>
              <a:rPr lang="en-GB" sz="2000" u="sng" dirty="0" smtClean="0">
                <a:sym typeface="Wingdings" panose="05000000000000000000" pitchFamily="2" charset="2"/>
              </a:rPr>
              <a:t>and (possibly) </a:t>
            </a:r>
            <a:r>
              <a:rPr lang="en-GB" sz="2000" dirty="0" smtClean="0">
                <a:sym typeface="Wingdings" panose="05000000000000000000" pitchFamily="2" charset="2"/>
              </a:rPr>
              <a:t>initial income</a:t>
            </a:r>
          </a:p>
          <a:p>
            <a:pPr lvl="1"/>
            <a:r>
              <a:rPr lang="en-GB" sz="2000" dirty="0" smtClean="0">
                <a:sym typeface="Wingdings" panose="05000000000000000000" pitchFamily="2" charset="2"/>
              </a:rPr>
              <a:t>Quality vs. quantity measures (e.g. </a:t>
            </a:r>
            <a:r>
              <a:rPr lang="en-GB" sz="2000" dirty="0" err="1" smtClean="0">
                <a:sym typeface="Wingdings" panose="05000000000000000000" pitchFamily="2" charset="2"/>
              </a:rPr>
              <a:t>Hanuschek</a:t>
            </a:r>
            <a:r>
              <a:rPr lang="en-GB" sz="2000" dirty="0" smtClean="0">
                <a:sym typeface="Wingdings" panose="05000000000000000000" pitchFamily="2" charset="2"/>
              </a:rPr>
              <a:t> and </a:t>
            </a:r>
            <a:r>
              <a:rPr lang="en-GB" sz="2000" dirty="0" err="1" smtClean="0">
                <a:sym typeface="Wingdings" panose="05000000000000000000" pitchFamily="2" charset="2"/>
              </a:rPr>
              <a:t>Woessmann</a:t>
            </a:r>
            <a:r>
              <a:rPr lang="en-GB" sz="2000" dirty="0" smtClean="0">
                <a:sym typeface="Wingdings" panose="05000000000000000000" pitchFamily="2" charset="2"/>
              </a:rPr>
              <a:t>, 2007) – average performance on international tests (PISA 2006) and number of researchers per million of the population </a:t>
            </a:r>
          </a:p>
          <a:p>
            <a:pPr lvl="1"/>
            <a:endParaRPr lang="en-GB" sz="2000" dirty="0"/>
          </a:p>
        </p:txBody>
      </p:sp>
    </p:spTree>
    <p:extLst>
      <p:ext uri="{BB962C8B-B14F-4D97-AF65-F5344CB8AC3E}">
        <p14:creationId xmlns:p14="http://schemas.microsoft.com/office/powerpoint/2010/main" val="200179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Data</a:t>
            </a:r>
            <a:endParaRPr lang="en-US" sz="4000" dirty="0" smtClean="0"/>
          </a:p>
        </p:txBody>
      </p:sp>
      <p:sp>
        <p:nvSpPr>
          <p:cNvPr id="16387" name="Content Placeholder 2"/>
          <p:cNvSpPr>
            <a:spLocks noGrp="1"/>
          </p:cNvSpPr>
          <p:nvPr>
            <p:ph idx="1"/>
          </p:nvPr>
        </p:nvSpPr>
        <p:spPr/>
        <p:txBody>
          <a:bodyPr/>
          <a:lstStyle/>
          <a:p>
            <a:r>
              <a:rPr lang="en-GB" sz="2400" dirty="0" smtClean="0"/>
              <a:t>Dependent variable: annualised % growth rate, 1966-2006. Source: World Bank</a:t>
            </a:r>
          </a:p>
          <a:p>
            <a:r>
              <a:rPr lang="en-GB" sz="2400" dirty="0" smtClean="0"/>
              <a:t>Saving rates: </a:t>
            </a:r>
          </a:p>
          <a:p>
            <a:pPr lvl="1"/>
            <a:r>
              <a:rPr lang="en-GB" sz="2000" dirty="0" smtClean="0"/>
              <a:t>Average investment share of GDP, 1976-2006. Source: World Bank</a:t>
            </a:r>
          </a:p>
          <a:p>
            <a:pPr lvl="1"/>
            <a:r>
              <a:rPr lang="en-GB" sz="2000" dirty="0" smtClean="0"/>
              <a:t>Gross enrolment rates, 2006. Source: UNESCO</a:t>
            </a:r>
          </a:p>
          <a:p>
            <a:r>
              <a:rPr lang="en-GB" sz="2400" dirty="0" smtClean="0"/>
              <a:t>Growth rate of capital: ratio of investment per capita (2006 to 1966)</a:t>
            </a:r>
          </a:p>
          <a:p>
            <a:r>
              <a:rPr lang="en-GB" sz="2400" dirty="0" smtClean="0"/>
              <a:t>Education: average years of education, Source: </a:t>
            </a:r>
            <a:r>
              <a:rPr lang="en-GB" sz="2400" dirty="0" err="1" smtClean="0"/>
              <a:t>Barro</a:t>
            </a:r>
            <a:r>
              <a:rPr lang="en-GB" sz="2400" dirty="0" smtClean="0"/>
              <a:t> and Lee (2010).</a:t>
            </a:r>
          </a:p>
          <a:p>
            <a:endParaRPr lang="en-GB" sz="2400" dirty="0"/>
          </a:p>
        </p:txBody>
      </p:sp>
    </p:spTree>
    <p:extLst>
      <p:ext uri="{BB962C8B-B14F-4D97-AF65-F5344CB8AC3E}">
        <p14:creationId xmlns:p14="http://schemas.microsoft.com/office/powerpoint/2010/main" val="1245628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8040457"/>
              </p:ext>
            </p:extLst>
          </p:nvPr>
        </p:nvGraphicFramePr>
        <p:xfrm>
          <a:off x="457200" y="1600200"/>
          <a:ext cx="7804595" cy="3337560"/>
        </p:xfrm>
        <a:graphic>
          <a:graphicData uri="http://schemas.openxmlformats.org/drawingml/2006/table">
            <a:tbl>
              <a:tblPr firstRow="1" bandRow="1">
                <a:tableStyleId>{5C22544A-7EE6-4342-B048-85BDC9FD1C3A}</a:tableStyleId>
              </a:tblPr>
              <a:tblGrid>
                <a:gridCol w="5345557"/>
                <a:gridCol w="676275"/>
                <a:gridCol w="525463"/>
                <a:gridCol w="603250"/>
                <a:gridCol w="654050"/>
              </a:tblGrid>
              <a:tr h="370840">
                <a:tc>
                  <a:txBody>
                    <a:bodyPr/>
                    <a:lstStyle/>
                    <a:p>
                      <a:pPr algn="l" fontAlgn="b"/>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0" i="0" u="none" strike="noStrike" dirty="0">
                          <a:solidFill>
                            <a:srgbClr val="000000"/>
                          </a:solidFill>
                          <a:effectLst/>
                          <a:latin typeface="Calibri"/>
                        </a:rPr>
                        <a:t>Mean</a:t>
                      </a:r>
                    </a:p>
                  </a:txBody>
                  <a:tcPr marL="9525" marR="9525" marT="9525" marB="0" anchor="b"/>
                </a:tc>
                <a:tc>
                  <a:txBody>
                    <a:bodyPr/>
                    <a:lstStyle/>
                    <a:p>
                      <a:pPr algn="ctr" fontAlgn="b"/>
                      <a:r>
                        <a:rPr lang="en-GB" sz="1800" b="0" i="0" u="none" strike="noStrike">
                          <a:solidFill>
                            <a:srgbClr val="000000"/>
                          </a:solidFill>
                          <a:effectLst/>
                          <a:latin typeface="Calibri"/>
                        </a:rPr>
                        <a:t>S.D</a:t>
                      </a:r>
                    </a:p>
                  </a:txBody>
                  <a:tcPr marL="9525" marR="9525" marT="9525" marB="0" anchor="b"/>
                </a:tc>
                <a:tc>
                  <a:txBody>
                    <a:bodyPr/>
                    <a:lstStyle/>
                    <a:p>
                      <a:pPr algn="ctr" fontAlgn="b"/>
                      <a:r>
                        <a:rPr lang="en-GB" sz="1800" b="0" i="0" u="none" strike="noStrike">
                          <a:solidFill>
                            <a:srgbClr val="000000"/>
                          </a:solidFill>
                          <a:effectLst/>
                          <a:latin typeface="Calibri"/>
                        </a:rPr>
                        <a:t>Min</a:t>
                      </a:r>
                    </a:p>
                  </a:txBody>
                  <a:tcPr marL="9525" marR="9525" marT="9525" marB="0" anchor="b"/>
                </a:tc>
                <a:tc>
                  <a:txBody>
                    <a:bodyPr/>
                    <a:lstStyle/>
                    <a:p>
                      <a:pPr algn="ctr" fontAlgn="b"/>
                      <a:r>
                        <a:rPr lang="en-GB" sz="1800" b="0" i="0" u="none" strike="noStrike">
                          <a:solidFill>
                            <a:srgbClr val="000000"/>
                          </a:solidFill>
                          <a:effectLst/>
                          <a:latin typeface="Calibri"/>
                        </a:rPr>
                        <a:t>Max</a:t>
                      </a:r>
                    </a:p>
                  </a:txBody>
                  <a:tcPr marL="9525" marR="9525" marT="9525" marB="0" anchor="b"/>
                </a:tc>
              </a:tr>
              <a:tr h="370840">
                <a:tc>
                  <a:txBody>
                    <a:bodyPr/>
                    <a:lstStyle/>
                    <a:p>
                      <a:pPr algn="l" fontAlgn="b"/>
                      <a:r>
                        <a:rPr lang="en-GB" sz="1800" b="0" i="0" u="none" strike="noStrike">
                          <a:solidFill>
                            <a:srgbClr val="000000"/>
                          </a:solidFill>
                          <a:effectLst/>
                          <a:latin typeface="Calibri"/>
                        </a:rPr>
                        <a:t>Years of schooling, 1965 </a:t>
                      </a:r>
                    </a:p>
                  </a:txBody>
                  <a:tcPr marL="9525" marR="9525" marT="9525" marB="0" anchor="b"/>
                </a:tc>
                <a:tc>
                  <a:txBody>
                    <a:bodyPr/>
                    <a:lstStyle/>
                    <a:p>
                      <a:pPr algn="ctr" fontAlgn="b"/>
                      <a:r>
                        <a:rPr lang="en-GB" sz="1800" b="0" i="0" u="none" strike="noStrike" dirty="0">
                          <a:solidFill>
                            <a:srgbClr val="000000"/>
                          </a:solidFill>
                          <a:effectLst/>
                          <a:latin typeface="Calibri"/>
                        </a:rPr>
                        <a:t>3.68</a:t>
                      </a:r>
                    </a:p>
                  </a:txBody>
                  <a:tcPr marL="9525" marR="9525" marT="9525" marB="0" anchor="b"/>
                </a:tc>
                <a:tc>
                  <a:txBody>
                    <a:bodyPr/>
                    <a:lstStyle/>
                    <a:p>
                      <a:pPr algn="ctr" fontAlgn="b"/>
                      <a:r>
                        <a:rPr lang="en-GB" sz="1800" b="0" i="0" u="none" strike="noStrike">
                          <a:solidFill>
                            <a:srgbClr val="000000"/>
                          </a:solidFill>
                          <a:effectLst/>
                          <a:latin typeface="Calibri"/>
                        </a:rPr>
                        <a:t>2.53</a:t>
                      </a:r>
                    </a:p>
                  </a:txBody>
                  <a:tcPr marL="9525" marR="9525" marT="9525" marB="0" anchor="b"/>
                </a:tc>
                <a:tc>
                  <a:txBody>
                    <a:bodyPr/>
                    <a:lstStyle/>
                    <a:p>
                      <a:pPr algn="ctr" fontAlgn="b"/>
                      <a:r>
                        <a:rPr lang="en-GB" sz="1800" b="0" i="0" u="none" strike="noStrike">
                          <a:solidFill>
                            <a:srgbClr val="000000"/>
                          </a:solidFill>
                          <a:effectLst/>
                          <a:latin typeface="Calibri"/>
                        </a:rPr>
                        <a:t>0.27</a:t>
                      </a:r>
                    </a:p>
                  </a:txBody>
                  <a:tcPr marL="9525" marR="9525" marT="9525" marB="0" anchor="b"/>
                </a:tc>
                <a:tc>
                  <a:txBody>
                    <a:bodyPr/>
                    <a:lstStyle/>
                    <a:p>
                      <a:pPr algn="ctr" fontAlgn="b"/>
                      <a:r>
                        <a:rPr lang="en-GB" sz="1800" b="0" i="0" u="none" strike="noStrike">
                          <a:solidFill>
                            <a:srgbClr val="000000"/>
                          </a:solidFill>
                          <a:effectLst/>
                          <a:latin typeface="Calibri"/>
                        </a:rPr>
                        <a:t>10.04</a:t>
                      </a:r>
                    </a:p>
                  </a:txBody>
                  <a:tcPr marL="9525" marR="9525" marT="9525" marB="0" anchor="b"/>
                </a:tc>
              </a:tr>
              <a:tr h="370840">
                <a:tc>
                  <a:txBody>
                    <a:bodyPr/>
                    <a:lstStyle/>
                    <a:p>
                      <a:pPr algn="l" fontAlgn="b"/>
                      <a:r>
                        <a:rPr lang="en-GB" sz="1800" b="0" i="0" u="none" strike="noStrike">
                          <a:solidFill>
                            <a:srgbClr val="000000"/>
                          </a:solidFill>
                          <a:effectLst/>
                          <a:latin typeface="Calibri"/>
                        </a:rPr>
                        <a:t>Years of schooling, primary, 1965</a:t>
                      </a:r>
                    </a:p>
                  </a:txBody>
                  <a:tcPr marL="9525" marR="9525" marT="9525" marB="0" anchor="b"/>
                </a:tc>
                <a:tc>
                  <a:txBody>
                    <a:bodyPr/>
                    <a:lstStyle/>
                    <a:p>
                      <a:pPr algn="ctr" fontAlgn="b"/>
                      <a:r>
                        <a:rPr lang="en-GB" sz="1800" b="0" i="0" u="none" strike="noStrike" dirty="0">
                          <a:solidFill>
                            <a:srgbClr val="000000"/>
                          </a:solidFill>
                          <a:effectLst/>
                          <a:latin typeface="Calibri"/>
                        </a:rPr>
                        <a:t>2.83</a:t>
                      </a:r>
                    </a:p>
                  </a:txBody>
                  <a:tcPr marL="9525" marR="9525" marT="9525" marB="0" anchor="b"/>
                </a:tc>
                <a:tc>
                  <a:txBody>
                    <a:bodyPr/>
                    <a:lstStyle/>
                    <a:p>
                      <a:pPr algn="ctr" fontAlgn="b"/>
                      <a:r>
                        <a:rPr lang="en-GB" sz="1800" b="0" i="0" u="none" strike="noStrike" dirty="0">
                          <a:solidFill>
                            <a:srgbClr val="000000"/>
                          </a:solidFill>
                          <a:effectLst/>
                          <a:latin typeface="Calibri"/>
                        </a:rPr>
                        <a:t>1.85</a:t>
                      </a:r>
                    </a:p>
                  </a:txBody>
                  <a:tcPr marL="9525" marR="9525" marT="9525" marB="0" anchor="b"/>
                </a:tc>
                <a:tc>
                  <a:txBody>
                    <a:bodyPr/>
                    <a:lstStyle/>
                    <a:p>
                      <a:pPr algn="ctr" fontAlgn="b"/>
                      <a:r>
                        <a:rPr lang="en-GB" sz="1800" b="0" i="0" u="none" strike="noStrike">
                          <a:solidFill>
                            <a:srgbClr val="000000"/>
                          </a:solidFill>
                          <a:effectLst/>
                          <a:latin typeface="Calibri"/>
                        </a:rPr>
                        <a:t>0.17</a:t>
                      </a:r>
                    </a:p>
                  </a:txBody>
                  <a:tcPr marL="9525" marR="9525" marT="9525" marB="0" anchor="b"/>
                </a:tc>
                <a:tc>
                  <a:txBody>
                    <a:bodyPr/>
                    <a:lstStyle/>
                    <a:p>
                      <a:pPr algn="ctr" fontAlgn="b"/>
                      <a:r>
                        <a:rPr lang="en-GB" sz="1800" b="0" i="0" u="none" strike="noStrike">
                          <a:solidFill>
                            <a:srgbClr val="000000"/>
                          </a:solidFill>
                          <a:effectLst/>
                          <a:latin typeface="Calibri"/>
                        </a:rPr>
                        <a:t>7.06</a:t>
                      </a:r>
                    </a:p>
                  </a:txBody>
                  <a:tcPr marL="9525" marR="9525" marT="9525" marB="0" anchor="b"/>
                </a:tc>
              </a:tr>
              <a:tr h="370840">
                <a:tc>
                  <a:txBody>
                    <a:bodyPr/>
                    <a:lstStyle/>
                    <a:p>
                      <a:pPr algn="l" fontAlgn="b"/>
                      <a:r>
                        <a:rPr lang="en-GB" sz="1800" b="0" i="0" u="none" strike="noStrike" dirty="0">
                          <a:solidFill>
                            <a:srgbClr val="000000"/>
                          </a:solidFill>
                          <a:effectLst/>
                          <a:latin typeface="Calibri"/>
                        </a:rPr>
                        <a:t>Years of schooling, </a:t>
                      </a:r>
                      <a:r>
                        <a:rPr lang="en-GB" sz="1800" b="0" i="0" u="none" strike="noStrike" dirty="0" smtClean="0">
                          <a:solidFill>
                            <a:srgbClr val="000000"/>
                          </a:solidFill>
                          <a:effectLst/>
                          <a:latin typeface="Calibri"/>
                        </a:rPr>
                        <a:t>secondary, </a:t>
                      </a:r>
                      <a:r>
                        <a:rPr lang="en-GB" sz="1800" b="0" i="0" u="none" strike="noStrike" dirty="0">
                          <a:solidFill>
                            <a:srgbClr val="000000"/>
                          </a:solidFill>
                          <a:effectLst/>
                          <a:latin typeface="Calibri"/>
                        </a:rPr>
                        <a:t>1965</a:t>
                      </a:r>
                    </a:p>
                  </a:txBody>
                  <a:tcPr marL="9525" marR="9525" marT="9525" marB="0" anchor="b"/>
                </a:tc>
                <a:tc>
                  <a:txBody>
                    <a:bodyPr/>
                    <a:lstStyle/>
                    <a:p>
                      <a:pPr algn="ctr" fontAlgn="b"/>
                      <a:r>
                        <a:rPr lang="en-GB" sz="1800" b="0" i="0" u="none" strike="noStrike">
                          <a:solidFill>
                            <a:srgbClr val="000000"/>
                          </a:solidFill>
                          <a:effectLst/>
                          <a:latin typeface="Calibri"/>
                        </a:rPr>
                        <a:t>0.77</a:t>
                      </a:r>
                    </a:p>
                  </a:txBody>
                  <a:tcPr marL="9525" marR="9525" marT="9525" marB="0" anchor="b"/>
                </a:tc>
                <a:tc>
                  <a:txBody>
                    <a:bodyPr/>
                    <a:lstStyle/>
                    <a:p>
                      <a:pPr algn="ctr" fontAlgn="b"/>
                      <a:r>
                        <a:rPr lang="en-GB" sz="1800" b="0" i="0" u="none" strike="noStrike" dirty="0">
                          <a:solidFill>
                            <a:srgbClr val="000000"/>
                          </a:solidFill>
                          <a:effectLst/>
                          <a:latin typeface="Calibri"/>
                        </a:rPr>
                        <a:t>0.77</a:t>
                      </a:r>
                    </a:p>
                  </a:txBody>
                  <a:tcPr marL="9525" marR="9525" marT="9525" marB="0" anchor="b"/>
                </a:tc>
                <a:tc>
                  <a:txBody>
                    <a:bodyPr/>
                    <a:lstStyle/>
                    <a:p>
                      <a:pPr algn="ctr" fontAlgn="b"/>
                      <a:r>
                        <a:rPr lang="en-GB" sz="1800" b="0" i="0" u="none" strike="noStrike">
                          <a:solidFill>
                            <a:srgbClr val="000000"/>
                          </a:solidFill>
                          <a:effectLst/>
                          <a:latin typeface="Calibri"/>
                        </a:rPr>
                        <a:t>0.04</a:t>
                      </a:r>
                    </a:p>
                  </a:txBody>
                  <a:tcPr marL="9525" marR="9525" marT="9525" marB="0" anchor="b"/>
                </a:tc>
                <a:tc>
                  <a:txBody>
                    <a:bodyPr/>
                    <a:lstStyle/>
                    <a:p>
                      <a:pPr algn="ctr" fontAlgn="b"/>
                      <a:r>
                        <a:rPr lang="en-GB" sz="1800" b="0" i="0" u="none" strike="noStrike">
                          <a:solidFill>
                            <a:srgbClr val="000000"/>
                          </a:solidFill>
                          <a:effectLst/>
                          <a:latin typeface="Calibri"/>
                        </a:rPr>
                        <a:t>3.92</a:t>
                      </a:r>
                    </a:p>
                  </a:txBody>
                  <a:tcPr marL="9525" marR="9525" marT="9525" marB="0" anchor="b"/>
                </a:tc>
              </a:tr>
              <a:tr h="370840">
                <a:tc>
                  <a:txBody>
                    <a:bodyPr/>
                    <a:lstStyle/>
                    <a:p>
                      <a:pPr algn="l" fontAlgn="b"/>
                      <a:r>
                        <a:rPr lang="en-GB" sz="1800" b="0" i="0" u="none" strike="noStrike" dirty="0">
                          <a:solidFill>
                            <a:srgbClr val="000000"/>
                          </a:solidFill>
                          <a:effectLst/>
                          <a:latin typeface="Calibri"/>
                        </a:rPr>
                        <a:t>Years of schooling, </a:t>
                      </a:r>
                      <a:r>
                        <a:rPr lang="en-GB" sz="1800" b="0" i="0" u="none" strike="noStrike" dirty="0" smtClean="0">
                          <a:solidFill>
                            <a:srgbClr val="000000"/>
                          </a:solidFill>
                          <a:effectLst/>
                          <a:latin typeface="Calibri"/>
                        </a:rPr>
                        <a:t>tertiary, </a:t>
                      </a:r>
                      <a:r>
                        <a:rPr lang="en-GB" sz="1800" b="0" i="0" u="none" strike="noStrike" dirty="0">
                          <a:solidFill>
                            <a:srgbClr val="000000"/>
                          </a:solidFill>
                          <a:effectLst/>
                          <a:latin typeface="Calibri"/>
                        </a:rPr>
                        <a:t>1965</a:t>
                      </a:r>
                    </a:p>
                  </a:txBody>
                  <a:tcPr marL="9525" marR="9525" marT="9525" marB="0" anchor="b"/>
                </a:tc>
                <a:tc>
                  <a:txBody>
                    <a:bodyPr/>
                    <a:lstStyle/>
                    <a:p>
                      <a:pPr algn="ctr" fontAlgn="b"/>
                      <a:r>
                        <a:rPr lang="en-GB" sz="1800" b="0" i="0" u="none" strike="noStrike">
                          <a:solidFill>
                            <a:srgbClr val="000000"/>
                          </a:solidFill>
                          <a:effectLst/>
                          <a:latin typeface="Calibri"/>
                        </a:rPr>
                        <a:t>0.08</a:t>
                      </a:r>
                    </a:p>
                  </a:txBody>
                  <a:tcPr marL="9525" marR="9525" marT="9525" marB="0" anchor="b"/>
                </a:tc>
                <a:tc>
                  <a:txBody>
                    <a:bodyPr/>
                    <a:lstStyle/>
                    <a:p>
                      <a:pPr algn="ctr" fontAlgn="b"/>
                      <a:r>
                        <a:rPr lang="en-GB" sz="1800" b="0" i="0" u="none" strike="noStrike">
                          <a:solidFill>
                            <a:srgbClr val="000000"/>
                          </a:solidFill>
                          <a:effectLst/>
                          <a:latin typeface="Calibri"/>
                        </a:rPr>
                        <a:t>0.11</a:t>
                      </a:r>
                    </a:p>
                  </a:txBody>
                  <a:tcPr marL="9525" marR="9525" marT="9525" marB="0" anchor="b"/>
                </a:tc>
                <a:tc>
                  <a:txBody>
                    <a:bodyPr/>
                    <a:lstStyle/>
                    <a:p>
                      <a:pPr algn="ctr" fontAlgn="b"/>
                      <a:r>
                        <a:rPr lang="en-GB" sz="1800" b="0" i="0" u="none" strike="noStrike" dirty="0" smtClean="0">
                          <a:solidFill>
                            <a:srgbClr val="000000"/>
                          </a:solidFill>
                          <a:effectLst/>
                          <a:latin typeface="Calibri"/>
                        </a:rPr>
                        <a:t>0.00</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0" i="0" u="none" strike="noStrike">
                          <a:solidFill>
                            <a:srgbClr val="000000"/>
                          </a:solidFill>
                          <a:effectLst/>
                          <a:latin typeface="Calibri"/>
                        </a:rPr>
                        <a:t>0.55</a:t>
                      </a:r>
                    </a:p>
                  </a:txBody>
                  <a:tcPr marL="9525" marR="9525" marT="9525" marB="0" anchor="b"/>
                </a:tc>
              </a:tr>
              <a:tr h="370840">
                <a:tc>
                  <a:txBody>
                    <a:bodyPr/>
                    <a:lstStyle/>
                    <a:p>
                      <a:pPr algn="l" fontAlgn="b"/>
                      <a:r>
                        <a:rPr lang="en-GB" sz="1800" b="0" i="0" u="none" strike="noStrike">
                          <a:solidFill>
                            <a:srgbClr val="000000"/>
                          </a:solidFill>
                          <a:effectLst/>
                          <a:latin typeface="Calibri"/>
                        </a:rPr>
                        <a:t>Change in years of schooling, 1965-2005</a:t>
                      </a:r>
                    </a:p>
                  </a:txBody>
                  <a:tcPr marL="9525" marR="9525" marT="9525" marB="0" anchor="b"/>
                </a:tc>
                <a:tc>
                  <a:txBody>
                    <a:bodyPr/>
                    <a:lstStyle/>
                    <a:p>
                      <a:pPr algn="ctr" fontAlgn="b"/>
                      <a:r>
                        <a:rPr lang="en-GB" sz="1800" b="0" i="0" u="none" strike="noStrike">
                          <a:solidFill>
                            <a:srgbClr val="000000"/>
                          </a:solidFill>
                          <a:effectLst/>
                          <a:latin typeface="Calibri"/>
                        </a:rPr>
                        <a:t>3.86</a:t>
                      </a:r>
                    </a:p>
                  </a:txBody>
                  <a:tcPr marL="9525" marR="9525" marT="9525" marB="0" anchor="b"/>
                </a:tc>
                <a:tc>
                  <a:txBody>
                    <a:bodyPr/>
                    <a:lstStyle/>
                    <a:p>
                      <a:pPr algn="ctr" fontAlgn="b"/>
                      <a:r>
                        <a:rPr lang="en-GB" sz="1800" b="0" i="0" u="none" strike="noStrike">
                          <a:solidFill>
                            <a:srgbClr val="000000"/>
                          </a:solidFill>
                          <a:effectLst/>
                          <a:latin typeface="Calibri"/>
                        </a:rPr>
                        <a:t>1.21</a:t>
                      </a:r>
                    </a:p>
                  </a:txBody>
                  <a:tcPr marL="9525" marR="9525" marT="9525" marB="0" anchor="b"/>
                </a:tc>
                <a:tc>
                  <a:txBody>
                    <a:bodyPr/>
                    <a:lstStyle/>
                    <a:p>
                      <a:pPr algn="ctr" fontAlgn="b"/>
                      <a:r>
                        <a:rPr lang="en-GB" sz="1800" b="0" i="0" u="none" strike="noStrike" dirty="0">
                          <a:solidFill>
                            <a:srgbClr val="000000"/>
                          </a:solidFill>
                          <a:effectLst/>
                          <a:latin typeface="Calibri"/>
                        </a:rPr>
                        <a:t>1.14</a:t>
                      </a:r>
                    </a:p>
                  </a:txBody>
                  <a:tcPr marL="9525" marR="9525" marT="9525" marB="0" anchor="b"/>
                </a:tc>
                <a:tc>
                  <a:txBody>
                    <a:bodyPr/>
                    <a:lstStyle/>
                    <a:p>
                      <a:pPr algn="ctr" fontAlgn="b"/>
                      <a:r>
                        <a:rPr lang="en-GB" sz="1800" b="0" i="0" u="none" strike="noStrike">
                          <a:solidFill>
                            <a:srgbClr val="000000"/>
                          </a:solidFill>
                          <a:effectLst/>
                          <a:latin typeface="Calibri"/>
                        </a:rPr>
                        <a:t>7.71</a:t>
                      </a:r>
                    </a:p>
                  </a:txBody>
                  <a:tcPr marL="9525" marR="9525" marT="9525" marB="0" anchor="b"/>
                </a:tc>
              </a:tr>
              <a:tr h="370840">
                <a:tc>
                  <a:txBody>
                    <a:bodyPr/>
                    <a:lstStyle/>
                    <a:p>
                      <a:pPr algn="l" fontAlgn="b"/>
                      <a:r>
                        <a:rPr lang="en-GB" sz="1800" b="0" i="0" u="none" strike="noStrike">
                          <a:solidFill>
                            <a:srgbClr val="000000"/>
                          </a:solidFill>
                          <a:effectLst/>
                          <a:latin typeface="Calibri"/>
                        </a:rPr>
                        <a:t>Change in years of schooling, primary, 1965-2005</a:t>
                      </a:r>
                    </a:p>
                  </a:txBody>
                  <a:tcPr marL="9525" marR="9525" marT="9525" marB="0" anchor="b"/>
                </a:tc>
                <a:tc>
                  <a:txBody>
                    <a:bodyPr/>
                    <a:lstStyle/>
                    <a:p>
                      <a:pPr algn="ctr" fontAlgn="b"/>
                      <a:r>
                        <a:rPr lang="en-GB" sz="1800" b="0" i="0" u="none" strike="noStrike">
                          <a:solidFill>
                            <a:srgbClr val="000000"/>
                          </a:solidFill>
                          <a:effectLst/>
                          <a:latin typeface="Calibri"/>
                        </a:rPr>
                        <a:t>1.83</a:t>
                      </a:r>
                    </a:p>
                  </a:txBody>
                  <a:tcPr marL="9525" marR="9525" marT="9525" marB="0" anchor="b"/>
                </a:tc>
                <a:tc>
                  <a:txBody>
                    <a:bodyPr/>
                    <a:lstStyle/>
                    <a:p>
                      <a:pPr algn="ctr" fontAlgn="b"/>
                      <a:r>
                        <a:rPr lang="en-GB" sz="1800" b="0" i="0" u="none" strike="noStrike">
                          <a:solidFill>
                            <a:srgbClr val="000000"/>
                          </a:solidFill>
                          <a:effectLst/>
                          <a:latin typeface="Calibri"/>
                        </a:rPr>
                        <a:t>1.01</a:t>
                      </a:r>
                    </a:p>
                  </a:txBody>
                  <a:tcPr marL="9525" marR="9525" marT="9525" marB="0" anchor="b"/>
                </a:tc>
                <a:tc>
                  <a:txBody>
                    <a:bodyPr/>
                    <a:lstStyle/>
                    <a:p>
                      <a:pPr algn="ctr" fontAlgn="b"/>
                      <a:r>
                        <a:rPr lang="en-GB" sz="1800" b="0" i="0" u="none" strike="noStrike" dirty="0">
                          <a:solidFill>
                            <a:srgbClr val="000000"/>
                          </a:solidFill>
                          <a:effectLst/>
                          <a:latin typeface="Calibri"/>
                        </a:rPr>
                        <a:t>-</a:t>
                      </a:r>
                      <a:r>
                        <a:rPr lang="en-GB" sz="1800" b="0" i="0" u="none" strike="noStrike" dirty="0" smtClean="0">
                          <a:solidFill>
                            <a:srgbClr val="000000"/>
                          </a:solidFill>
                          <a:effectLst/>
                          <a:latin typeface="Calibri"/>
                        </a:rPr>
                        <a:t>0.30</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0" i="0" u="none" strike="noStrike" dirty="0">
                          <a:solidFill>
                            <a:srgbClr val="000000"/>
                          </a:solidFill>
                          <a:effectLst/>
                          <a:latin typeface="Calibri"/>
                        </a:rPr>
                        <a:t>4.64</a:t>
                      </a:r>
                    </a:p>
                  </a:txBody>
                  <a:tcPr marL="9525" marR="9525" marT="9525" marB="0" anchor="b"/>
                </a:tc>
              </a:tr>
              <a:tr h="370840">
                <a:tc>
                  <a:txBody>
                    <a:bodyPr/>
                    <a:lstStyle/>
                    <a:p>
                      <a:pPr algn="l" fontAlgn="b"/>
                      <a:r>
                        <a:rPr lang="en-GB" sz="1800" b="0" i="0" u="none" strike="noStrike" dirty="0">
                          <a:solidFill>
                            <a:srgbClr val="000000"/>
                          </a:solidFill>
                          <a:effectLst/>
                          <a:latin typeface="Calibri"/>
                        </a:rPr>
                        <a:t>Change in years of schooling, </a:t>
                      </a:r>
                      <a:r>
                        <a:rPr lang="en-GB" sz="1800" b="0" i="0" u="none" strike="noStrike" dirty="0" smtClean="0">
                          <a:solidFill>
                            <a:srgbClr val="000000"/>
                          </a:solidFill>
                          <a:effectLst/>
                          <a:latin typeface="Calibri"/>
                        </a:rPr>
                        <a:t>secondary, </a:t>
                      </a:r>
                      <a:r>
                        <a:rPr lang="en-GB" sz="1800" b="0" i="0" u="none" strike="noStrike" dirty="0">
                          <a:solidFill>
                            <a:srgbClr val="000000"/>
                          </a:solidFill>
                          <a:effectLst/>
                          <a:latin typeface="Calibri"/>
                        </a:rPr>
                        <a:t>1965-2005</a:t>
                      </a:r>
                    </a:p>
                  </a:txBody>
                  <a:tcPr marL="9525" marR="9525" marT="9525" marB="0" anchor="b"/>
                </a:tc>
                <a:tc>
                  <a:txBody>
                    <a:bodyPr/>
                    <a:lstStyle/>
                    <a:p>
                      <a:pPr algn="ctr" fontAlgn="b"/>
                      <a:r>
                        <a:rPr lang="en-GB" sz="1800" b="0" i="0" u="none" strike="noStrike">
                          <a:solidFill>
                            <a:srgbClr val="000000"/>
                          </a:solidFill>
                          <a:effectLst/>
                          <a:latin typeface="Calibri"/>
                        </a:rPr>
                        <a:t>1.76</a:t>
                      </a:r>
                    </a:p>
                  </a:txBody>
                  <a:tcPr marL="9525" marR="9525" marT="9525" marB="0" anchor="b"/>
                </a:tc>
                <a:tc>
                  <a:txBody>
                    <a:bodyPr/>
                    <a:lstStyle/>
                    <a:p>
                      <a:pPr algn="ctr" fontAlgn="b"/>
                      <a:r>
                        <a:rPr lang="en-GB" sz="1800" b="0" i="0" u="none" strike="noStrike">
                          <a:solidFill>
                            <a:srgbClr val="000000"/>
                          </a:solidFill>
                          <a:effectLst/>
                          <a:latin typeface="Calibri"/>
                        </a:rPr>
                        <a:t>0.87</a:t>
                      </a:r>
                    </a:p>
                  </a:txBody>
                  <a:tcPr marL="9525" marR="9525" marT="9525" marB="0" anchor="b"/>
                </a:tc>
                <a:tc>
                  <a:txBody>
                    <a:bodyPr/>
                    <a:lstStyle/>
                    <a:p>
                      <a:pPr algn="ctr" fontAlgn="b"/>
                      <a:r>
                        <a:rPr lang="en-GB" sz="1800" b="0" i="0" u="none" strike="noStrike" dirty="0">
                          <a:solidFill>
                            <a:srgbClr val="000000"/>
                          </a:solidFill>
                          <a:effectLst/>
                          <a:latin typeface="Calibri"/>
                        </a:rPr>
                        <a:t>0.28</a:t>
                      </a:r>
                    </a:p>
                  </a:txBody>
                  <a:tcPr marL="9525" marR="9525" marT="9525" marB="0" anchor="b"/>
                </a:tc>
                <a:tc>
                  <a:txBody>
                    <a:bodyPr/>
                    <a:lstStyle/>
                    <a:p>
                      <a:pPr algn="ctr" fontAlgn="b"/>
                      <a:r>
                        <a:rPr lang="en-GB" sz="1800" b="0" i="0" u="none" strike="noStrike" dirty="0">
                          <a:solidFill>
                            <a:srgbClr val="000000"/>
                          </a:solidFill>
                          <a:effectLst/>
                          <a:latin typeface="Calibri"/>
                        </a:rPr>
                        <a:t>4.03</a:t>
                      </a:r>
                    </a:p>
                  </a:txBody>
                  <a:tcPr marL="9525" marR="9525" marT="9525" marB="0" anchor="b"/>
                </a:tc>
              </a:tr>
              <a:tr h="370840">
                <a:tc>
                  <a:txBody>
                    <a:bodyPr/>
                    <a:lstStyle/>
                    <a:p>
                      <a:pPr algn="l" fontAlgn="b"/>
                      <a:r>
                        <a:rPr lang="en-GB" sz="1800" b="0" i="0" u="none" strike="noStrike" dirty="0">
                          <a:solidFill>
                            <a:srgbClr val="000000"/>
                          </a:solidFill>
                          <a:effectLst/>
                          <a:latin typeface="Calibri"/>
                        </a:rPr>
                        <a:t>Change in years of schooling, </a:t>
                      </a:r>
                      <a:r>
                        <a:rPr lang="en-GB" sz="1800" b="0" i="0" u="none" strike="noStrike" dirty="0" smtClean="0">
                          <a:solidFill>
                            <a:srgbClr val="000000"/>
                          </a:solidFill>
                          <a:effectLst/>
                          <a:latin typeface="Calibri"/>
                        </a:rPr>
                        <a:t>tertiary, </a:t>
                      </a:r>
                      <a:r>
                        <a:rPr lang="en-GB" sz="1800" b="0" i="0" u="none" strike="noStrike" dirty="0">
                          <a:solidFill>
                            <a:srgbClr val="000000"/>
                          </a:solidFill>
                          <a:effectLst/>
                          <a:latin typeface="Calibri"/>
                        </a:rPr>
                        <a:t>1965-2005</a:t>
                      </a:r>
                    </a:p>
                  </a:txBody>
                  <a:tcPr marL="9525" marR="9525" marT="9525" marB="0" anchor="b"/>
                </a:tc>
                <a:tc>
                  <a:txBody>
                    <a:bodyPr/>
                    <a:lstStyle/>
                    <a:p>
                      <a:pPr algn="ctr" fontAlgn="b"/>
                      <a:r>
                        <a:rPr lang="en-GB" sz="1800" b="0" i="0" u="none" strike="noStrike">
                          <a:solidFill>
                            <a:srgbClr val="000000"/>
                          </a:solidFill>
                          <a:effectLst/>
                          <a:latin typeface="Calibri"/>
                        </a:rPr>
                        <a:t>0.28</a:t>
                      </a:r>
                    </a:p>
                  </a:txBody>
                  <a:tcPr marL="9525" marR="9525" marT="9525" marB="0" anchor="b"/>
                </a:tc>
                <a:tc>
                  <a:txBody>
                    <a:bodyPr/>
                    <a:lstStyle/>
                    <a:p>
                      <a:pPr algn="ctr" fontAlgn="b"/>
                      <a:r>
                        <a:rPr lang="en-GB" sz="1800" b="0" i="0" u="none" strike="noStrike">
                          <a:solidFill>
                            <a:srgbClr val="000000"/>
                          </a:solidFill>
                          <a:effectLst/>
                          <a:latin typeface="Calibri"/>
                        </a:rPr>
                        <a:t>0.24</a:t>
                      </a:r>
                    </a:p>
                  </a:txBody>
                  <a:tcPr marL="9525" marR="9525" marT="9525" marB="0" anchor="b"/>
                </a:tc>
                <a:tc>
                  <a:txBody>
                    <a:bodyPr/>
                    <a:lstStyle/>
                    <a:p>
                      <a:pPr algn="ctr" fontAlgn="b"/>
                      <a:r>
                        <a:rPr lang="en-GB" sz="1800" b="0" i="0" u="none" strike="noStrike">
                          <a:solidFill>
                            <a:srgbClr val="000000"/>
                          </a:solidFill>
                          <a:effectLst/>
                          <a:latin typeface="Calibri"/>
                        </a:rPr>
                        <a:t>-0.04</a:t>
                      </a:r>
                    </a:p>
                  </a:txBody>
                  <a:tcPr marL="9525" marR="9525" marT="9525" marB="0" anchor="b"/>
                </a:tc>
                <a:tc>
                  <a:txBody>
                    <a:bodyPr/>
                    <a:lstStyle/>
                    <a:p>
                      <a:pPr algn="ctr" fontAlgn="b"/>
                      <a:r>
                        <a:rPr lang="en-GB" sz="1800" b="0" i="0" u="none" strike="noStrike" dirty="0">
                          <a:solidFill>
                            <a:srgbClr val="000000"/>
                          </a:solidFill>
                          <a:effectLst/>
                          <a:latin typeface="Calibri"/>
                        </a:rPr>
                        <a:t>0.95</a:t>
                      </a:r>
                    </a:p>
                  </a:txBody>
                  <a:tcPr marL="9525" marR="9525" marT="9525" marB="0" anchor="b"/>
                </a:tc>
              </a:tr>
            </a:tbl>
          </a:graphicData>
        </a:graphic>
      </p:graphicFrame>
    </p:spTree>
    <p:extLst>
      <p:ext uri="{BB962C8B-B14F-4D97-AF65-F5344CB8AC3E}">
        <p14:creationId xmlns:p14="http://schemas.microsoft.com/office/powerpoint/2010/main" val="1948962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9990</TotalTime>
  <Words>1397</Words>
  <Application>Microsoft Office PowerPoint</Application>
  <PresentationFormat>On-screen Show (4:3)</PresentationFormat>
  <Paragraphs>256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Higher education, economic growth and job upgrading </vt:lpstr>
      <vt:lpstr>Outline</vt:lpstr>
      <vt:lpstr>Policy context</vt:lpstr>
      <vt:lpstr>Policy context</vt:lpstr>
      <vt:lpstr>Policy context</vt:lpstr>
      <vt:lpstr>Higher education and economic growth</vt:lpstr>
      <vt:lpstr>Higher education and economic growth</vt:lpstr>
      <vt:lpstr>Data</vt:lpstr>
      <vt:lpstr>Data</vt:lpstr>
      <vt:lpstr>Data</vt:lpstr>
      <vt:lpstr>Results 1: steady state</vt:lpstr>
      <vt:lpstr>Results 2: growth accounting</vt:lpstr>
      <vt:lpstr>Results 3: endogenous growth</vt:lpstr>
      <vt:lpstr>Results 3: endogenous growth</vt:lpstr>
      <vt:lpstr>Results 4: extensions</vt:lpstr>
      <vt:lpstr>Comparison with other studies</vt:lpstr>
      <vt:lpstr>Comparison with other studies</vt:lpstr>
      <vt:lpstr>The expansion of HE in the UK</vt:lpstr>
      <vt:lpstr>The expansion of HE in the UK</vt:lpstr>
      <vt:lpstr>The expansion of HE in the UK</vt:lpstr>
      <vt:lpstr>PowerPoint Presentation</vt:lpstr>
      <vt:lpstr>Skill demand and job content</vt:lpstr>
      <vt:lpstr>Skill demand and job content</vt:lpstr>
      <vt:lpstr>Skill demand and job content</vt:lpstr>
      <vt:lpstr>Job upgrading</vt:lpstr>
      <vt:lpstr>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JoanneH</dc:creator>
  <cp:lastModifiedBy>Craig</cp:lastModifiedBy>
  <cp:revision>480</cp:revision>
  <dcterms:created xsi:type="dcterms:W3CDTF">2012-09-27T14:06:49Z</dcterms:created>
  <dcterms:modified xsi:type="dcterms:W3CDTF">2014-11-10T16:44:29Z</dcterms:modified>
</cp:coreProperties>
</file>