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notesSlides/notesSlide14.xml" ContentType="application/vnd.openxmlformats-officedocument.presentationml.notesSlide+xml"/>
  <Override PartName="/ppt/charts/chart6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7.xml" ContentType="application/vnd.openxmlformats-officedocument.drawingml.chart+xml"/>
  <Override PartName="/ppt/notesSlides/notesSlide21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0.xml" ContentType="application/vnd.openxmlformats-officedocument.drawingml.chart+xml"/>
  <Override PartName="/ppt/notesSlides/notesSlide24.xml" ContentType="application/vnd.openxmlformats-officedocument.presentationml.notesSlide+xml"/>
  <Override PartName="/ppt/charts/chart11.xml" ContentType="application/vnd.openxmlformats-officedocument.drawingml.chart+xml"/>
  <Override PartName="/ppt/notesSlides/notesSlide25.xml" ContentType="application/vnd.openxmlformats-officedocument.presentationml.notesSlide+xml"/>
  <Override PartName="/ppt/charts/chart12.xml" ContentType="application/vnd.openxmlformats-officedocument.drawingml.chart+xml"/>
  <Override PartName="/ppt/notesSlides/notesSlide26.xml" ContentType="application/vnd.openxmlformats-officedocument.presentationml.notesSlide+xml"/>
  <Override PartName="/ppt/charts/chart13.xml" ContentType="application/vnd.openxmlformats-officedocument.drawingml.chart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6" r:id="rId2"/>
    <p:sldId id="322" r:id="rId3"/>
    <p:sldId id="332" r:id="rId4"/>
    <p:sldId id="326" r:id="rId5"/>
    <p:sldId id="333" r:id="rId6"/>
    <p:sldId id="334" r:id="rId7"/>
    <p:sldId id="293" r:id="rId8"/>
    <p:sldId id="337" r:id="rId9"/>
    <p:sldId id="338" r:id="rId10"/>
    <p:sldId id="340" r:id="rId11"/>
    <p:sldId id="342" r:id="rId12"/>
    <p:sldId id="344" r:id="rId13"/>
    <p:sldId id="346" r:id="rId14"/>
    <p:sldId id="345" r:id="rId15"/>
    <p:sldId id="341" r:id="rId16"/>
    <p:sldId id="296" r:id="rId17"/>
    <p:sldId id="343" r:id="rId18"/>
    <p:sldId id="263" r:id="rId19"/>
    <p:sldId id="299" r:id="rId20"/>
    <p:sldId id="262" r:id="rId21"/>
    <p:sldId id="310" r:id="rId22"/>
    <p:sldId id="323" r:id="rId23"/>
    <p:sldId id="324" r:id="rId24"/>
    <p:sldId id="349" r:id="rId25"/>
    <p:sldId id="359" r:id="rId26"/>
    <p:sldId id="321" r:id="rId27"/>
    <p:sldId id="287" r:id="rId28"/>
    <p:sldId id="360" r:id="rId29"/>
    <p:sldId id="330" r:id="rId30"/>
    <p:sldId id="331" r:id="rId31"/>
    <p:sldId id="361" r:id="rId32"/>
    <p:sldId id="373" r:id="rId33"/>
    <p:sldId id="382" r:id="rId34"/>
    <p:sldId id="375" r:id="rId35"/>
    <p:sldId id="277" r:id="rId36"/>
    <p:sldId id="258" r:id="rId37"/>
    <p:sldId id="356" r:id="rId38"/>
    <p:sldId id="357" r:id="rId39"/>
    <p:sldId id="358" r:id="rId40"/>
    <p:sldId id="347" r:id="rId41"/>
    <p:sldId id="348" r:id="rId42"/>
    <p:sldId id="350" r:id="rId43"/>
    <p:sldId id="351" r:id="rId44"/>
    <p:sldId id="352" r:id="rId45"/>
    <p:sldId id="353" r:id="rId46"/>
    <p:sldId id="354" r:id="rId47"/>
    <p:sldId id="355" r:id="rId48"/>
    <p:sldId id="363" r:id="rId49"/>
    <p:sldId id="376" r:id="rId50"/>
    <p:sldId id="377" r:id="rId51"/>
    <p:sldId id="378" r:id="rId52"/>
    <p:sldId id="379" r:id="rId53"/>
    <p:sldId id="380" r:id="rId54"/>
    <p:sldId id="381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442" autoAdjust="0"/>
  </p:normalViewPr>
  <p:slideViewPr>
    <p:cSldViewPr>
      <p:cViewPr>
        <p:scale>
          <a:sx n="100" d="100"/>
          <a:sy n="100" d="100"/>
        </p:scale>
        <p:origin x="-30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Resolution%20Foundation\Report\char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LMS\Spreadsheets\NCDS%20analysis\ILPC2012%20wage%20mobility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LMS\Spreadsheets\NCDS%20analysis\ILPC2012%20wage%20mobilit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LMS\Spreadsheets\NES%20data%20from%20VML\Copy%20of%20Wage%20distributions%20_fr%20edited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LMS\Spreadsheets\LFS%20data\Hourglass%20economy,%20LFS%20data,%20wag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LMS\Spreadsheets\FES%20analysis\Hourglass%20economy,%20FES%20data,%20occupations%20and%20wag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economics\students\data\craig.holmes\work\skope\LMS\Spreadsheets\FES%20FFL%20methodology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nor-road.ox.ac.uk\Store\Student\Economics\Data\craig.holmes\work\skope\Resolution%20Foundation\Report\chart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08981601624977E-2"/>
          <c:y val="3.9162870792134208E-2"/>
          <c:w val="0.8951844711174648"/>
          <c:h val="0.86840184423952893"/>
        </c:manualLayout>
      </c:layout>
      <c:barChart>
        <c:barDir val="col"/>
        <c:grouping val="clustered"/>
        <c:varyColors val="0"/>
        <c:ser>
          <c:idx val="0"/>
          <c:order val="0"/>
          <c:tx>
            <c:v>1986</c:v>
          </c:tx>
          <c:invertIfNegative val="0"/>
          <c:val>
            <c:numRef>
              <c:f>'Figure 2.1 and 2.2'!$D$23:$D$32</c:f>
              <c:numCache>
                <c:formatCode>General</c:formatCode>
                <c:ptCount val="10"/>
                <c:pt idx="0">
                  <c:v>5.0572036383378371E-4</c:v>
                </c:pt>
                <c:pt idx="1">
                  <c:v>-5.0817674998370199E-3</c:v>
                </c:pt>
                <c:pt idx="2">
                  <c:v>-9.8022583944786801E-3</c:v>
                </c:pt>
                <c:pt idx="3">
                  <c:v>-3.3380436156354998E-3</c:v>
                </c:pt>
                <c:pt idx="4">
                  <c:v>-5.4259916445204559E-3</c:v>
                </c:pt>
                <c:pt idx="5">
                  <c:v>-2.7054971178061993E-2</c:v>
                </c:pt>
                <c:pt idx="6">
                  <c:v>3.6802948052319095E-3</c:v>
                </c:pt>
                <c:pt idx="7">
                  <c:v>2.1770567758946924E-3</c:v>
                </c:pt>
                <c:pt idx="8">
                  <c:v>1.2104671426842184E-2</c:v>
                </c:pt>
                <c:pt idx="9">
                  <c:v>3.2235288960730191E-2</c:v>
                </c:pt>
              </c:numCache>
            </c:numRef>
          </c:val>
        </c:ser>
        <c:ser>
          <c:idx val="1"/>
          <c:order val="1"/>
          <c:tx>
            <c:v>1991</c:v>
          </c:tx>
          <c:invertIfNegative val="0"/>
          <c:val>
            <c:numRef>
              <c:f>'Figure 2.1 and 2.2'!$E$23:$E$32</c:f>
              <c:numCache>
                <c:formatCode>General</c:formatCode>
                <c:ptCount val="10"/>
                <c:pt idx="0">
                  <c:v>6.3556082787442625E-3</c:v>
                </c:pt>
                <c:pt idx="1">
                  <c:v>-2.9589347610131433E-2</c:v>
                </c:pt>
                <c:pt idx="2">
                  <c:v>-1.1314849855404985E-2</c:v>
                </c:pt>
                <c:pt idx="3">
                  <c:v>-1.2555101769937238E-2</c:v>
                </c:pt>
                <c:pt idx="4">
                  <c:v>8.8652114709136809E-4</c:v>
                </c:pt>
                <c:pt idx="5">
                  <c:v>-3.3607060088849894E-2</c:v>
                </c:pt>
                <c:pt idx="6">
                  <c:v>-1.3119977211628053E-2</c:v>
                </c:pt>
                <c:pt idx="7">
                  <c:v>6.249947892070451E-3</c:v>
                </c:pt>
                <c:pt idx="8">
                  <c:v>3.2789235553215668E-2</c:v>
                </c:pt>
                <c:pt idx="9">
                  <c:v>5.3905023664829521E-2</c:v>
                </c:pt>
              </c:numCache>
            </c:numRef>
          </c:val>
        </c:ser>
        <c:ser>
          <c:idx val="2"/>
          <c:order val="2"/>
          <c:tx>
            <c:v>1995</c:v>
          </c:tx>
          <c:invertIfNegative val="0"/>
          <c:val>
            <c:numRef>
              <c:f>'Figure 2.1 and 2.2'!$F$23:$F$32</c:f>
              <c:numCache>
                <c:formatCode>General</c:formatCode>
                <c:ptCount val="10"/>
                <c:pt idx="0">
                  <c:v>1.9664103371305197E-2</c:v>
                </c:pt>
                <c:pt idx="1">
                  <c:v>-3.2305405850389546E-2</c:v>
                </c:pt>
                <c:pt idx="2">
                  <c:v>-1.2089390669074662E-2</c:v>
                </c:pt>
                <c:pt idx="3">
                  <c:v>-1.4745425331529893E-2</c:v>
                </c:pt>
                <c:pt idx="4">
                  <c:v>-1.0706705707603181E-2</c:v>
                </c:pt>
                <c:pt idx="5">
                  <c:v>-4.6277568965382543E-2</c:v>
                </c:pt>
                <c:pt idx="6">
                  <c:v>-1.677229984989409E-2</c:v>
                </c:pt>
                <c:pt idx="7">
                  <c:v>-5.1075010898830597E-3</c:v>
                </c:pt>
                <c:pt idx="8">
                  <c:v>3.4692104490698233E-2</c:v>
                </c:pt>
                <c:pt idx="9">
                  <c:v>8.3648089601753101E-2</c:v>
                </c:pt>
              </c:numCache>
            </c:numRef>
          </c:val>
        </c:ser>
        <c:ser>
          <c:idx val="3"/>
          <c:order val="3"/>
          <c:tx>
            <c:v>1999</c:v>
          </c:tx>
          <c:invertIfNegative val="0"/>
          <c:val>
            <c:numRef>
              <c:f>'Figure 2.1 and 2.2'!$G$23:$G$32</c:f>
              <c:numCache>
                <c:formatCode>General</c:formatCode>
                <c:ptCount val="10"/>
                <c:pt idx="0">
                  <c:v>1.8091393738197903E-2</c:v>
                </c:pt>
                <c:pt idx="1">
                  <c:v>-3.2720223167931883E-2</c:v>
                </c:pt>
                <c:pt idx="2">
                  <c:v>-2.0456091751205774E-2</c:v>
                </c:pt>
                <c:pt idx="3">
                  <c:v>-1.4365689290747219E-2</c:v>
                </c:pt>
                <c:pt idx="4">
                  <c:v>-1.1858162102331871E-2</c:v>
                </c:pt>
                <c:pt idx="5">
                  <c:v>-5.2859616933723819E-2</c:v>
                </c:pt>
                <c:pt idx="6">
                  <c:v>-2.2977332955032015E-2</c:v>
                </c:pt>
                <c:pt idx="7">
                  <c:v>-4.2460435118342188E-3</c:v>
                </c:pt>
                <c:pt idx="8">
                  <c:v>4.2309777993008835E-2</c:v>
                </c:pt>
                <c:pt idx="9">
                  <c:v>9.9081987981600061E-2</c:v>
                </c:pt>
              </c:numCache>
            </c:numRef>
          </c:val>
        </c:ser>
        <c:ser>
          <c:idx val="4"/>
          <c:order val="4"/>
          <c:tx>
            <c:v>2004</c:v>
          </c:tx>
          <c:invertIfNegative val="0"/>
          <c:val>
            <c:numRef>
              <c:f>'Figure 2.1 and 2.2'!$H$23:$H$32</c:f>
              <c:numCache>
                <c:formatCode>General</c:formatCode>
                <c:ptCount val="10"/>
                <c:pt idx="0">
                  <c:v>3.0239615320648339E-2</c:v>
                </c:pt>
                <c:pt idx="1">
                  <c:v>-3.7088595530647805E-2</c:v>
                </c:pt>
                <c:pt idx="2">
                  <c:v>-2.9245095294259671E-2</c:v>
                </c:pt>
                <c:pt idx="3">
                  <c:v>-1.4332583582580272E-2</c:v>
                </c:pt>
                <c:pt idx="4">
                  <c:v>-1.2189499939739779E-2</c:v>
                </c:pt>
                <c:pt idx="5">
                  <c:v>-5.975528575558986E-2</c:v>
                </c:pt>
                <c:pt idx="6">
                  <c:v>-2.4509653323074088E-2</c:v>
                </c:pt>
                <c:pt idx="7">
                  <c:v>-3.1038048684354558E-2</c:v>
                </c:pt>
                <c:pt idx="8">
                  <c:v>7.3795875330202515E-2</c:v>
                </c:pt>
                <c:pt idx="9">
                  <c:v>0.10412327145939462</c:v>
                </c:pt>
              </c:numCache>
            </c:numRef>
          </c:val>
        </c:ser>
        <c:ser>
          <c:idx val="5"/>
          <c:order val="5"/>
          <c:tx>
            <c:v>2008</c:v>
          </c:tx>
          <c:invertIfNegative val="0"/>
          <c:val>
            <c:numRef>
              <c:f>'Figure 2.1 and 2.2'!$I$23:$I$32</c:f>
              <c:numCache>
                <c:formatCode>General</c:formatCode>
                <c:ptCount val="10"/>
                <c:pt idx="0">
                  <c:v>3.4987231943217512E-2</c:v>
                </c:pt>
                <c:pt idx="1">
                  <c:v>-4.521248915613918E-2</c:v>
                </c:pt>
                <c:pt idx="2">
                  <c:v>-3.7084620516570799E-2</c:v>
                </c:pt>
                <c:pt idx="3">
                  <c:v>-1.4309539071330701E-2</c:v>
                </c:pt>
                <c:pt idx="4">
                  <c:v>-1.4851014578576016E-2</c:v>
                </c:pt>
                <c:pt idx="5">
                  <c:v>-6.4770258581429485E-2</c:v>
                </c:pt>
                <c:pt idx="6">
                  <c:v>-2.3021606695924846E-2</c:v>
                </c:pt>
                <c:pt idx="7">
                  <c:v>-3.209836071884703E-2</c:v>
                </c:pt>
                <c:pt idx="8">
                  <c:v>8.229480048421095E-2</c:v>
                </c:pt>
                <c:pt idx="9">
                  <c:v>0.11406585689138915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617216"/>
        <c:axId val="33807104"/>
      </c:barChart>
      <c:catAx>
        <c:axId val="60617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Occupational</a:t>
                </a:r>
                <a:r>
                  <a:rPr lang="en-US" baseline="0"/>
                  <a:t> group</a:t>
                </a:r>
                <a:endParaRPr lang="en-US"/>
              </a:p>
            </c:rich>
          </c:tx>
          <c:layout/>
          <c:overlay val="0"/>
        </c:title>
        <c:majorTickMark val="out"/>
        <c:minorTickMark val="none"/>
        <c:tickLblPos val="nextTo"/>
        <c:crossAx val="33807104"/>
        <c:crosses val="autoZero"/>
        <c:auto val="1"/>
        <c:lblAlgn val="ctr"/>
        <c:lblOffset val="100"/>
        <c:noMultiLvlLbl val="0"/>
      </c:catAx>
      <c:valAx>
        <c:axId val="33807104"/>
        <c:scaling>
          <c:orientation val="minMax"/>
        </c:scaling>
        <c:delete val="0"/>
        <c:axPos val="l"/>
        <c:numFmt formatCode="0.00%" sourceLinked="0"/>
        <c:majorTickMark val="out"/>
        <c:minorTickMark val="none"/>
        <c:tickLblPos val="nextTo"/>
        <c:crossAx val="60617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1554463026120786"/>
          <c:y val="6.1726752583046336E-2"/>
          <c:w val="0.16849005770847264"/>
          <c:h val="0.2592539717809132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8573928258968"/>
          <c:y val="5.1400554097404488E-2"/>
          <c:w val="0.87034580052493438"/>
          <c:h val="0.841673592884222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3.1-3.4'!$D$62</c:f>
              <c:strCache>
                <c:ptCount val="1"/>
                <c:pt idx="0">
                  <c:v>10th</c:v>
                </c:pt>
              </c:strCache>
            </c:strRef>
          </c:tx>
          <c:invertIfNegative val="0"/>
          <c:cat>
            <c:strRef>
              <c:f>'Figure 3.1-3.4'!$E$61:$J$61</c:f>
              <c:strCache>
                <c:ptCount val="6"/>
                <c:pt idx="0">
                  <c:v>Professional</c:v>
                </c:pt>
                <c:pt idx="1">
                  <c:v>Managerial</c:v>
                </c:pt>
                <c:pt idx="2">
                  <c:v>Intermediate</c:v>
                </c:pt>
                <c:pt idx="3">
                  <c:v>Routine Manual</c:v>
                </c:pt>
                <c:pt idx="4">
                  <c:v>Routine Non Manual</c:v>
                </c:pt>
                <c:pt idx="5">
                  <c:v>Service</c:v>
                </c:pt>
              </c:strCache>
            </c:strRef>
          </c:cat>
          <c:val>
            <c:numRef>
              <c:f>'Figure 3.1-3.4'!$E$62:$J$62</c:f>
              <c:numCache>
                <c:formatCode>General</c:formatCode>
                <c:ptCount val="6"/>
                <c:pt idx="0">
                  <c:v>-5.52E-5</c:v>
                </c:pt>
                <c:pt idx="1">
                  <c:v>8.9149999999999993E-3</c:v>
                </c:pt>
                <c:pt idx="2">
                  <c:v>-1.1349000000000001E-3</c:v>
                </c:pt>
                <c:pt idx="3">
                  <c:v>1.4675999999999999E-3</c:v>
                </c:pt>
                <c:pt idx="4">
                  <c:v>7.7099999999999998E-4</c:v>
                </c:pt>
                <c:pt idx="5">
                  <c:v>-6.8960000000000002E-3</c:v>
                </c:pt>
              </c:numCache>
            </c:numRef>
          </c:val>
        </c:ser>
        <c:ser>
          <c:idx val="1"/>
          <c:order val="1"/>
          <c:tx>
            <c:strRef>
              <c:f>'Figure 3.1-3.4'!$D$63</c:f>
              <c:strCache>
                <c:ptCount val="1"/>
                <c:pt idx="0">
                  <c:v>25th</c:v>
                </c:pt>
              </c:strCache>
            </c:strRef>
          </c:tx>
          <c:invertIfNegative val="0"/>
          <c:cat>
            <c:strRef>
              <c:f>'Figure 3.1-3.4'!$E$61:$J$61</c:f>
              <c:strCache>
                <c:ptCount val="6"/>
                <c:pt idx="0">
                  <c:v>Professional</c:v>
                </c:pt>
                <c:pt idx="1">
                  <c:v>Managerial</c:v>
                </c:pt>
                <c:pt idx="2">
                  <c:v>Intermediate</c:v>
                </c:pt>
                <c:pt idx="3">
                  <c:v>Routine Manual</c:v>
                </c:pt>
                <c:pt idx="4">
                  <c:v>Routine Non Manual</c:v>
                </c:pt>
                <c:pt idx="5">
                  <c:v>Service</c:v>
                </c:pt>
              </c:strCache>
            </c:strRef>
          </c:cat>
          <c:val>
            <c:numRef>
              <c:f>'Figure 3.1-3.4'!$E$63:$J$63</c:f>
              <c:numCache>
                <c:formatCode>General</c:formatCode>
                <c:ptCount val="6"/>
                <c:pt idx="0">
                  <c:v>7.7739999999999997E-3</c:v>
                </c:pt>
                <c:pt idx="1">
                  <c:v>1.7309999999999999E-2</c:v>
                </c:pt>
                <c:pt idx="2">
                  <c:v>3.6768999999999999E-3</c:v>
                </c:pt>
                <c:pt idx="3">
                  <c:v>2.2701000000000002E-3</c:v>
                </c:pt>
                <c:pt idx="4">
                  <c:v>-8.3719999999999997E-4</c:v>
                </c:pt>
                <c:pt idx="5">
                  <c:v>4.8187999999999998E-3</c:v>
                </c:pt>
              </c:numCache>
            </c:numRef>
          </c:val>
        </c:ser>
        <c:ser>
          <c:idx val="2"/>
          <c:order val="2"/>
          <c:tx>
            <c:strRef>
              <c:f>'Figure 3.1-3.4'!$D$64</c:f>
              <c:strCache>
                <c:ptCount val="1"/>
                <c:pt idx="0">
                  <c:v>Median</c:v>
                </c:pt>
              </c:strCache>
            </c:strRef>
          </c:tx>
          <c:invertIfNegative val="0"/>
          <c:cat>
            <c:strRef>
              <c:f>'Figure 3.1-3.4'!$E$61:$J$61</c:f>
              <c:strCache>
                <c:ptCount val="6"/>
                <c:pt idx="0">
                  <c:v>Professional</c:v>
                </c:pt>
                <c:pt idx="1">
                  <c:v>Managerial</c:v>
                </c:pt>
                <c:pt idx="2">
                  <c:v>Intermediate</c:v>
                </c:pt>
                <c:pt idx="3">
                  <c:v>Routine Manual</c:v>
                </c:pt>
                <c:pt idx="4">
                  <c:v>Routine Non Manual</c:v>
                </c:pt>
                <c:pt idx="5">
                  <c:v>Service</c:v>
                </c:pt>
              </c:strCache>
            </c:strRef>
          </c:cat>
          <c:val>
            <c:numRef>
              <c:f>'Figure 3.1-3.4'!$E$64:$J$64</c:f>
              <c:numCache>
                <c:formatCode>General</c:formatCode>
                <c:ptCount val="6"/>
                <c:pt idx="0">
                  <c:v>-2.6224E-3</c:v>
                </c:pt>
                <c:pt idx="1">
                  <c:v>1.9362799999999999E-2</c:v>
                </c:pt>
                <c:pt idx="2">
                  <c:v>-1.0016300000000001E-2</c:v>
                </c:pt>
                <c:pt idx="3">
                  <c:v>8.1750999999999994E-3</c:v>
                </c:pt>
                <c:pt idx="4">
                  <c:v>2.5450000000000001E-4</c:v>
                </c:pt>
                <c:pt idx="5">
                  <c:v>1.34564E-2</c:v>
                </c:pt>
              </c:numCache>
            </c:numRef>
          </c:val>
        </c:ser>
        <c:ser>
          <c:idx val="3"/>
          <c:order val="3"/>
          <c:tx>
            <c:strRef>
              <c:f>'Figure 3.1-3.4'!$D$65</c:f>
              <c:strCache>
                <c:ptCount val="1"/>
                <c:pt idx="0">
                  <c:v>75th</c:v>
                </c:pt>
              </c:strCache>
            </c:strRef>
          </c:tx>
          <c:invertIfNegative val="0"/>
          <c:cat>
            <c:strRef>
              <c:f>'Figure 3.1-3.4'!$E$61:$J$61</c:f>
              <c:strCache>
                <c:ptCount val="6"/>
                <c:pt idx="0">
                  <c:v>Professional</c:v>
                </c:pt>
                <c:pt idx="1">
                  <c:v>Managerial</c:v>
                </c:pt>
                <c:pt idx="2">
                  <c:v>Intermediate</c:v>
                </c:pt>
                <c:pt idx="3">
                  <c:v>Routine Manual</c:v>
                </c:pt>
                <c:pt idx="4">
                  <c:v>Routine Non Manual</c:v>
                </c:pt>
                <c:pt idx="5">
                  <c:v>Service</c:v>
                </c:pt>
              </c:strCache>
            </c:strRef>
          </c:cat>
          <c:val>
            <c:numRef>
              <c:f>'Figure 3.1-3.4'!$E$65:$J$65</c:f>
              <c:numCache>
                <c:formatCode>General</c:formatCode>
                <c:ptCount val="6"/>
                <c:pt idx="0">
                  <c:v>2.7786700000000001E-2</c:v>
                </c:pt>
                <c:pt idx="1">
                  <c:v>4.3502800000000001E-2</c:v>
                </c:pt>
                <c:pt idx="2">
                  <c:v>1.9042E-3</c:v>
                </c:pt>
                <c:pt idx="3">
                  <c:v>1.8939299999999999E-2</c:v>
                </c:pt>
                <c:pt idx="4">
                  <c:v>8.7699999999999996E-4</c:v>
                </c:pt>
                <c:pt idx="5">
                  <c:v>1.1082E-2</c:v>
                </c:pt>
              </c:numCache>
            </c:numRef>
          </c:val>
        </c:ser>
        <c:ser>
          <c:idx val="4"/>
          <c:order val="4"/>
          <c:tx>
            <c:strRef>
              <c:f>'Figure 3.1-3.4'!$D$66</c:f>
              <c:strCache>
                <c:ptCount val="1"/>
                <c:pt idx="0">
                  <c:v>90th</c:v>
                </c:pt>
              </c:strCache>
            </c:strRef>
          </c:tx>
          <c:invertIfNegative val="0"/>
          <c:cat>
            <c:strRef>
              <c:f>'Figure 3.1-3.4'!$E$61:$J$61</c:f>
              <c:strCache>
                <c:ptCount val="6"/>
                <c:pt idx="0">
                  <c:v>Professional</c:v>
                </c:pt>
                <c:pt idx="1">
                  <c:v>Managerial</c:v>
                </c:pt>
                <c:pt idx="2">
                  <c:v>Intermediate</c:v>
                </c:pt>
                <c:pt idx="3">
                  <c:v>Routine Manual</c:v>
                </c:pt>
                <c:pt idx="4">
                  <c:v>Routine Non Manual</c:v>
                </c:pt>
                <c:pt idx="5">
                  <c:v>Service</c:v>
                </c:pt>
              </c:strCache>
            </c:strRef>
          </c:cat>
          <c:val>
            <c:numRef>
              <c:f>'Figure 3.1-3.4'!$E$66:$J$66</c:f>
              <c:numCache>
                <c:formatCode>General</c:formatCode>
                <c:ptCount val="6"/>
                <c:pt idx="0">
                  <c:v>2.38763E-2</c:v>
                </c:pt>
                <c:pt idx="1">
                  <c:v>2.1353899999999999E-2</c:v>
                </c:pt>
                <c:pt idx="2">
                  <c:v>-1.35599E-2</c:v>
                </c:pt>
                <c:pt idx="3">
                  <c:v>-7.7294E-3</c:v>
                </c:pt>
                <c:pt idx="4">
                  <c:v>3.6929999999999998E-4</c:v>
                </c:pt>
                <c:pt idx="5">
                  <c:v>-6.7742000000000002E-3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370624"/>
        <c:axId val="33264128"/>
      </c:barChart>
      <c:catAx>
        <c:axId val="113370624"/>
        <c:scaling>
          <c:orientation val="minMax"/>
        </c:scaling>
        <c:delete val="0"/>
        <c:axPos val="b"/>
        <c:majorTickMark val="out"/>
        <c:minorTickMark val="none"/>
        <c:tickLblPos val="nextTo"/>
        <c:crossAx val="33264128"/>
        <c:crosses val="autoZero"/>
        <c:auto val="1"/>
        <c:lblAlgn val="ctr"/>
        <c:lblOffset val="100"/>
        <c:noMultiLvlLbl val="0"/>
      </c:catAx>
      <c:valAx>
        <c:axId val="33264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133706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3667060497551555"/>
          <c:y val="4.0706838728492289E-2"/>
          <c:w val="0.39388492090622418"/>
          <c:h val="0.3259933654126567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9072615923"/>
          <c:y val="5.1400554097404488E-2"/>
          <c:w val="0.81882305336832883"/>
          <c:h val="0.897198891805190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3.1-3.4'!$E$39</c:f>
              <c:strCache>
                <c:ptCount val="1"/>
                <c:pt idx="0">
                  <c:v>Graduate premium</c:v>
                </c:pt>
              </c:strCache>
            </c:strRef>
          </c:tx>
          <c:marker>
            <c:symbol val="none"/>
          </c:marker>
          <c:xVal>
            <c:numRef>
              <c:f>'Figure 3.1-3.4'!$D$40:$D$58</c:f>
              <c:numCache>
                <c:formatCode>0.00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xVal>
          <c:yVal>
            <c:numRef>
              <c:f>'Figure 3.1-3.4'!$E$40:$E$58</c:f>
              <c:numCache>
                <c:formatCode>General</c:formatCode>
                <c:ptCount val="19"/>
                <c:pt idx="0">
                  <c:v>3.5442999999999998E-3</c:v>
                </c:pt>
                <c:pt idx="1">
                  <c:v>-1.9708999999999998E-3</c:v>
                </c:pt>
                <c:pt idx="2">
                  <c:v>2.3405000000000001E-3</c:v>
                </c:pt>
                <c:pt idx="3">
                  <c:v>4.3083000000000002E-3</c:v>
                </c:pt>
                <c:pt idx="4">
                  <c:v>-1.1326999999999999E-3</c:v>
                </c:pt>
                <c:pt idx="5">
                  <c:v>1.3498E-3</c:v>
                </c:pt>
                <c:pt idx="6">
                  <c:v>1.1674000000000001E-3</c:v>
                </c:pt>
                <c:pt idx="7">
                  <c:v>-2.0376999999999999E-3</c:v>
                </c:pt>
                <c:pt idx="8">
                  <c:v>-7.1750000000000004E-4</c:v>
                </c:pt>
                <c:pt idx="9">
                  <c:v>5.5719999999999997E-3</c:v>
                </c:pt>
                <c:pt idx="10">
                  <c:v>1.2825E-3</c:v>
                </c:pt>
                <c:pt idx="11">
                  <c:v>5.9151999999999998E-3</c:v>
                </c:pt>
                <c:pt idx="12">
                  <c:v>7.9191999999999995E-3</c:v>
                </c:pt>
                <c:pt idx="13">
                  <c:v>2.3165999999999998E-3</c:v>
                </c:pt>
                <c:pt idx="14">
                  <c:v>-6.5751000000000004E-3</c:v>
                </c:pt>
                <c:pt idx="15">
                  <c:v>1.2751200000000001E-2</c:v>
                </c:pt>
                <c:pt idx="16">
                  <c:v>1.71608E-2</c:v>
                </c:pt>
                <c:pt idx="17">
                  <c:v>1.7514100000000001E-2</c:v>
                </c:pt>
                <c:pt idx="18">
                  <c:v>3.5541499999999997E-2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261248"/>
        <c:axId val="33261824"/>
      </c:scatterChart>
      <c:valAx>
        <c:axId val="33261248"/>
        <c:scaling>
          <c:orientation val="minMax"/>
        </c:scaling>
        <c:delete val="0"/>
        <c:axPos val="b"/>
        <c:numFmt formatCode="0.00" sourceLinked="1"/>
        <c:majorTickMark val="out"/>
        <c:minorTickMark val="none"/>
        <c:tickLblPos val="nextTo"/>
        <c:crossAx val="33261824"/>
        <c:crosses val="autoZero"/>
        <c:crossBetween val="midCat"/>
      </c:valAx>
      <c:valAx>
        <c:axId val="33261824"/>
        <c:scaling>
          <c:orientation val="minMax"/>
        </c:scaling>
        <c:delete val="0"/>
        <c:axPos val="l"/>
        <c:numFmt formatCode="#,##0.00" sourceLinked="0"/>
        <c:majorTickMark val="out"/>
        <c:minorTickMark val="none"/>
        <c:tickLblPos val="nextTo"/>
        <c:crossAx val="332612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48929657897221718"/>
          <c:y val="0.1186996112985957"/>
          <c:w val="0.29920931758530184"/>
          <c:h val="8.371719160104987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94685039370078"/>
          <c:y val="6.5289442986293383E-2"/>
          <c:w val="0.83649825021872271"/>
          <c:h val="0.647434383202099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'[ILPC2012 wage mobility.xlsx]Distributions'!$AT$2</c:f>
              <c:strCache>
                <c:ptCount val="1"/>
                <c:pt idx="0">
                  <c:v>Managerial</c:v>
                </c:pt>
              </c:strCache>
            </c:strRef>
          </c:tx>
          <c:invertIfNegative val="0"/>
          <c:cat>
            <c:strRef>
              <c:f>'[ILPC2012 wage mobility.xlsx]Distributions'!$AH$26:$AH$45</c:f>
              <c:strCache>
                <c:ptCount val="20"/>
                <c:pt idx="0">
                  <c:v>0 - 50</c:v>
                </c:pt>
                <c:pt idx="1">
                  <c:v>50 - 100</c:v>
                </c:pt>
                <c:pt idx="2">
                  <c:v>100 - 150</c:v>
                </c:pt>
                <c:pt idx="3">
                  <c:v>150 - 200</c:v>
                </c:pt>
                <c:pt idx="4">
                  <c:v>200 - 250</c:v>
                </c:pt>
                <c:pt idx="5">
                  <c:v>250 - 300</c:v>
                </c:pt>
                <c:pt idx="6">
                  <c:v>300 - 350</c:v>
                </c:pt>
                <c:pt idx="7">
                  <c:v>350 - 400</c:v>
                </c:pt>
                <c:pt idx="8">
                  <c:v>400 - 450</c:v>
                </c:pt>
                <c:pt idx="9">
                  <c:v>450 - 500</c:v>
                </c:pt>
                <c:pt idx="10">
                  <c:v>500 - 550</c:v>
                </c:pt>
                <c:pt idx="11">
                  <c:v>550 - 600</c:v>
                </c:pt>
                <c:pt idx="12">
                  <c:v>600 - 650</c:v>
                </c:pt>
                <c:pt idx="13">
                  <c:v>650 - 700</c:v>
                </c:pt>
                <c:pt idx="14">
                  <c:v>700 - 750</c:v>
                </c:pt>
                <c:pt idx="15">
                  <c:v>750 - 800</c:v>
                </c:pt>
                <c:pt idx="16">
                  <c:v>800 - 850</c:v>
                </c:pt>
                <c:pt idx="17">
                  <c:v>850 - 900</c:v>
                </c:pt>
                <c:pt idx="18">
                  <c:v>900 - 950</c:v>
                </c:pt>
                <c:pt idx="19">
                  <c:v>950 - 1000</c:v>
                </c:pt>
              </c:strCache>
            </c:strRef>
          </c:cat>
          <c:val>
            <c:numRef>
              <c:f>'[ILPC2012 wage mobility.xlsx]Distributions'!$AT$3:$AT$22</c:f>
              <c:numCache>
                <c:formatCode>0.0%</c:formatCode>
                <c:ptCount val="20"/>
                <c:pt idx="0">
                  <c:v>3.0847145488029467E-2</c:v>
                </c:pt>
                <c:pt idx="1">
                  <c:v>5.0184162062615098E-2</c:v>
                </c:pt>
                <c:pt idx="2">
                  <c:v>0.13443830570902393</c:v>
                </c:pt>
                <c:pt idx="3">
                  <c:v>0.18093922651933703</c:v>
                </c:pt>
                <c:pt idx="4">
                  <c:v>0.16804788213627991</c:v>
                </c:pt>
                <c:pt idx="5">
                  <c:v>0.12384898710865562</c:v>
                </c:pt>
                <c:pt idx="6">
                  <c:v>9.9907918968692444E-2</c:v>
                </c:pt>
                <c:pt idx="7">
                  <c:v>6.3996316758747701E-2</c:v>
                </c:pt>
                <c:pt idx="8">
                  <c:v>4.3738489871086556E-2</c:v>
                </c:pt>
                <c:pt idx="9">
                  <c:v>2.7624309392265192E-2</c:v>
                </c:pt>
                <c:pt idx="10">
                  <c:v>1.6114180478821363E-2</c:v>
                </c:pt>
                <c:pt idx="11">
                  <c:v>1.5193370165745856E-2</c:v>
                </c:pt>
                <c:pt idx="12">
                  <c:v>1.1510128913443831E-2</c:v>
                </c:pt>
                <c:pt idx="13">
                  <c:v>5.9852670349907922E-3</c:v>
                </c:pt>
                <c:pt idx="14">
                  <c:v>8.2872928176795577E-3</c:v>
                </c:pt>
                <c:pt idx="15">
                  <c:v>6.4456721915285451E-3</c:v>
                </c:pt>
                <c:pt idx="16">
                  <c:v>5.5248618784530384E-3</c:v>
                </c:pt>
                <c:pt idx="17">
                  <c:v>3.2228360957642726E-3</c:v>
                </c:pt>
                <c:pt idx="18">
                  <c:v>2.7624309392265192E-3</c:v>
                </c:pt>
                <c:pt idx="19">
                  <c:v>1.3812154696132596E-3</c:v>
                </c:pt>
              </c:numCache>
            </c:numRef>
          </c:val>
        </c:ser>
        <c:ser>
          <c:idx val="1"/>
          <c:order val="1"/>
          <c:tx>
            <c:strRef>
              <c:f>'[ILPC2012 wage mobility.xlsx]Distributions'!$AV$2</c:f>
              <c:strCache>
                <c:ptCount val="1"/>
                <c:pt idx="0">
                  <c:v>Routine</c:v>
                </c:pt>
              </c:strCache>
            </c:strRef>
          </c:tx>
          <c:invertIfNegative val="0"/>
          <c:cat>
            <c:strRef>
              <c:f>'[ILPC2012 wage mobility.xlsx]Distributions'!$AH$26:$AH$45</c:f>
              <c:strCache>
                <c:ptCount val="20"/>
                <c:pt idx="0">
                  <c:v>0 - 50</c:v>
                </c:pt>
                <c:pt idx="1">
                  <c:v>50 - 100</c:v>
                </c:pt>
                <c:pt idx="2">
                  <c:v>100 - 150</c:v>
                </c:pt>
                <c:pt idx="3">
                  <c:v>150 - 200</c:v>
                </c:pt>
                <c:pt idx="4">
                  <c:v>200 - 250</c:v>
                </c:pt>
                <c:pt idx="5">
                  <c:v>250 - 300</c:v>
                </c:pt>
                <c:pt idx="6">
                  <c:v>300 - 350</c:v>
                </c:pt>
                <c:pt idx="7">
                  <c:v>350 - 400</c:v>
                </c:pt>
                <c:pt idx="8">
                  <c:v>400 - 450</c:v>
                </c:pt>
                <c:pt idx="9">
                  <c:v>450 - 500</c:v>
                </c:pt>
                <c:pt idx="10">
                  <c:v>500 - 550</c:v>
                </c:pt>
                <c:pt idx="11">
                  <c:v>550 - 600</c:v>
                </c:pt>
                <c:pt idx="12">
                  <c:v>600 - 650</c:v>
                </c:pt>
                <c:pt idx="13">
                  <c:v>650 - 700</c:v>
                </c:pt>
                <c:pt idx="14">
                  <c:v>700 - 750</c:v>
                </c:pt>
                <c:pt idx="15">
                  <c:v>750 - 800</c:v>
                </c:pt>
                <c:pt idx="16">
                  <c:v>800 - 850</c:v>
                </c:pt>
                <c:pt idx="17">
                  <c:v>850 - 900</c:v>
                </c:pt>
                <c:pt idx="18">
                  <c:v>900 - 950</c:v>
                </c:pt>
                <c:pt idx="19">
                  <c:v>950 - 1000</c:v>
                </c:pt>
              </c:strCache>
            </c:strRef>
          </c:cat>
          <c:val>
            <c:numRef>
              <c:f>'[ILPC2012 wage mobility.xlsx]Distributions'!$AV$3:$AV$22</c:f>
              <c:numCache>
                <c:formatCode>0.0%</c:formatCode>
                <c:ptCount val="20"/>
                <c:pt idx="0">
                  <c:v>5.5319148936170209E-2</c:v>
                </c:pt>
                <c:pt idx="1">
                  <c:v>8.9361702127659579E-2</c:v>
                </c:pt>
                <c:pt idx="2">
                  <c:v>0.25957446808510637</c:v>
                </c:pt>
                <c:pt idx="3">
                  <c:v>0.23829787234042554</c:v>
                </c:pt>
                <c:pt idx="4">
                  <c:v>0.14893617021276595</c:v>
                </c:pt>
                <c:pt idx="5">
                  <c:v>8.9361702127659579E-2</c:v>
                </c:pt>
                <c:pt idx="6">
                  <c:v>5.9574468085106386E-2</c:v>
                </c:pt>
                <c:pt idx="7">
                  <c:v>8.5106382978723406E-3</c:v>
                </c:pt>
                <c:pt idx="8">
                  <c:v>2.1276595744680851E-2</c:v>
                </c:pt>
                <c:pt idx="9">
                  <c:v>1.276595744680851E-2</c:v>
                </c:pt>
                <c:pt idx="10">
                  <c:v>4.2553191489361703E-3</c:v>
                </c:pt>
                <c:pt idx="11">
                  <c:v>1.276595744680851E-2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064576"/>
        <c:axId val="106363648"/>
      </c:barChart>
      <c:catAx>
        <c:axId val="870645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Gross weekly wage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06363648"/>
        <c:crosses val="autoZero"/>
        <c:auto val="1"/>
        <c:lblAlgn val="ctr"/>
        <c:lblOffset val="100"/>
        <c:noMultiLvlLbl val="0"/>
      </c:catAx>
      <c:valAx>
        <c:axId val="1063636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Employment share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87064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2557962309743367"/>
          <c:y val="0.13850512821807678"/>
          <c:w val="0.16256036745406824"/>
          <c:h val="0.13745917177019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+mn-lt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94685039370078"/>
          <c:y val="6.9919072615923006E-2"/>
          <c:w val="0.83649825021872271"/>
          <c:h val="0.647434383202099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'[ILPC2012 wage mobility.xlsx]Distributions'!$AU$25</c:f>
              <c:strCache>
                <c:ptCount val="1"/>
                <c:pt idx="0">
                  <c:v>Intermediate</c:v>
                </c:pt>
              </c:strCache>
            </c:strRef>
          </c:tx>
          <c:invertIfNegative val="0"/>
          <c:cat>
            <c:strRef>
              <c:f>'[ILPC2012 wage mobility.xlsx]Distributions'!$AH$26:$AH$45</c:f>
              <c:strCache>
                <c:ptCount val="20"/>
                <c:pt idx="0">
                  <c:v>0 - 50</c:v>
                </c:pt>
                <c:pt idx="1">
                  <c:v>50 - 100</c:v>
                </c:pt>
                <c:pt idx="2">
                  <c:v>100 - 150</c:v>
                </c:pt>
                <c:pt idx="3">
                  <c:v>150 - 200</c:v>
                </c:pt>
                <c:pt idx="4">
                  <c:v>200 - 250</c:v>
                </c:pt>
                <c:pt idx="5">
                  <c:v>250 - 300</c:v>
                </c:pt>
                <c:pt idx="6">
                  <c:v>300 - 350</c:v>
                </c:pt>
                <c:pt idx="7">
                  <c:v>350 - 400</c:v>
                </c:pt>
                <c:pt idx="8">
                  <c:v>400 - 450</c:v>
                </c:pt>
                <c:pt idx="9">
                  <c:v>450 - 500</c:v>
                </c:pt>
                <c:pt idx="10">
                  <c:v>500 - 550</c:v>
                </c:pt>
                <c:pt idx="11">
                  <c:v>550 - 600</c:v>
                </c:pt>
                <c:pt idx="12">
                  <c:v>600 - 650</c:v>
                </c:pt>
                <c:pt idx="13">
                  <c:v>650 - 700</c:v>
                </c:pt>
                <c:pt idx="14">
                  <c:v>700 - 750</c:v>
                </c:pt>
                <c:pt idx="15">
                  <c:v>750 - 800</c:v>
                </c:pt>
                <c:pt idx="16">
                  <c:v>800 - 850</c:v>
                </c:pt>
                <c:pt idx="17">
                  <c:v>850 - 900</c:v>
                </c:pt>
                <c:pt idx="18">
                  <c:v>900 - 950</c:v>
                </c:pt>
                <c:pt idx="19">
                  <c:v>950 - 1000</c:v>
                </c:pt>
              </c:strCache>
            </c:strRef>
          </c:cat>
          <c:val>
            <c:numRef>
              <c:f>'[ILPC2012 wage mobility.xlsx]Distributions'!$AU$26:$AU$45</c:f>
              <c:numCache>
                <c:formatCode>0.0%</c:formatCode>
                <c:ptCount val="20"/>
                <c:pt idx="0">
                  <c:v>3.6772216547497447E-2</c:v>
                </c:pt>
                <c:pt idx="1">
                  <c:v>0.12104187946884576</c:v>
                </c:pt>
                <c:pt idx="2">
                  <c:v>0.25229826353421858</c:v>
                </c:pt>
                <c:pt idx="3">
                  <c:v>0.27119509703779365</c:v>
                </c:pt>
                <c:pt idx="4">
                  <c:v>0.17364657814096016</c:v>
                </c:pt>
                <c:pt idx="5">
                  <c:v>6.8947906026557718E-2</c:v>
                </c:pt>
                <c:pt idx="6">
                  <c:v>3.5240040858018386E-2</c:v>
                </c:pt>
                <c:pt idx="7">
                  <c:v>2.0429009193054137E-2</c:v>
                </c:pt>
                <c:pt idx="8">
                  <c:v>9.7037793667007158E-3</c:v>
                </c:pt>
                <c:pt idx="9">
                  <c:v>5.1072522982635342E-3</c:v>
                </c:pt>
                <c:pt idx="10">
                  <c:v>3.5750766087844742E-3</c:v>
                </c:pt>
                <c:pt idx="11">
                  <c:v>5.1072522982635344E-4</c:v>
                </c:pt>
                <c:pt idx="12">
                  <c:v>1.0214504596527069E-3</c:v>
                </c:pt>
                <c:pt idx="13">
                  <c:v>0</c:v>
                </c:pt>
                <c:pt idx="14">
                  <c:v>5.1072522982635344E-4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ser>
          <c:idx val="1"/>
          <c:order val="1"/>
          <c:tx>
            <c:strRef>
              <c:f>'[ILPC2012 wage mobility.xlsx]Distributions'!$AV$25</c:f>
              <c:strCache>
                <c:ptCount val="1"/>
                <c:pt idx="0">
                  <c:v>Routine</c:v>
                </c:pt>
              </c:strCache>
            </c:strRef>
          </c:tx>
          <c:invertIfNegative val="0"/>
          <c:cat>
            <c:strRef>
              <c:f>'[ILPC2012 wage mobility.xlsx]Distributions'!$AH$26:$AH$45</c:f>
              <c:strCache>
                <c:ptCount val="20"/>
                <c:pt idx="0">
                  <c:v>0 - 50</c:v>
                </c:pt>
                <c:pt idx="1">
                  <c:v>50 - 100</c:v>
                </c:pt>
                <c:pt idx="2">
                  <c:v>100 - 150</c:v>
                </c:pt>
                <c:pt idx="3">
                  <c:v>150 - 200</c:v>
                </c:pt>
                <c:pt idx="4">
                  <c:v>200 - 250</c:v>
                </c:pt>
                <c:pt idx="5">
                  <c:v>250 - 300</c:v>
                </c:pt>
                <c:pt idx="6">
                  <c:v>300 - 350</c:v>
                </c:pt>
                <c:pt idx="7">
                  <c:v>350 - 400</c:v>
                </c:pt>
                <c:pt idx="8">
                  <c:v>400 - 450</c:v>
                </c:pt>
                <c:pt idx="9">
                  <c:v>450 - 500</c:v>
                </c:pt>
                <c:pt idx="10">
                  <c:v>500 - 550</c:v>
                </c:pt>
                <c:pt idx="11">
                  <c:v>550 - 600</c:v>
                </c:pt>
                <c:pt idx="12">
                  <c:v>600 - 650</c:v>
                </c:pt>
                <c:pt idx="13">
                  <c:v>650 - 700</c:v>
                </c:pt>
                <c:pt idx="14">
                  <c:v>700 - 750</c:v>
                </c:pt>
                <c:pt idx="15">
                  <c:v>750 - 800</c:v>
                </c:pt>
                <c:pt idx="16">
                  <c:v>800 - 850</c:v>
                </c:pt>
                <c:pt idx="17">
                  <c:v>850 - 900</c:v>
                </c:pt>
                <c:pt idx="18">
                  <c:v>900 - 950</c:v>
                </c:pt>
                <c:pt idx="19">
                  <c:v>950 - 1000</c:v>
                </c:pt>
              </c:strCache>
            </c:strRef>
          </c:cat>
          <c:val>
            <c:numRef>
              <c:f>'[ILPC2012 wage mobility.xlsx]Distributions'!$AV$26:$AV$45</c:f>
              <c:numCache>
                <c:formatCode>0.0%</c:formatCode>
                <c:ptCount val="20"/>
                <c:pt idx="0">
                  <c:v>0.1069182389937107</c:v>
                </c:pt>
                <c:pt idx="1">
                  <c:v>0.26415094339622641</c:v>
                </c:pt>
                <c:pt idx="2">
                  <c:v>0.30188679245283018</c:v>
                </c:pt>
                <c:pt idx="3">
                  <c:v>0.18867924528301888</c:v>
                </c:pt>
                <c:pt idx="4">
                  <c:v>8.8050314465408799E-2</c:v>
                </c:pt>
                <c:pt idx="5">
                  <c:v>4.40251572327044E-2</c:v>
                </c:pt>
                <c:pt idx="6">
                  <c:v>6.2893081761006293E-3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147520"/>
        <c:axId val="104113280"/>
      </c:barChart>
      <c:catAx>
        <c:axId val="87147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Gross weekly wage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04113280"/>
        <c:crosses val="autoZero"/>
        <c:auto val="1"/>
        <c:lblAlgn val="ctr"/>
        <c:lblOffset val="100"/>
        <c:noMultiLvlLbl val="0"/>
      </c:catAx>
      <c:valAx>
        <c:axId val="1041132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Employment share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8714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000065616797898"/>
          <c:y val="0.2403568824730242"/>
          <c:w val="0.21386777731767173"/>
          <c:h val="0.1067861421194746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+mn-lt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580144777662874E-2"/>
          <c:y val="3.5593220338983052E-2"/>
          <c:w val="0.96479983205069308"/>
          <c:h val="0.9254857231496613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'Kernel densities'!$C$3</c:f>
              <c:strCache>
                <c:ptCount val="1"/>
                <c:pt idx="0">
                  <c:v>1986</c:v>
                </c:pt>
              </c:strCache>
            </c:strRef>
          </c:tx>
          <c:marker>
            <c:symbol val="none"/>
          </c:marker>
          <c:xVal>
            <c:numRef>
              <c:f>'Kernel densities'!$B$4:$B$203</c:f>
              <c:numCache>
                <c:formatCode>General</c:formatCode>
                <c:ptCount val="200"/>
                <c:pt idx="0">
                  <c:v>-1.5094729</c:v>
                </c:pt>
                <c:pt idx="1">
                  <c:v>-1.4807035</c:v>
                </c:pt>
                <c:pt idx="2">
                  <c:v>-1.4519342</c:v>
                </c:pt>
                <c:pt idx="3">
                  <c:v>-1.4231647999999999</c:v>
                </c:pt>
                <c:pt idx="4">
                  <c:v>-1.3943954000000001</c:v>
                </c:pt>
                <c:pt idx="5">
                  <c:v>-1.3656261000000001</c:v>
                </c:pt>
                <c:pt idx="6">
                  <c:v>-1.3368567</c:v>
                </c:pt>
                <c:pt idx="7">
                  <c:v>-1.3080874</c:v>
                </c:pt>
                <c:pt idx="8">
                  <c:v>-1.279318</c:v>
                </c:pt>
                <c:pt idx="9">
                  <c:v>-1.2505487</c:v>
                </c:pt>
                <c:pt idx="10">
                  <c:v>-1.2217792999999999</c:v>
                </c:pt>
                <c:pt idx="11">
                  <c:v>-1.1930099000000001</c:v>
                </c:pt>
                <c:pt idx="12">
                  <c:v>-1.1642406000000001</c:v>
                </c:pt>
                <c:pt idx="13">
                  <c:v>-1.1354712</c:v>
                </c:pt>
                <c:pt idx="14">
                  <c:v>-1.1067019</c:v>
                </c:pt>
                <c:pt idx="15">
                  <c:v>-1.0779325</c:v>
                </c:pt>
                <c:pt idx="16">
                  <c:v>-1.0491632</c:v>
                </c:pt>
                <c:pt idx="17">
                  <c:v>-1.0203937999999999</c:v>
                </c:pt>
                <c:pt idx="18">
                  <c:v>-0.99162444999999999</c:v>
                </c:pt>
                <c:pt idx="19">
                  <c:v>-0.96285509000000002</c:v>
                </c:pt>
                <c:pt idx="20">
                  <c:v>-0.93408572999999995</c:v>
                </c:pt>
                <c:pt idx="21">
                  <c:v>-0.90531638000000003</c:v>
                </c:pt>
                <c:pt idx="22">
                  <c:v>-0.87654701999999995</c:v>
                </c:pt>
                <c:pt idx="23">
                  <c:v>-0.84777765999999999</c:v>
                </c:pt>
                <c:pt idx="24">
                  <c:v>-0.81900830999999996</c:v>
                </c:pt>
                <c:pt idx="25">
                  <c:v>-0.79023895</c:v>
                </c:pt>
                <c:pt idx="26">
                  <c:v>-0.76146959000000003</c:v>
                </c:pt>
                <c:pt idx="27">
                  <c:v>-0.73270024</c:v>
                </c:pt>
                <c:pt idx="28">
                  <c:v>-0.70393088000000004</c:v>
                </c:pt>
                <c:pt idx="29">
                  <c:v>-0.67516151999999996</c:v>
                </c:pt>
                <c:pt idx="30">
                  <c:v>-0.64639217000000004</c:v>
                </c:pt>
                <c:pt idx="31">
                  <c:v>-0.61762280999999997</c:v>
                </c:pt>
                <c:pt idx="32">
                  <c:v>-0.58885345</c:v>
                </c:pt>
                <c:pt idx="33">
                  <c:v>-0.56008409999999997</c:v>
                </c:pt>
                <c:pt idx="34">
                  <c:v>-0.53131474000000001</c:v>
                </c:pt>
                <c:pt idx="35">
                  <c:v>-0.50254538000000004</c:v>
                </c:pt>
                <c:pt idx="36">
                  <c:v>-0.47377603000000001</c:v>
                </c:pt>
                <c:pt idx="37">
                  <c:v>-0.44500666999999999</c:v>
                </c:pt>
                <c:pt idx="38">
                  <c:v>-0.41623731000000003</c:v>
                </c:pt>
                <c:pt idx="39">
                  <c:v>-0.38746796</c:v>
                </c:pt>
                <c:pt idx="40">
                  <c:v>-0.35869859999999998</c:v>
                </c:pt>
                <c:pt idx="41">
                  <c:v>-0.32992924000000001</c:v>
                </c:pt>
                <c:pt idx="42">
                  <c:v>-0.30115987999999999</c:v>
                </c:pt>
                <c:pt idx="43">
                  <c:v>-0.27239053000000002</c:v>
                </c:pt>
                <c:pt idx="44">
                  <c:v>-0.24362117</c:v>
                </c:pt>
                <c:pt idx="45">
                  <c:v>-0.21485181</c:v>
                </c:pt>
                <c:pt idx="46">
                  <c:v>-0.18608246000000001</c:v>
                </c:pt>
                <c:pt idx="47">
                  <c:v>-0.15731310000000001</c:v>
                </c:pt>
                <c:pt idx="48">
                  <c:v>-0.12854373999999999</c:v>
                </c:pt>
                <c:pt idx="49">
                  <c:v>-9.9774390000000004E-2</c:v>
                </c:pt>
                <c:pt idx="50">
                  <c:v>-7.1005029999999997E-2</c:v>
                </c:pt>
                <c:pt idx="51">
                  <c:v>-4.2235670000000003E-2</c:v>
                </c:pt>
                <c:pt idx="52">
                  <c:v>-1.346632E-2</c:v>
                </c:pt>
                <c:pt idx="53">
                  <c:v>1.530304E-2</c:v>
                </c:pt>
                <c:pt idx="54">
                  <c:v>4.4072399999999998E-2</c:v>
                </c:pt>
                <c:pt idx="55">
                  <c:v>7.2841749999999997E-2</c:v>
                </c:pt>
                <c:pt idx="56">
                  <c:v>0.10161111</c:v>
                </c:pt>
                <c:pt idx="57">
                  <c:v>0.13038047</c:v>
                </c:pt>
                <c:pt idx="58">
                  <c:v>0.15914982</c:v>
                </c:pt>
                <c:pt idx="59">
                  <c:v>0.18791917999999999</c:v>
                </c:pt>
                <c:pt idx="60">
                  <c:v>0.21668854000000001</c:v>
                </c:pt>
                <c:pt idx="61">
                  <c:v>0.24545789000000001</c:v>
                </c:pt>
                <c:pt idx="62">
                  <c:v>0.27422724999999998</c:v>
                </c:pt>
                <c:pt idx="63">
                  <c:v>0.30299661</c:v>
                </c:pt>
                <c:pt idx="64">
                  <c:v>0.33176596000000003</c:v>
                </c:pt>
                <c:pt idx="65">
                  <c:v>0.36053531999999999</c:v>
                </c:pt>
                <c:pt idx="66">
                  <c:v>0.38930468000000001</c:v>
                </c:pt>
                <c:pt idx="67">
                  <c:v>0.41807402999999999</c:v>
                </c:pt>
                <c:pt idx="68">
                  <c:v>0.44684339000000001</c:v>
                </c:pt>
                <c:pt idx="69">
                  <c:v>0.47561274999999997</c:v>
                </c:pt>
                <c:pt idx="70">
                  <c:v>0.50438210000000006</c:v>
                </c:pt>
                <c:pt idx="71">
                  <c:v>0.53315146000000002</c:v>
                </c:pt>
                <c:pt idx="72">
                  <c:v>0.56192081999999999</c:v>
                </c:pt>
                <c:pt idx="73">
                  <c:v>0.59069017000000001</c:v>
                </c:pt>
                <c:pt idx="74">
                  <c:v>0.61945952999999998</c:v>
                </c:pt>
                <c:pt idx="75">
                  <c:v>0.64822888999999995</c:v>
                </c:pt>
                <c:pt idx="76">
                  <c:v>0.67699823999999997</c:v>
                </c:pt>
                <c:pt idx="77">
                  <c:v>0.70576760000000005</c:v>
                </c:pt>
                <c:pt idx="78">
                  <c:v>0.73453696000000002</c:v>
                </c:pt>
                <c:pt idx="79">
                  <c:v>0.76330631000000004</c:v>
                </c:pt>
                <c:pt idx="80">
                  <c:v>0.79207567000000001</c:v>
                </c:pt>
                <c:pt idx="81">
                  <c:v>0.82084502999999998</c:v>
                </c:pt>
                <c:pt idx="82">
                  <c:v>0.84961438</c:v>
                </c:pt>
                <c:pt idx="83">
                  <c:v>0.87838373999999997</c:v>
                </c:pt>
                <c:pt idx="84">
                  <c:v>0.90715310000000005</c:v>
                </c:pt>
                <c:pt idx="85">
                  <c:v>0.93592244999999996</c:v>
                </c:pt>
                <c:pt idx="86">
                  <c:v>0.96469181000000004</c:v>
                </c:pt>
                <c:pt idx="87">
                  <c:v>0.99346117</c:v>
                </c:pt>
                <c:pt idx="88">
                  <c:v>1.0222305</c:v>
                </c:pt>
                <c:pt idx="89">
                  <c:v>1.0509999000000001</c:v>
                </c:pt>
                <c:pt idx="90">
                  <c:v>1.0797692000000001</c:v>
                </c:pt>
                <c:pt idx="91">
                  <c:v>1.1085385999999999</c:v>
                </c:pt>
                <c:pt idx="92">
                  <c:v>1.137308</c:v>
                </c:pt>
                <c:pt idx="93">
                  <c:v>1.1660773</c:v>
                </c:pt>
                <c:pt idx="94">
                  <c:v>1.1948467</c:v>
                </c:pt>
                <c:pt idx="95">
                  <c:v>1.223616</c:v>
                </c:pt>
                <c:pt idx="96">
                  <c:v>1.2523854000000001</c:v>
                </c:pt>
                <c:pt idx="97">
                  <c:v>1.2811547000000001</c:v>
                </c:pt>
                <c:pt idx="98">
                  <c:v>1.3099240999999999</c:v>
                </c:pt>
                <c:pt idx="99">
                  <c:v>1.3386933999999999</c:v>
                </c:pt>
                <c:pt idx="100">
                  <c:v>1.3674628</c:v>
                </c:pt>
                <c:pt idx="101">
                  <c:v>1.3962322</c:v>
                </c:pt>
                <c:pt idx="102">
                  <c:v>1.4250015</c:v>
                </c:pt>
                <c:pt idx="103">
                  <c:v>1.4537709000000001</c:v>
                </c:pt>
                <c:pt idx="104">
                  <c:v>1.4825402000000001</c:v>
                </c:pt>
                <c:pt idx="105">
                  <c:v>1.5113095999999999</c:v>
                </c:pt>
                <c:pt idx="106">
                  <c:v>1.5400788999999999</c:v>
                </c:pt>
                <c:pt idx="107">
                  <c:v>1.5688483</c:v>
                </c:pt>
                <c:pt idx="108">
                  <c:v>1.5976177</c:v>
                </c:pt>
                <c:pt idx="109">
                  <c:v>1.626387</c:v>
                </c:pt>
                <c:pt idx="110">
                  <c:v>1.6551564000000001</c:v>
                </c:pt>
                <c:pt idx="111">
                  <c:v>1.6839257000000001</c:v>
                </c:pt>
                <c:pt idx="112">
                  <c:v>1.7126950999999999</c:v>
                </c:pt>
                <c:pt idx="113">
                  <c:v>1.7414643999999999</c:v>
                </c:pt>
                <c:pt idx="114">
                  <c:v>1.7702338</c:v>
                </c:pt>
                <c:pt idx="115">
                  <c:v>1.7990032</c:v>
                </c:pt>
                <c:pt idx="116">
                  <c:v>1.8277725</c:v>
                </c:pt>
                <c:pt idx="117">
                  <c:v>1.8565419000000001</c:v>
                </c:pt>
                <c:pt idx="118">
                  <c:v>1.8853112000000001</c:v>
                </c:pt>
                <c:pt idx="119">
                  <c:v>1.9140805999999999</c:v>
                </c:pt>
                <c:pt idx="120">
                  <c:v>1.9428498999999999</c:v>
                </c:pt>
                <c:pt idx="121">
                  <c:v>1.9716193</c:v>
                </c:pt>
                <c:pt idx="122">
                  <c:v>2.0003886999999998</c:v>
                </c:pt>
                <c:pt idx="123">
                  <c:v>2.0291579999999998</c:v>
                </c:pt>
                <c:pt idx="124">
                  <c:v>2.0579274000000001</c:v>
                </c:pt>
                <c:pt idx="125">
                  <c:v>2.0866967000000001</c:v>
                </c:pt>
                <c:pt idx="126">
                  <c:v>2.1154660999999999</c:v>
                </c:pt>
                <c:pt idx="127">
                  <c:v>2.1442353999999999</c:v>
                </c:pt>
                <c:pt idx="128">
                  <c:v>2.1730048000000002</c:v>
                </c:pt>
                <c:pt idx="129">
                  <c:v>2.2017742</c:v>
                </c:pt>
                <c:pt idx="130">
                  <c:v>2.2305435</c:v>
                </c:pt>
                <c:pt idx="131">
                  <c:v>2.2593128999999998</c:v>
                </c:pt>
                <c:pt idx="132">
                  <c:v>2.2880821999999998</c:v>
                </c:pt>
                <c:pt idx="133">
                  <c:v>2.3168516000000001</c:v>
                </c:pt>
                <c:pt idx="134">
                  <c:v>2.3456209000000001</c:v>
                </c:pt>
                <c:pt idx="135">
                  <c:v>2.3743903</c:v>
                </c:pt>
                <c:pt idx="136">
                  <c:v>2.4031596</c:v>
                </c:pt>
                <c:pt idx="137">
                  <c:v>2.4319289999999998</c:v>
                </c:pt>
                <c:pt idx="138">
                  <c:v>2.4606984000000001</c:v>
                </c:pt>
                <c:pt idx="139">
                  <c:v>2.4894677000000001</c:v>
                </c:pt>
                <c:pt idx="140">
                  <c:v>2.5182370999999999</c:v>
                </c:pt>
                <c:pt idx="141">
                  <c:v>2.5470063999999999</c:v>
                </c:pt>
                <c:pt idx="142">
                  <c:v>2.5757758000000002</c:v>
                </c:pt>
                <c:pt idx="143">
                  <c:v>2.6045451000000002</c:v>
                </c:pt>
                <c:pt idx="144">
                  <c:v>2.6333145</c:v>
                </c:pt>
                <c:pt idx="145">
                  <c:v>2.6620838999999998</c:v>
                </c:pt>
                <c:pt idx="146">
                  <c:v>2.6908531999999998</c:v>
                </c:pt>
                <c:pt idx="147">
                  <c:v>2.7196226000000001</c:v>
                </c:pt>
                <c:pt idx="148">
                  <c:v>2.7483919000000001</c:v>
                </c:pt>
                <c:pt idx="149">
                  <c:v>2.7771612999999999</c:v>
                </c:pt>
                <c:pt idx="150">
                  <c:v>2.8059305999999999</c:v>
                </c:pt>
                <c:pt idx="151">
                  <c:v>2.8347000000000002</c:v>
                </c:pt>
                <c:pt idx="152">
                  <c:v>2.8634694000000001</c:v>
                </c:pt>
                <c:pt idx="153">
                  <c:v>2.8922387000000001</c:v>
                </c:pt>
                <c:pt idx="154">
                  <c:v>2.9210080999999999</c:v>
                </c:pt>
                <c:pt idx="155">
                  <c:v>2.9497773999999999</c:v>
                </c:pt>
                <c:pt idx="156">
                  <c:v>2.9785468000000002</c:v>
                </c:pt>
                <c:pt idx="157">
                  <c:v>3.0073161000000002</c:v>
                </c:pt>
                <c:pt idx="158">
                  <c:v>3.0360855</c:v>
                </c:pt>
                <c:pt idx="159">
                  <c:v>3.0648548999999998</c:v>
                </c:pt>
                <c:pt idx="160">
                  <c:v>3.0936241999999998</c:v>
                </c:pt>
                <c:pt idx="161">
                  <c:v>3.1223936000000001</c:v>
                </c:pt>
                <c:pt idx="162">
                  <c:v>3.1511629000000001</c:v>
                </c:pt>
                <c:pt idx="163">
                  <c:v>3.1799322999999999</c:v>
                </c:pt>
                <c:pt idx="164">
                  <c:v>3.2087015999999999</c:v>
                </c:pt>
                <c:pt idx="165">
                  <c:v>3.2374710000000002</c:v>
                </c:pt>
                <c:pt idx="166">
                  <c:v>3.2662403000000002</c:v>
                </c:pt>
                <c:pt idx="167">
                  <c:v>3.2950097</c:v>
                </c:pt>
                <c:pt idx="168">
                  <c:v>3.3237790999999999</c:v>
                </c:pt>
                <c:pt idx="169">
                  <c:v>3.3525483999999999</c:v>
                </c:pt>
                <c:pt idx="170">
                  <c:v>3.3813178000000002</c:v>
                </c:pt>
                <c:pt idx="171">
                  <c:v>3.4100871000000001</c:v>
                </c:pt>
                <c:pt idx="172">
                  <c:v>3.4388565</c:v>
                </c:pt>
                <c:pt idx="173">
                  <c:v>3.4676258</c:v>
                </c:pt>
                <c:pt idx="174">
                  <c:v>3.4963951999999998</c:v>
                </c:pt>
                <c:pt idx="175">
                  <c:v>3.5251646000000001</c:v>
                </c:pt>
                <c:pt idx="176">
                  <c:v>3.5539339000000001</c:v>
                </c:pt>
                <c:pt idx="177">
                  <c:v>3.5827032999999999</c:v>
                </c:pt>
                <c:pt idx="178">
                  <c:v>3.6114725999999999</c:v>
                </c:pt>
                <c:pt idx="179">
                  <c:v>3.6402420000000002</c:v>
                </c:pt>
                <c:pt idx="180">
                  <c:v>3.6690113000000002</c:v>
                </c:pt>
                <c:pt idx="181">
                  <c:v>3.6977807</c:v>
                </c:pt>
                <c:pt idx="182">
                  <c:v>3.7265500999999999</c:v>
                </c:pt>
                <c:pt idx="183">
                  <c:v>3.7553193999999999</c:v>
                </c:pt>
                <c:pt idx="184">
                  <c:v>3.7840888000000001</c:v>
                </c:pt>
                <c:pt idx="185">
                  <c:v>3.8128581000000001</c:v>
                </c:pt>
                <c:pt idx="186">
                  <c:v>3.8416275</c:v>
                </c:pt>
                <c:pt idx="187">
                  <c:v>3.8703968</c:v>
                </c:pt>
                <c:pt idx="188">
                  <c:v>3.8991661999999998</c:v>
                </c:pt>
                <c:pt idx="189">
                  <c:v>3.9279356000000001</c:v>
                </c:pt>
                <c:pt idx="190">
                  <c:v>3.9567049000000001</c:v>
                </c:pt>
                <c:pt idx="191">
                  <c:v>3.9854742999999999</c:v>
                </c:pt>
                <c:pt idx="192">
                  <c:v>4.0142436000000004</c:v>
                </c:pt>
                <c:pt idx="193">
                  <c:v>4.0430130000000002</c:v>
                </c:pt>
                <c:pt idx="194">
                  <c:v>4.0717822999999997</c:v>
                </c:pt>
                <c:pt idx="195">
                  <c:v>4.1005516999999996</c:v>
                </c:pt>
                <c:pt idx="196">
                  <c:v>4.1293211000000003</c:v>
                </c:pt>
                <c:pt idx="197">
                  <c:v>4.1580903999999999</c:v>
                </c:pt>
                <c:pt idx="198">
                  <c:v>4.1868597999999997</c:v>
                </c:pt>
                <c:pt idx="199">
                  <c:v>4.2156291000000001</c:v>
                </c:pt>
              </c:numCache>
            </c:numRef>
          </c:xVal>
          <c:yVal>
            <c:numRef>
              <c:f>'Kernel densities'!$C$4:$C$203</c:f>
              <c:numCache>
                <c:formatCode>General</c:formatCode>
                <c:ptCount val="200"/>
                <c:pt idx="0">
                  <c:v>4.9549999999999998E-5</c:v>
                </c:pt>
                <c:pt idx="1">
                  <c:v>6.0989999999999997E-5</c:v>
                </c:pt>
                <c:pt idx="2">
                  <c:v>7.4350000000000005E-5</c:v>
                </c:pt>
                <c:pt idx="3">
                  <c:v>8.8330000000000003E-5</c:v>
                </c:pt>
                <c:pt idx="4">
                  <c:v>7.6409999999999995E-5</c:v>
                </c:pt>
                <c:pt idx="5">
                  <c:v>6.1340000000000006E-5</c:v>
                </c:pt>
                <c:pt idx="6">
                  <c:v>7.7280000000000005E-5</c:v>
                </c:pt>
                <c:pt idx="7">
                  <c:v>7.7810000000000002E-5</c:v>
                </c:pt>
                <c:pt idx="8">
                  <c:v>6.1169999999999999E-5</c:v>
                </c:pt>
                <c:pt idx="9">
                  <c:v>5.9160000000000003E-5</c:v>
                </c:pt>
                <c:pt idx="10">
                  <c:v>4.477E-5</c:v>
                </c:pt>
                <c:pt idx="11">
                  <c:v>5.0260000000000003E-5</c:v>
                </c:pt>
                <c:pt idx="12">
                  <c:v>7.7340000000000002E-5</c:v>
                </c:pt>
                <c:pt idx="13">
                  <c:v>1.1014E-4</c:v>
                </c:pt>
                <c:pt idx="14">
                  <c:v>1.1704E-4</c:v>
                </c:pt>
                <c:pt idx="15">
                  <c:v>1.1209000000000001E-4</c:v>
                </c:pt>
                <c:pt idx="16">
                  <c:v>1.2945E-4</c:v>
                </c:pt>
                <c:pt idx="17">
                  <c:v>1.6587000000000001E-4</c:v>
                </c:pt>
                <c:pt idx="18">
                  <c:v>1.7728000000000001E-4</c:v>
                </c:pt>
                <c:pt idx="19">
                  <c:v>1.8645000000000001E-4</c:v>
                </c:pt>
                <c:pt idx="20">
                  <c:v>2.2274E-4</c:v>
                </c:pt>
                <c:pt idx="21">
                  <c:v>2.4127E-4</c:v>
                </c:pt>
                <c:pt idx="22">
                  <c:v>3.0292999999999997E-4</c:v>
                </c:pt>
                <c:pt idx="23">
                  <c:v>3.9541000000000001E-4</c:v>
                </c:pt>
                <c:pt idx="24">
                  <c:v>5.1274999999999997E-4</c:v>
                </c:pt>
                <c:pt idx="25">
                  <c:v>6.1976000000000002E-4</c:v>
                </c:pt>
                <c:pt idx="26">
                  <c:v>9.6378000000000002E-4</c:v>
                </c:pt>
                <c:pt idx="27">
                  <c:v>1.3597699999999999E-3</c:v>
                </c:pt>
                <c:pt idx="28">
                  <c:v>1.63646E-3</c:v>
                </c:pt>
                <c:pt idx="29">
                  <c:v>1.73686E-3</c:v>
                </c:pt>
                <c:pt idx="30">
                  <c:v>1.6293799999999999E-3</c:v>
                </c:pt>
                <c:pt idx="31">
                  <c:v>1.31116E-3</c:v>
                </c:pt>
                <c:pt idx="32">
                  <c:v>1.1770000000000001E-3</c:v>
                </c:pt>
                <c:pt idx="33">
                  <c:v>1.1810099999999999E-3</c:v>
                </c:pt>
                <c:pt idx="34">
                  <c:v>1.2038800000000001E-3</c:v>
                </c:pt>
                <c:pt idx="35">
                  <c:v>1.2053599999999999E-3</c:v>
                </c:pt>
                <c:pt idx="36">
                  <c:v>1.2454300000000001E-3</c:v>
                </c:pt>
                <c:pt idx="37">
                  <c:v>1.4600100000000001E-3</c:v>
                </c:pt>
                <c:pt idx="38">
                  <c:v>1.8373899999999999E-3</c:v>
                </c:pt>
                <c:pt idx="39">
                  <c:v>2.0925000000000002E-3</c:v>
                </c:pt>
                <c:pt idx="40">
                  <c:v>2.0992099999999998E-3</c:v>
                </c:pt>
                <c:pt idx="41">
                  <c:v>1.78974E-3</c:v>
                </c:pt>
                <c:pt idx="42">
                  <c:v>1.6469099999999999E-3</c:v>
                </c:pt>
                <c:pt idx="43">
                  <c:v>1.86016E-3</c:v>
                </c:pt>
                <c:pt idx="44">
                  <c:v>2.4765799999999999E-3</c:v>
                </c:pt>
                <c:pt idx="45">
                  <c:v>3.01176E-3</c:v>
                </c:pt>
                <c:pt idx="46">
                  <c:v>3.5806900000000001E-3</c:v>
                </c:pt>
                <c:pt idx="47">
                  <c:v>3.8606700000000001E-3</c:v>
                </c:pt>
                <c:pt idx="48">
                  <c:v>4.0794999999999998E-3</c:v>
                </c:pt>
                <c:pt idx="49">
                  <c:v>4.4747199999999997E-3</c:v>
                </c:pt>
                <c:pt idx="50">
                  <c:v>6.23546E-3</c:v>
                </c:pt>
                <c:pt idx="51">
                  <c:v>8.2260400000000004E-3</c:v>
                </c:pt>
                <c:pt idx="52">
                  <c:v>1.042276E-2</c:v>
                </c:pt>
                <c:pt idx="53">
                  <c:v>1.238451E-2</c:v>
                </c:pt>
                <c:pt idx="54">
                  <c:v>1.351546E-2</c:v>
                </c:pt>
                <c:pt idx="55">
                  <c:v>1.367728E-2</c:v>
                </c:pt>
                <c:pt idx="56">
                  <c:v>1.3869390000000001E-2</c:v>
                </c:pt>
                <c:pt idx="57">
                  <c:v>1.5328090000000001E-2</c:v>
                </c:pt>
                <c:pt idx="58">
                  <c:v>1.8931949999999999E-2</c:v>
                </c:pt>
                <c:pt idx="59">
                  <c:v>2.464858E-2</c:v>
                </c:pt>
                <c:pt idx="60">
                  <c:v>3.080196E-2</c:v>
                </c:pt>
                <c:pt idx="61">
                  <c:v>3.5984839999999997E-2</c:v>
                </c:pt>
                <c:pt idx="62">
                  <c:v>4.0573159999999997E-2</c:v>
                </c:pt>
                <c:pt idx="63">
                  <c:v>4.3477960000000003E-2</c:v>
                </c:pt>
                <c:pt idx="64">
                  <c:v>4.869275E-2</c:v>
                </c:pt>
                <c:pt idx="65">
                  <c:v>5.5738610000000001E-2</c:v>
                </c:pt>
                <c:pt idx="66">
                  <c:v>6.4228209999999994E-2</c:v>
                </c:pt>
                <c:pt idx="67">
                  <c:v>7.2901049999999995E-2</c:v>
                </c:pt>
                <c:pt idx="68">
                  <c:v>8.238993E-2</c:v>
                </c:pt>
                <c:pt idx="69">
                  <c:v>9.3938250000000001E-2</c:v>
                </c:pt>
                <c:pt idx="70">
                  <c:v>0.11134328</c:v>
                </c:pt>
                <c:pt idx="71">
                  <c:v>0.13790884</c:v>
                </c:pt>
                <c:pt idx="72">
                  <c:v>0.16716149</c:v>
                </c:pt>
                <c:pt idx="73">
                  <c:v>0.21067499000000001</c:v>
                </c:pt>
                <c:pt idx="74">
                  <c:v>0.26640863999999997</c:v>
                </c:pt>
                <c:pt idx="75">
                  <c:v>0.32725974000000002</c:v>
                </c:pt>
                <c:pt idx="76">
                  <c:v>0.41534884</c:v>
                </c:pt>
                <c:pt idx="77">
                  <c:v>0.52122815</c:v>
                </c:pt>
                <c:pt idx="78">
                  <c:v>0.59942821000000002</c:v>
                </c:pt>
                <c:pt idx="79">
                  <c:v>0.65523708999999997</c:v>
                </c:pt>
                <c:pt idx="80">
                  <c:v>0.69104151000000003</c:v>
                </c:pt>
                <c:pt idx="81">
                  <c:v>0.69151777000000003</c:v>
                </c:pt>
                <c:pt idx="82">
                  <c:v>0.67779314999999996</c:v>
                </c:pt>
                <c:pt idx="83">
                  <c:v>0.69339276000000005</c:v>
                </c:pt>
                <c:pt idx="84">
                  <c:v>0.71529299999999996</c:v>
                </c:pt>
                <c:pt idx="85">
                  <c:v>0.73596362999999998</c:v>
                </c:pt>
                <c:pt idx="86">
                  <c:v>0.76251981999999996</c:v>
                </c:pt>
                <c:pt idx="87">
                  <c:v>0.78561428</c:v>
                </c:pt>
                <c:pt idx="88">
                  <c:v>0.79760688000000002</c:v>
                </c:pt>
                <c:pt idx="89">
                  <c:v>0.79724282999999996</c:v>
                </c:pt>
                <c:pt idx="90">
                  <c:v>0.80977200000000005</c:v>
                </c:pt>
                <c:pt idx="91">
                  <c:v>0.82301793000000001</c:v>
                </c:pt>
                <c:pt idx="92">
                  <c:v>0.84109064</c:v>
                </c:pt>
                <c:pt idx="93">
                  <c:v>0.85506886000000004</c:v>
                </c:pt>
                <c:pt idx="94">
                  <c:v>0.86586012000000001</c:v>
                </c:pt>
                <c:pt idx="95">
                  <c:v>0.86830907000000002</c:v>
                </c:pt>
                <c:pt idx="96">
                  <c:v>0.86256882000000001</c:v>
                </c:pt>
                <c:pt idx="97">
                  <c:v>0.85109683000000003</c:v>
                </c:pt>
                <c:pt idx="98">
                  <c:v>0.83690388999999998</c:v>
                </c:pt>
                <c:pt idx="99">
                  <c:v>0.81762553999999998</c:v>
                </c:pt>
                <c:pt idx="100">
                  <c:v>0.79614428000000004</c:v>
                </c:pt>
                <c:pt idx="101">
                  <c:v>0.77465896999999995</c:v>
                </c:pt>
                <c:pt idx="102">
                  <c:v>0.75225511</c:v>
                </c:pt>
                <c:pt idx="103">
                  <c:v>0.72955862000000005</c:v>
                </c:pt>
                <c:pt idx="104">
                  <c:v>0.70882237999999997</c:v>
                </c:pt>
                <c:pt idx="105">
                  <c:v>0.68957760999999995</c:v>
                </c:pt>
                <c:pt idx="106">
                  <c:v>0.66897293999999996</c:v>
                </c:pt>
                <c:pt idx="107">
                  <c:v>0.64394253000000001</c:v>
                </c:pt>
                <c:pt idx="108">
                  <c:v>0.61462170999999999</c:v>
                </c:pt>
                <c:pt idx="109">
                  <c:v>0.57670233000000004</c:v>
                </c:pt>
                <c:pt idx="110">
                  <c:v>0.54192854000000001</c:v>
                </c:pt>
                <c:pt idx="111">
                  <c:v>0.51406591999999995</c:v>
                </c:pt>
                <c:pt idx="112">
                  <c:v>0.49048644000000002</c:v>
                </c:pt>
                <c:pt idx="113">
                  <c:v>0.46692943999999997</c:v>
                </c:pt>
                <c:pt idx="114">
                  <c:v>0.44139921999999998</c:v>
                </c:pt>
                <c:pt idx="115">
                  <c:v>0.41431371</c:v>
                </c:pt>
                <c:pt idx="116">
                  <c:v>0.38389634</c:v>
                </c:pt>
                <c:pt idx="117">
                  <c:v>0.35322833999999997</c:v>
                </c:pt>
                <c:pt idx="118">
                  <c:v>0.32590174999999999</c:v>
                </c:pt>
                <c:pt idx="119">
                  <c:v>0.30890184999999998</c:v>
                </c:pt>
                <c:pt idx="120">
                  <c:v>0.28947388000000002</c:v>
                </c:pt>
                <c:pt idx="121">
                  <c:v>0.27136186000000001</c:v>
                </c:pt>
                <c:pt idx="122">
                  <c:v>0.25361002999999999</c:v>
                </c:pt>
                <c:pt idx="123">
                  <c:v>0.23611248000000001</c:v>
                </c:pt>
                <c:pt idx="124">
                  <c:v>0.21901591000000001</c:v>
                </c:pt>
                <c:pt idx="125">
                  <c:v>0.20719088999999999</c:v>
                </c:pt>
                <c:pt idx="126">
                  <c:v>0.19748892000000001</c:v>
                </c:pt>
                <c:pt idx="127">
                  <c:v>0.18125102000000001</c:v>
                </c:pt>
                <c:pt idx="128">
                  <c:v>0.16520962</c:v>
                </c:pt>
                <c:pt idx="129">
                  <c:v>0.15326189000000001</c:v>
                </c:pt>
                <c:pt idx="130">
                  <c:v>0.14304120000000001</c:v>
                </c:pt>
                <c:pt idx="131">
                  <c:v>0.13222661999999999</c:v>
                </c:pt>
                <c:pt idx="132">
                  <c:v>0.12029201</c:v>
                </c:pt>
                <c:pt idx="133">
                  <c:v>0.10611663</c:v>
                </c:pt>
                <c:pt idx="134">
                  <c:v>9.3728969999999995E-2</c:v>
                </c:pt>
                <c:pt idx="135">
                  <c:v>8.4110669999999998E-2</c:v>
                </c:pt>
                <c:pt idx="136">
                  <c:v>7.6962879999999997E-2</c:v>
                </c:pt>
                <c:pt idx="137">
                  <c:v>7.1054129999999993E-2</c:v>
                </c:pt>
                <c:pt idx="138">
                  <c:v>6.3387819999999998E-2</c:v>
                </c:pt>
                <c:pt idx="139">
                  <c:v>5.5986189999999998E-2</c:v>
                </c:pt>
                <c:pt idx="140">
                  <c:v>5.0575559999999999E-2</c:v>
                </c:pt>
                <c:pt idx="141">
                  <c:v>4.4434759999999997E-2</c:v>
                </c:pt>
                <c:pt idx="142">
                  <c:v>3.9175189999999999E-2</c:v>
                </c:pt>
                <c:pt idx="143">
                  <c:v>3.6926149999999998E-2</c:v>
                </c:pt>
                <c:pt idx="144">
                  <c:v>3.4555710000000003E-2</c:v>
                </c:pt>
                <c:pt idx="145">
                  <c:v>3.1200970000000001E-2</c:v>
                </c:pt>
                <c:pt idx="146">
                  <c:v>2.8389790000000002E-2</c:v>
                </c:pt>
                <c:pt idx="147">
                  <c:v>2.485977E-2</c:v>
                </c:pt>
                <c:pt idx="148">
                  <c:v>2.1451560000000001E-2</c:v>
                </c:pt>
                <c:pt idx="149">
                  <c:v>1.9088279999999999E-2</c:v>
                </c:pt>
                <c:pt idx="150">
                  <c:v>1.724591E-2</c:v>
                </c:pt>
                <c:pt idx="151">
                  <c:v>1.572107E-2</c:v>
                </c:pt>
                <c:pt idx="152">
                  <c:v>1.3973930000000001E-2</c:v>
                </c:pt>
                <c:pt idx="153">
                  <c:v>1.243968E-2</c:v>
                </c:pt>
                <c:pt idx="154">
                  <c:v>1.132766E-2</c:v>
                </c:pt>
                <c:pt idx="155">
                  <c:v>1.038992E-2</c:v>
                </c:pt>
                <c:pt idx="156">
                  <c:v>9.0919799999999995E-3</c:v>
                </c:pt>
                <c:pt idx="157">
                  <c:v>8.0964699999999997E-3</c:v>
                </c:pt>
                <c:pt idx="158">
                  <c:v>7.0489599999999999E-3</c:v>
                </c:pt>
                <c:pt idx="159">
                  <c:v>5.8372099999999998E-3</c:v>
                </c:pt>
                <c:pt idx="160">
                  <c:v>4.9954200000000004E-3</c:v>
                </c:pt>
                <c:pt idx="161">
                  <c:v>4.6517299999999998E-3</c:v>
                </c:pt>
                <c:pt idx="162">
                  <c:v>4.2636100000000001E-3</c:v>
                </c:pt>
                <c:pt idx="163">
                  <c:v>3.9189899999999998E-3</c:v>
                </c:pt>
                <c:pt idx="164">
                  <c:v>3.6335999999999999E-3</c:v>
                </c:pt>
                <c:pt idx="165">
                  <c:v>3.3840799999999998E-3</c:v>
                </c:pt>
                <c:pt idx="166">
                  <c:v>3.2998799999999998E-3</c:v>
                </c:pt>
                <c:pt idx="167">
                  <c:v>3.2496000000000001E-3</c:v>
                </c:pt>
                <c:pt idx="168">
                  <c:v>2.98343E-3</c:v>
                </c:pt>
                <c:pt idx="169">
                  <c:v>2.6029199999999999E-3</c:v>
                </c:pt>
                <c:pt idx="170">
                  <c:v>2.0606499999999998E-3</c:v>
                </c:pt>
                <c:pt idx="171">
                  <c:v>1.53929E-3</c:v>
                </c:pt>
                <c:pt idx="172">
                  <c:v>1.33001E-3</c:v>
                </c:pt>
                <c:pt idx="173">
                  <c:v>1.2251E-3</c:v>
                </c:pt>
                <c:pt idx="174">
                  <c:v>1.09373E-3</c:v>
                </c:pt>
                <c:pt idx="175">
                  <c:v>1.0502599999999999E-3</c:v>
                </c:pt>
                <c:pt idx="176">
                  <c:v>9.3590999999999998E-4</c:v>
                </c:pt>
                <c:pt idx="177">
                  <c:v>7.9863999999999998E-4</c:v>
                </c:pt>
                <c:pt idx="178">
                  <c:v>6.5603000000000005E-4</c:v>
                </c:pt>
                <c:pt idx="179">
                  <c:v>5.2840000000000005E-4</c:v>
                </c:pt>
                <c:pt idx="180">
                  <c:v>4.6026999999999998E-4</c:v>
                </c:pt>
                <c:pt idx="181">
                  <c:v>4.5374E-4</c:v>
                </c:pt>
                <c:pt idx="182">
                  <c:v>4.0437999999999997E-4</c:v>
                </c:pt>
                <c:pt idx="183">
                  <c:v>3.4757000000000001E-4</c:v>
                </c:pt>
                <c:pt idx="184">
                  <c:v>3.1196000000000002E-4</c:v>
                </c:pt>
                <c:pt idx="185">
                  <c:v>2.4638999999999998E-4</c:v>
                </c:pt>
                <c:pt idx="186">
                  <c:v>2.206E-4</c:v>
                </c:pt>
                <c:pt idx="187">
                  <c:v>1.9644000000000001E-4</c:v>
                </c:pt>
                <c:pt idx="188">
                  <c:v>1.8033E-4</c:v>
                </c:pt>
                <c:pt idx="189">
                  <c:v>1.7641E-4</c:v>
                </c:pt>
                <c:pt idx="190">
                  <c:v>1.5689E-4</c:v>
                </c:pt>
                <c:pt idx="191">
                  <c:v>1.3713000000000001E-4</c:v>
                </c:pt>
                <c:pt idx="192">
                  <c:v>1.5131000000000001E-4</c:v>
                </c:pt>
                <c:pt idx="193">
                  <c:v>1.2652E-4</c:v>
                </c:pt>
                <c:pt idx="194">
                  <c:v>1.418E-4</c:v>
                </c:pt>
                <c:pt idx="195">
                  <c:v>1.6974000000000001E-4</c:v>
                </c:pt>
                <c:pt idx="196">
                  <c:v>1.6862999999999999E-4</c:v>
                </c:pt>
                <c:pt idx="197">
                  <c:v>1.3673E-4</c:v>
                </c:pt>
                <c:pt idx="198">
                  <c:v>1.0868E-4</c:v>
                </c:pt>
                <c:pt idx="199">
                  <c:v>7.1559999999999999E-5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'Kernel densities'!$E$3</c:f>
              <c:strCache>
                <c:ptCount val="1"/>
                <c:pt idx="0">
                  <c:v>1997</c:v>
                </c:pt>
              </c:strCache>
            </c:strRef>
          </c:tx>
          <c:marker>
            <c:symbol val="none"/>
          </c:marker>
          <c:xVal>
            <c:numRef>
              <c:f>'Kernel densities'!$D$4:$D$203</c:f>
              <c:numCache>
                <c:formatCode>General</c:formatCode>
                <c:ptCount val="200"/>
                <c:pt idx="0">
                  <c:v>-1.5248227999999999</c:v>
                </c:pt>
                <c:pt idx="1">
                  <c:v>-1.4899476</c:v>
                </c:pt>
                <c:pt idx="2">
                  <c:v>-1.4550723000000001</c:v>
                </c:pt>
                <c:pt idx="3">
                  <c:v>-1.4201971</c:v>
                </c:pt>
                <c:pt idx="4">
                  <c:v>-1.3853218</c:v>
                </c:pt>
                <c:pt idx="5">
                  <c:v>-1.3504465999999999</c:v>
                </c:pt>
                <c:pt idx="6">
                  <c:v>-1.3155713</c:v>
                </c:pt>
                <c:pt idx="7">
                  <c:v>-1.2806960999999999</c:v>
                </c:pt>
                <c:pt idx="8">
                  <c:v>-1.2458208</c:v>
                </c:pt>
                <c:pt idx="9">
                  <c:v>-1.2109456000000001</c:v>
                </c:pt>
                <c:pt idx="10">
                  <c:v>-1.1760702999999999</c:v>
                </c:pt>
                <c:pt idx="11">
                  <c:v>-1.1411951</c:v>
                </c:pt>
                <c:pt idx="12">
                  <c:v>-1.1063198000000001</c:v>
                </c:pt>
                <c:pt idx="13">
                  <c:v>-1.0714446</c:v>
                </c:pt>
                <c:pt idx="14">
                  <c:v>-1.0365693</c:v>
                </c:pt>
                <c:pt idx="15">
                  <c:v>-1.0016940999999999</c:v>
                </c:pt>
                <c:pt idx="16">
                  <c:v>-0.96681879999999998</c:v>
                </c:pt>
                <c:pt idx="17">
                  <c:v>-0.93194354999999995</c:v>
                </c:pt>
                <c:pt idx="18">
                  <c:v>-0.89706830000000004</c:v>
                </c:pt>
                <c:pt idx="19">
                  <c:v>-0.86219305000000002</c:v>
                </c:pt>
                <c:pt idx="20">
                  <c:v>-0.82731779999999999</c:v>
                </c:pt>
                <c:pt idx="21">
                  <c:v>-0.79244254999999997</c:v>
                </c:pt>
                <c:pt idx="22">
                  <c:v>-0.75756730000000005</c:v>
                </c:pt>
                <c:pt idx="23">
                  <c:v>-0.72269205000000003</c:v>
                </c:pt>
                <c:pt idx="24">
                  <c:v>-0.68781680000000001</c:v>
                </c:pt>
                <c:pt idx="25">
                  <c:v>-0.65294154000000004</c:v>
                </c:pt>
                <c:pt idx="26">
                  <c:v>-0.61806629000000002</c:v>
                </c:pt>
                <c:pt idx="27">
                  <c:v>-0.58319103999999999</c:v>
                </c:pt>
                <c:pt idx="28">
                  <c:v>-0.54831578999999997</c:v>
                </c:pt>
                <c:pt idx="29">
                  <c:v>-0.51344053999999995</c:v>
                </c:pt>
                <c:pt idx="30">
                  <c:v>-0.47856528999999998</c:v>
                </c:pt>
                <c:pt idx="31">
                  <c:v>-0.44369004000000001</c:v>
                </c:pt>
                <c:pt idx="32">
                  <c:v>-0.40881478999999998</c:v>
                </c:pt>
                <c:pt idx="33">
                  <c:v>-0.37393954000000001</c:v>
                </c:pt>
                <c:pt idx="34">
                  <c:v>-0.33906428999999999</c:v>
                </c:pt>
                <c:pt idx="35">
                  <c:v>-0.30418904000000002</c:v>
                </c:pt>
                <c:pt idx="36">
                  <c:v>-0.26931379</c:v>
                </c:pt>
                <c:pt idx="37">
                  <c:v>-0.23443854</c:v>
                </c:pt>
                <c:pt idx="38">
                  <c:v>-0.19956328000000001</c:v>
                </c:pt>
                <c:pt idx="39">
                  <c:v>-0.16468803000000001</c:v>
                </c:pt>
                <c:pt idx="40">
                  <c:v>-0.12981277999999999</c:v>
                </c:pt>
                <c:pt idx="41">
                  <c:v>-9.4937530000000006E-2</c:v>
                </c:pt>
                <c:pt idx="42">
                  <c:v>-6.0062280000000003E-2</c:v>
                </c:pt>
                <c:pt idx="43">
                  <c:v>-2.5187029999999999E-2</c:v>
                </c:pt>
                <c:pt idx="44">
                  <c:v>9.6882200000000009E-3</c:v>
                </c:pt>
                <c:pt idx="45">
                  <c:v>4.4563470000000001E-2</c:v>
                </c:pt>
                <c:pt idx="46">
                  <c:v>7.9438720000000004E-2</c:v>
                </c:pt>
                <c:pt idx="47">
                  <c:v>0.11431397</c:v>
                </c:pt>
                <c:pt idx="48">
                  <c:v>0.14918922000000001</c:v>
                </c:pt>
                <c:pt idx="49">
                  <c:v>0.18406447000000001</c:v>
                </c:pt>
                <c:pt idx="50">
                  <c:v>0.21893972</c:v>
                </c:pt>
                <c:pt idx="51">
                  <c:v>0.25381498000000002</c:v>
                </c:pt>
                <c:pt idx="52">
                  <c:v>0.28869022999999999</c:v>
                </c:pt>
                <c:pt idx="53">
                  <c:v>0.32356548000000002</c:v>
                </c:pt>
                <c:pt idx="54">
                  <c:v>0.35844072999999999</c:v>
                </c:pt>
                <c:pt idx="55">
                  <c:v>0.39331598000000001</c:v>
                </c:pt>
                <c:pt idx="56">
                  <c:v>0.42819122999999998</c:v>
                </c:pt>
                <c:pt idx="57">
                  <c:v>0.46306648</c:v>
                </c:pt>
                <c:pt idx="58">
                  <c:v>0.49794173000000003</c:v>
                </c:pt>
                <c:pt idx="59">
                  <c:v>0.53281698</c:v>
                </c:pt>
                <c:pt idx="60">
                  <c:v>0.56769223000000002</c:v>
                </c:pt>
                <c:pt idx="61">
                  <c:v>0.60256748000000004</c:v>
                </c:pt>
                <c:pt idx="62">
                  <c:v>0.63744272999999996</c:v>
                </c:pt>
                <c:pt idx="63">
                  <c:v>0.67231797999999998</c:v>
                </c:pt>
                <c:pt idx="64">
                  <c:v>0.70719323999999995</c:v>
                </c:pt>
                <c:pt idx="65">
                  <c:v>0.74206848999999997</c:v>
                </c:pt>
                <c:pt idx="66">
                  <c:v>0.77694373999999999</c:v>
                </c:pt>
                <c:pt idx="67">
                  <c:v>0.81181899000000002</c:v>
                </c:pt>
                <c:pt idx="68">
                  <c:v>0.84669424000000004</c:v>
                </c:pt>
                <c:pt idx="69">
                  <c:v>0.88156948999999996</c:v>
                </c:pt>
                <c:pt idx="70">
                  <c:v>0.91644473999999998</c:v>
                </c:pt>
                <c:pt idx="71">
                  <c:v>0.95131999</c:v>
                </c:pt>
                <c:pt idx="72">
                  <c:v>0.98619524000000003</c:v>
                </c:pt>
                <c:pt idx="73">
                  <c:v>1.0210705</c:v>
                </c:pt>
                <c:pt idx="74">
                  <c:v>1.0559457000000001</c:v>
                </c:pt>
                <c:pt idx="75">
                  <c:v>1.090821</c:v>
                </c:pt>
                <c:pt idx="76">
                  <c:v>1.1256961999999999</c:v>
                </c:pt>
                <c:pt idx="77">
                  <c:v>1.1605715000000001</c:v>
                </c:pt>
                <c:pt idx="78">
                  <c:v>1.1954467</c:v>
                </c:pt>
                <c:pt idx="79">
                  <c:v>1.2303219999999999</c:v>
                </c:pt>
                <c:pt idx="80">
                  <c:v>1.2651972</c:v>
                </c:pt>
                <c:pt idx="81">
                  <c:v>1.3000725</c:v>
                </c:pt>
                <c:pt idx="82">
                  <c:v>1.3349477000000001</c:v>
                </c:pt>
                <c:pt idx="83">
                  <c:v>1.369823</c:v>
                </c:pt>
                <c:pt idx="84">
                  <c:v>1.4046983</c:v>
                </c:pt>
                <c:pt idx="85">
                  <c:v>1.4395735000000001</c:v>
                </c:pt>
                <c:pt idx="86">
                  <c:v>1.4744488</c:v>
                </c:pt>
                <c:pt idx="87">
                  <c:v>1.5093240000000001</c:v>
                </c:pt>
                <c:pt idx="88">
                  <c:v>1.5441993000000001</c:v>
                </c:pt>
                <c:pt idx="89">
                  <c:v>1.5790744999999999</c:v>
                </c:pt>
                <c:pt idx="90">
                  <c:v>1.6139498000000001</c:v>
                </c:pt>
                <c:pt idx="91">
                  <c:v>1.648825</c:v>
                </c:pt>
                <c:pt idx="92">
                  <c:v>1.6837002999999999</c:v>
                </c:pt>
                <c:pt idx="93">
                  <c:v>1.7185755</c:v>
                </c:pt>
                <c:pt idx="94">
                  <c:v>1.7534508</c:v>
                </c:pt>
                <c:pt idx="95">
                  <c:v>1.7883260000000001</c:v>
                </c:pt>
                <c:pt idx="96">
                  <c:v>1.8232013</c:v>
                </c:pt>
                <c:pt idx="97">
                  <c:v>1.8580764999999999</c:v>
                </c:pt>
                <c:pt idx="98">
                  <c:v>1.8929518000000001</c:v>
                </c:pt>
                <c:pt idx="99">
                  <c:v>1.927827</c:v>
                </c:pt>
                <c:pt idx="100">
                  <c:v>1.9627022999999999</c:v>
                </c:pt>
                <c:pt idx="101">
                  <c:v>1.9975775</c:v>
                </c:pt>
                <c:pt idx="102">
                  <c:v>2.0324528000000002</c:v>
                </c:pt>
                <c:pt idx="103">
                  <c:v>2.0673279999999998</c:v>
                </c:pt>
                <c:pt idx="104">
                  <c:v>2.1022033000000002</c:v>
                </c:pt>
                <c:pt idx="105">
                  <c:v>2.1370784999999999</c:v>
                </c:pt>
                <c:pt idx="106">
                  <c:v>2.1719537999999998</c:v>
                </c:pt>
                <c:pt idx="107">
                  <c:v>2.2068289999999999</c:v>
                </c:pt>
                <c:pt idx="108">
                  <c:v>2.2417042999999999</c:v>
                </c:pt>
                <c:pt idx="109">
                  <c:v>2.2765795</c:v>
                </c:pt>
                <c:pt idx="110">
                  <c:v>2.3114547999999999</c:v>
                </c:pt>
                <c:pt idx="111">
                  <c:v>2.34633</c:v>
                </c:pt>
                <c:pt idx="112">
                  <c:v>2.3812053</c:v>
                </c:pt>
                <c:pt idx="113">
                  <c:v>2.4160805000000001</c:v>
                </c:pt>
                <c:pt idx="114">
                  <c:v>2.4509558</c:v>
                </c:pt>
                <c:pt idx="115">
                  <c:v>2.4858310000000001</c:v>
                </c:pt>
                <c:pt idx="116">
                  <c:v>2.5207063000000001</c:v>
                </c:pt>
                <c:pt idx="117">
                  <c:v>2.5555815000000002</c:v>
                </c:pt>
                <c:pt idx="118">
                  <c:v>2.5904568000000001</c:v>
                </c:pt>
                <c:pt idx="119">
                  <c:v>2.6253320000000002</c:v>
                </c:pt>
                <c:pt idx="120">
                  <c:v>2.6602073000000002</c:v>
                </c:pt>
                <c:pt idx="121">
                  <c:v>2.6950824999999998</c:v>
                </c:pt>
                <c:pt idx="122">
                  <c:v>2.7299578000000002</c:v>
                </c:pt>
                <c:pt idx="123">
                  <c:v>2.7648329999999999</c:v>
                </c:pt>
                <c:pt idx="124">
                  <c:v>2.7997082999999998</c:v>
                </c:pt>
                <c:pt idx="125">
                  <c:v>2.8345834999999999</c:v>
                </c:pt>
                <c:pt idx="126">
                  <c:v>2.8694587999999999</c:v>
                </c:pt>
                <c:pt idx="127">
                  <c:v>2.904334</c:v>
                </c:pt>
                <c:pt idx="128">
                  <c:v>2.9392092999999999</c:v>
                </c:pt>
                <c:pt idx="129">
                  <c:v>2.9740845</c:v>
                </c:pt>
                <c:pt idx="130">
                  <c:v>3.0089598</c:v>
                </c:pt>
                <c:pt idx="131">
                  <c:v>3.0438350000000001</c:v>
                </c:pt>
                <c:pt idx="132">
                  <c:v>3.0787103</c:v>
                </c:pt>
                <c:pt idx="133">
                  <c:v>3.1135855000000001</c:v>
                </c:pt>
                <c:pt idx="134">
                  <c:v>3.1484608000000001</c:v>
                </c:pt>
                <c:pt idx="135">
                  <c:v>3.1833360000000002</c:v>
                </c:pt>
                <c:pt idx="136">
                  <c:v>3.2182113000000001</c:v>
                </c:pt>
                <c:pt idx="137">
                  <c:v>3.2530865000000002</c:v>
                </c:pt>
                <c:pt idx="138">
                  <c:v>3.2879618000000002</c:v>
                </c:pt>
                <c:pt idx="139">
                  <c:v>3.3228369999999998</c:v>
                </c:pt>
                <c:pt idx="140">
                  <c:v>3.3577123000000002</c:v>
                </c:pt>
                <c:pt idx="141">
                  <c:v>3.3925874999999999</c:v>
                </c:pt>
                <c:pt idx="142">
                  <c:v>3.4274627999999998</c:v>
                </c:pt>
                <c:pt idx="143">
                  <c:v>3.4623379999999999</c:v>
                </c:pt>
                <c:pt idx="144">
                  <c:v>3.4972132999999999</c:v>
                </c:pt>
                <c:pt idx="145">
                  <c:v>3.5320885</c:v>
                </c:pt>
                <c:pt idx="146">
                  <c:v>3.5669637999999999</c:v>
                </c:pt>
                <c:pt idx="147">
                  <c:v>3.601839</c:v>
                </c:pt>
                <c:pt idx="148">
                  <c:v>3.6367143</c:v>
                </c:pt>
                <c:pt idx="149">
                  <c:v>3.6715895999999999</c:v>
                </c:pt>
                <c:pt idx="150">
                  <c:v>3.7064648</c:v>
                </c:pt>
                <c:pt idx="151">
                  <c:v>3.7413400999999999</c:v>
                </c:pt>
                <c:pt idx="152">
                  <c:v>3.7762153000000001</c:v>
                </c:pt>
                <c:pt idx="153">
                  <c:v>3.8110906</c:v>
                </c:pt>
                <c:pt idx="154">
                  <c:v>3.8459658000000001</c:v>
                </c:pt>
                <c:pt idx="155">
                  <c:v>3.8808411</c:v>
                </c:pt>
                <c:pt idx="156">
                  <c:v>3.9157163000000001</c:v>
                </c:pt>
                <c:pt idx="157">
                  <c:v>3.9505916000000001</c:v>
                </c:pt>
                <c:pt idx="158">
                  <c:v>3.9854668000000002</c:v>
                </c:pt>
                <c:pt idx="159">
                  <c:v>4.0203420999999997</c:v>
                </c:pt>
                <c:pt idx="160">
                  <c:v>4.0552172999999998</c:v>
                </c:pt>
                <c:pt idx="161">
                  <c:v>4.0900926000000002</c:v>
                </c:pt>
                <c:pt idx="162">
                  <c:v>4.1249678000000003</c:v>
                </c:pt>
                <c:pt idx="163">
                  <c:v>4.1598430999999998</c:v>
                </c:pt>
                <c:pt idx="164">
                  <c:v>4.1947182999999999</c:v>
                </c:pt>
                <c:pt idx="165">
                  <c:v>4.2295936000000003</c:v>
                </c:pt>
                <c:pt idx="166">
                  <c:v>4.2644688000000004</c:v>
                </c:pt>
                <c:pt idx="167">
                  <c:v>4.2993440999999999</c:v>
                </c:pt>
                <c:pt idx="168">
                  <c:v>4.3342193</c:v>
                </c:pt>
                <c:pt idx="169">
                  <c:v>4.3690946000000004</c:v>
                </c:pt>
                <c:pt idx="170">
                  <c:v>4.4039697999999996</c:v>
                </c:pt>
                <c:pt idx="171">
                  <c:v>4.4388451</c:v>
                </c:pt>
                <c:pt idx="172">
                  <c:v>4.4737203000000001</c:v>
                </c:pt>
                <c:pt idx="173">
                  <c:v>4.5085955999999996</c:v>
                </c:pt>
                <c:pt idx="174">
                  <c:v>4.5434707999999997</c:v>
                </c:pt>
                <c:pt idx="175">
                  <c:v>4.5783461000000001</c:v>
                </c:pt>
                <c:pt idx="176">
                  <c:v>4.6132213000000002</c:v>
                </c:pt>
                <c:pt idx="177">
                  <c:v>4.6480965999999997</c:v>
                </c:pt>
                <c:pt idx="178">
                  <c:v>4.6829717999999998</c:v>
                </c:pt>
                <c:pt idx="179">
                  <c:v>4.7178471000000002</c:v>
                </c:pt>
                <c:pt idx="180">
                  <c:v>4.7527223000000003</c:v>
                </c:pt>
                <c:pt idx="181">
                  <c:v>4.7875975999999998</c:v>
                </c:pt>
                <c:pt idx="182">
                  <c:v>4.8224727999999999</c:v>
                </c:pt>
                <c:pt idx="183">
                  <c:v>4.8573481000000003</c:v>
                </c:pt>
                <c:pt idx="184">
                  <c:v>4.8922233000000004</c:v>
                </c:pt>
                <c:pt idx="185">
                  <c:v>4.9270985999999999</c:v>
                </c:pt>
                <c:pt idx="186">
                  <c:v>4.9619738</c:v>
                </c:pt>
                <c:pt idx="187">
                  <c:v>4.9968491000000004</c:v>
                </c:pt>
                <c:pt idx="188">
                  <c:v>5.0317242999999996</c:v>
                </c:pt>
                <c:pt idx="189">
                  <c:v>5.0665996</c:v>
                </c:pt>
                <c:pt idx="190">
                  <c:v>5.1014748000000001</c:v>
                </c:pt>
                <c:pt idx="191">
                  <c:v>5.1363500999999996</c:v>
                </c:pt>
                <c:pt idx="192">
                  <c:v>5.1712252999999997</c:v>
                </c:pt>
                <c:pt idx="193">
                  <c:v>5.2061006000000001</c:v>
                </c:pt>
                <c:pt idx="194">
                  <c:v>5.2409758000000002</c:v>
                </c:pt>
                <c:pt idx="195">
                  <c:v>5.2758510999999997</c:v>
                </c:pt>
                <c:pt idx="196">
                  <c:v>5.3107262999999998</c:v>
                </c:pt>
                <c:pt idx="197">
                  <c:v>5.3456016000000002</c:v>
                </c:pt>
                <c:pt idx="198">
                  <c:v>5.3804768000000003</c:v>
                </c:pt>
                <c:pt idx="199">
                  <c:v>5.4153520999999998</c:v>
                </c:pt>
              </c:numCache>
            </c:numRef>
          </c:xVal>
          <c:yVal>
            <c:numRef>
              <c:f>'Kernel densities'!$E$4:$E$203</c:f>
              <c:numCache>
                <c:formatCode>General</c:formatCode>
                <c:ptCount val="200"/>
                <c:pt idx="0">
                  <c:v>4.2120000000000003E-5</c:v>
                </c:pt>
                <c:pt idx="1">
                  <c:v>5.1999999999999997E-5</c:v>
                </c:pt>
                <c:pt idx="2">
                  <c:v>5.7210000000000003E-5</c:v>
                </c:pt>
                <c:pt idx="3">
                  <c:v>7.0229999999999997E-5</c:v>
                </c:pt>
                <c:pt idx="4">
                  <c:v>5.9469999999999998E-5</c:v>
                </c:pt>
                <c:pt idx="5">
                  <c:v>5.2309999999999999E-5</c:v>
                </c:pt>
                <c:pt idx="6">
                  <c:v>4.3560000000000003E-5</c:v>
                </c:pt>
                <c:pt idx="7">
                  <c:v>2.69E-5</c:v>
                </c:pt>
                <c:pt idx="8">
                  <c:v>3.205E-5</c:v>
                </c:pt>
                <c:pt idx="9">
                  <c:v>5.274E-5</c:v>
                </c:pt>
                <c:pt idx="10">
                  <c:v>8.4919999999999993E-5</c:v>
                </c:pt>
                <c:pt idx="11">
                  <c:v>9.3330000000000003E-5</c:v>
                </c:pt>
                <c:pt idx="12">
                  <c:v>7.7960000000000006E-5</c:v>
                </c:pt>
                <c:pt idx="13">
                  <c:v>4.473E-5</c:v>
                </c:pt>
                <c:pt idx="14">
                  <c:v>2.5060000000000001E-5</c:v>
                </c:pt>
                <c:pt idx="15">
                  <c:v>0</c:v>
                </c:pt>
                <c:pt idx="16" formatCode="0.00E+00">
                  <c:v>4.4320000000000001E-6</c:v>
                </c:pt>
                <c:pt idx="17">
                  <c:v>5.3789999999999998E-5</c:v>
                </c:pt>
                <c:pt idx="18">
                  <c:v>1.6797000000000001E-4</c:v>
                </c:pt>
                <c:pt idx="19">
                  <c:v>2.4033999999999999E-4</c:v>
                </c:pt>
                <c:pt idx="20">
                  <c:v>2.7566999999999999E-4</c:v>
                </c:pt>
                <c:pt idx="21">
                  <c:v>2.8361E-4</c:v>
                </c:pt>
                <c:pt idx="22">
                  <c:v>2.8959999999999999E-4</c:v>
                </c:pt>
                <c:pt idx="23">
                  <c:v>2.5357E-4</c:v>
                </c:pt>
                <c:pt idx="24">
                  <c:v>2.3949999999999999E-4</c:v>
                </c:pt>
                <c:pt idx="25">
                  <c:v>1.9540000000000001E-4</c:v>
                </c:pt>
                <c:pt idx="26">
                  <c:v>1.5904999999999999E-4</c:v>
                </c:pt>
                <c:pt idx="27">
                  <c:v>1.4982E-4</c:v>
                </c:pt>
                <c:pt idx="28">
                  <c:v>1.9561000000000001E-4</c:v>
                </c:pt>
                <c:pt idx="29">
                  <c:v>3.3902999999999998E-4</c:v>
                </c:pt>
                <c:pt idx="30">
                  <c:v>4.6068999999999998E-4</c:v>
                </c:pt>
                <c:pt idx="31">
                  <c:v>6.9915999999999999E-4</c:v>
                </c:pt>
                <c:pt idx="32">
                  <c:v>9.1931000000000001E-4</c:v>
                </c:pt>
                <c:pt idx="33">
                  <c:v>1.1958100000000001E-3</c:v>
                </c:pt>
                <c:pt idx="34">
                  <c:v>1.4457599999999999E-3</c:v>
                </c:pt>
                <c:pt idx="35">
                  <c:v>1.6783600000000001E-3</c:v>
                </c:pt>
                <c:pt idx="36">
                  <c:v>1.79627E-3</c:v>
                </c:pt>
                <c:pt idx="37">
                  <c:v>1.9953800000000002E-3</c:v>
                </c:pt>
                <c:pt idx="38">
                  <c:v>2.1638199999999999E-3</c:v>
                </c:pt>
                <c:pt idx="39">
                  <c:v>2.5254700000000001E-3</c:v>
                </c:pt>
                <c:pt idx="40">
                  <c:v>2.9740299999999999E-3</c:v>
                </c:pt>
                <c:pt idx="41">
                  <c:v>3.2464899999999999E-3</c:v>
                </c:pt>
                <c:pt idx="42">
                  <c:v>3.5908300000000002E-3</c:v>
                </c:pt>
                <c:pt idx="43">
                  <c:v>3.7654300000000002E-3</c:v>
                </c:pt>
                <c:pt idx="44">
                  <c:v>3.7333700000000002E-3</c:v>
                </c:pt>
                <c:pt idx="45">
                  <c:v>3.7997899999999999E-3</c:v>
                </c:pt>
                <c:pt idx="46">
                  <c:v>3.9979100000000004E-3</c:v>
                </c:pt>
                <c:pt idx="47">
                  <c:v>3.8485799999999999E-3</c:v>
                </c:pt>
                <c:pt idx="48">
                  <c:v>3.9785300000000001E-3</c:v>
                </c:pt>
                <c:pt idx="49">
                  <c:v>4.1965600000000002E-3</c:v>
                </c:pt>
                <c:pt idx="50">
                  <c:v>4.4357299999999997E-3</c:v>
                </c:pt>
                <c:pt idx="51">
                  <c:v>4.8583000000000003E-3</c:v>
                </c:pt>
                <c:pt idx="52">
                  <c:v>5.8028899999999998E-3</c:v>
                </c:pt>
                <c:pt idx="53">
                  <c:v>6.8434500000000001E-3</c:v>
                </c:pt>
                <c:pt idx="54">
                  <c:v>7.77818E-3</c:v>
                </c:pt>
                <c:pt idx="55">
                  <c:v>8.7821600000000007E-3</c:v>
                </c:pt>
                <c:pt idx="56">
                  <c:v>1.0153519999999999E-2</c:v>
                </c:pt>
                <c:pt idx="57">
                  <c:v>1.141518E-2</c:v>
                </c:pt>
                <c:pt idx="58">
                  <c:v>1.318804E-2</c:v>
                </c:pt>
                <c:pt idx="59">
                  <c:v>1.4270400000000001E-2</c:v>
                </c:pt>
                <c:pt idx="60">
                  <c:v>1.515909E-2</c:v>
                </c:pt>
                <c:pt idx="61">
                  <c:v>1.6165039999999999E-2</c:v>
                </c:pt>
                <c:pt idx="62">
                  <c:v>1.768511E-2</c:v>
                </c:pt>
                <c:pt idx="63">
                  <c:v>1.8919330000000002E-2</c:v>
                </c:pt>
                <c:pt idx="64">
                  <c:v>2.0645719999999999E-2</c:v>
                </c:pt>
                <c:pt idx="65">
                  <c:v>2.2351340000000001E-2</c:v>
                </c:pt>
                <c:pt idx="66">
                  <c:v>2.4556399999999999E-2</c:v>
                </c:pt>
                <c:pt idx="67">
                  <c:v>2.6980250000000001E-2</c:v>
                </c:pt>
                <c:pt idx="68">
                  <c:v>3.290059E-2</c:v>
                </c:pt>
                <c:pt idx="69">
                  <c:v>3.972142E-2</c:v>
                </c:pt>
                <c:pt idx="70">
                  <c:v>4.7511780000000003E-2</c:v>
                </c:pt>
                <c:pt idx="71">
                  <c:v>5.6058730000000001E-2</c:v>
                </c:pt>
                <c:pt idx="72">
                  <c:v>6.5628290000000006E-2</c:v>
                </c:pt>
                <c:pt idx="73">
                  <c:v>8.4345859999999995E-2</c:v>
                </c:pt>
                <c:pt idx="74">
                  <c:v>0.1123741</c:v>
                </c:pt>
                <c:pt idx="75">
                  <c:v>0.14871487999999999</c:v>
                </c:pt>
                <c:pt idx="76">
                  <c:v>0.19289171999999999</c:v>
                </c:pt>
                <c:pt idx="77">
                  <c:v>0.23921902</c:v>
                </c:pt>
                <c:pt idx="78">
                  <c:v>0.2841516</c:v>
                </c:pt>
                <c:pt idx="79">
                  <c:v>0.33003595000000002</c:v>
                </c:pt>
                <c:pt idx="80">
                  <c:v>0.38462623000000001</c:v>
                </c:pt>
                <c:pt idx="81">
                  <c:v>0.44289641000000002</c:v>
                </c:pt>
                <c:pt idx="82">
                  <c:v>0.49583613999999998</c:v>
                </c:pt>
                <c:pt idx="83">
                  <c:v>0.53253622</c:v>
                </c:pt>
                <c:pt idx="84">
                  <c:v>0.55836529999999995</c:v>
                </c:pt>
                <c:pt idx="85">
                  <c:v>0.57904356000000001</c:v>
                </c:pt>
                <c:pt idx="86">
                  <c:v>0.60248685999999996</c:v>
                </c:pt>
                <c:pt idx="87">
                  <c:v>0.63209552999999996</c:v>
                </c:pt>
                <c:pt idx="88">
                  <c:v>0.67046218000000002</c:v>
                </c:pt>
                <c:pt idx="89">
                  <c:v>0.69438792999999999</c:v>
                </c:pt>
                <c:pt idx="90">
                  <c:v>0.70446967000000005</c:v>
                </c:pt>
                <c:pt idx="91">
                  <c:v>0.72137361</c:v>
                </c:pt>
                <c:pt idx="92">
                  <c:v>0.73345605000000003</c:v>
                </c:pt>
                <c:pt idx="93">
                  <c:v>0.74294439000000001</c:v>
                </c:pt>
                <c:pt idx="94">
                  <c:v>0.75513147999999997</c:v>
                </c:pt>
                <c:pt idx="95">
                  <c:v>0.75870906000000005</c:v>
                </c:pt>
                <c:pt idx="96">
                  <c:v>0.75062459000000004</c:v>
                </c:pt>
                <c:pt idx="97">
                  <c:v>0.74347923999999999</c:v>
                </c:pt>
                <c:pt idx="98">
                  <c:v>0.73136893999999997</c:v>
                </c:pt>
                <c:pt idx="99">
                  <c:v>0.71344624000000001</c:v>
                </c:pt>
                <c:pt idx="100">
                  <c:v>0.69510388999999995</c:v>
                </c:pt>
                <c:pt idx="101">
                  <c:v>0.67814154000000004</c:v>
                </c:pt>
                <c:pt idx="102">
                  <c:v>0.66208197000000002</c:v>
                </c:pt>
                <c:pt idx="103">
                  <c:v>0.65053799000000001</c:v>
                </c:pt>
                <c:pt idx="104">
                  <c:v>0.63893789000000001</c:v>
                </c:pt>
                <c:pt idx="105">
                  <c:v>0.61877201000000004</c:v>
                </c:pt>
                <c:pt idx="106">
                  <c:v>0.59868860999999995</c:v>
                </c:pt>
                <c:pt idx="107">
                  <c:v>0.57909065999999998</c:v>
                </c:pt>
                <c:pt idx="108">
                  <c:v>0.55870262999999998</c:v>
                </c:pt>
                <c:pt idx="109">
                  <c:v>0.54280302999999996</c:v>
                </c:pt>
                <c:pt idx="110">
                  <c:v>0.52862933999999995</c:v>
                </c:pt>
                <c:pt idx="111">
                  <c:v>0.50635764000000005</c:v>
                </c:pt>
                <c:pt idx="112">
                  <c:v>0.48165390000000002</c:v>
                </c:pt>
                <c:pt idx="113">
                  <c:v>0.45577839999999997</c:v>
                </c:pt>
                <c:pt idx="114">
                  <c:v>0.43567070000000002</c:v>
                </c:pt>
                <c:pt idx="115">
                  <c:v>0.41428298000000002</c:v>
                </c:pt>
                <c:pt idx="116">
                  <c:v>0.39507353000000001</c:v>
                </c:pt>
                <c:pt idx="117">
                  <c:v>0.37218822000000001</c:v>
                </c:pt>
                <c:pt idx="118">
                  <c:v>0.34934865999999998</c:v>
                </c:pt>
                <c:pt idx="119">
                  <c:v>0.32296824000000002</c:v>
                </c:pt>
                <c:pt idx="120">
                  <c:v>0.30720802000000003</c:v>
                </c:pt>
                <c:pt idx="121">
                  <c:v>0.28757753000000003</c:v>
                </c:pt>
                <c:pt idx="122">
                  <c:v>0.26727294000000001</c:v>
                </c:pt>
                <c:pt idx="123">
                  <c:v>0.2433844</c:v>
                </c:pt>
                <c:pt idx="124">
                  <c:v>0.22208641000000001</c:v>
                </c:pt>
                <c:pt idx="125">
                  <c:v>0.20035488000000001</c:v>
                </c:pt>
                <c:pt idx="126">
                  <c:v>0.18482314</c:v>
                </c:pt>
                <c:pt idx="127">
                  <c:v>0.1690063</c:v>
                </c:pt>
                <c:pt idx="128">
                  <c:v>0.15259232</c:v>
                </c:pt>
                <c:pt idx="129">
                  <c:v>0.13446134000000001</c:v>
                </c:pt>
                <c:pt idx="130">
                  <c:v>0.11738214</c:v>
                </c:pt>
                <c:pt idx="131">
                  <c:v>0.10126702</c:v>
                </c:pt>
                <c:pt idx="132">
                  <c:v>8.9517169999999993E-2</c:v>
                </c:pt>
                <c:pt idx="133">
                  <c:v>8.1530290000000005E-2</c:v>
                </c:pt>
                <c:pt idx="134">
                  <c:v>7.3204420000000006E-2</c:v>
                </c:pt>
                <c:pt idx="135">
                  <c:v>6.5944349999999999E-2</c:v>
                </c:pt>
                <c:pt idx="136">
                  <c:v>6.0699799999999998E-2</c:v>
                </c:pt>
                <c:pt idx="137">
                  <c:v>5.5526329999999999E-2</c:v>
                </c:pt>
                <c:pt idx="138">
                  <c:v>5.0930349999999999E-2</c:v>
                </c:pt>
                <c:pt idx="139">
                  <c:v>4.72027E-2</c:v>
                </c:pt>
                <c:pt idx="140">
                  <c:v>4.3280100000000002E-2</c:v>
                </c:pt>
                <c:pt idx="141">
                  <c:v>3.7922850000000001E-2</c:v>
                </c:pt>
                <c:pt idx="142">
                  <c:v>3.3307940000000001E-2</c:v>
                </c:pt>
                <c:pt idx="143">
                  <c:v>2.932597E-2</c:v>
                </c:pt>
                <c:pt idx="144">
                  <c:v>2.608005E-2</c:v>
                </c:pt>
                <c:pt idx="145">
                  <c:v>2.3058840000000001E-2</c:v>
                </c:pt>
                <c:pt idx="146">
                  <c:v>2.099792E-2</c:v>
                </c:pt>
                <c:pt idx="147">
                  <c:v>1.8034379999999999E-2</c:v>
                </c:pt>
                <c:pt idx="148">
                  <c:v>1.570036E-2</c:v>
                </c:pt>
                <c:pt idx="149">
                  <c:v>1.3903840000000001E-2</c:v>
                </c:pt>
                <c:pt idx="150">
                  <c:v>1.3049969999999999E-2</c:v>
                </c:pt>
                <c:pt idx="151">
                  <c:v>1.2327980000000001E-2</c:v>
                </c:pt>
                <c:pt idx="152">
                  <c:v>1.151775E-2</c:v>
                </c:pt>
                <c:pt idx="153">
                  <c:v>1.001529E-2</c:v>
                </c:pt>
                <c:pt idx="154">
                  <c:v>8.5270599999999995E-3</c:v>
                </c:pt>
                <c:pt idx="155">
                  <c:v>7.17411E-3</c:v>
                </c:pt>
                <c:pt idx="156">
                  <c:v>6.3579200000000004E-3</c:v>
                </c:pt>
                <c:pt idx="157">
                  <c:v>6.0129099999999998E-3</c:v>
                </c:pt>
                <c:pt idx="158">
                  <c:v>5.6516700000000001E-3</c:v>
                </c:pt>
                <c:pt idx="159">
                  <c:v>5.2005100000000002E-3</c:v>
                </c:pt>
                <c:pt idx="160">
                  <c:v>4.7805299999999998E-3</c:v>
                </c:pt>
                <c:pt idx="161">
                  <c:v>4.2589699999999999E-3</c:v>
                </c:pt>
                <c:pt idx="162">
                  <c:v>3.72171E-3</c:v>
                </c:pt>
                <c:pt idx="163">
                  <c:v>3.24545E-3</c:v>
                </c:pt>
                <c:pt idx="164">
                  <c:v>2.8044799999999998E-3</c:v>
                </c:pt>
                <c:pt idx="165">
                  <c:v>2.3769899999999998E-3</c:v>
                </c:pt>
                <c:pt idx="166">
                  <c:v>2.0822200000000001E-3</c:v>
                </c:pt>
                <c:pt idx="167">
                  <c:v>1.82902E-3</c:v>
                </c:pt>
                <c:pt idx="168">
                  <c:v>1.72123E-3</c:v>
                </c:pt>
                <c:pt idx="169">
                  <c:v>1.56668E-3</c:v>
                </c:pt>
                <c:pt idx="170">
                  <c:v>1.46054E-3</c:v>
                </c:pt>
                <c:pt idx="171">
                  <c:v>1.2501700000000001E-3</c:v>
                </c:pt>
                <c:pt idx="172">
                  <c:v>9.9212999999999992E-4</c:v>
                </c:pt>
                <c:pt idx="173">
                  <c:v>1.0023300000000001E-3</c:v>
                </c:pt>
                <c:pt idx="174">
                  <c:v>1.10148E-3</c:v>
                </c:pt>
                <c:pt idx="175">
                  <c:v>1.05843E-3</c:v>
                </c:pt>
                <c:pt idx="176">
                  <c:v>8.7398E-4</c:v>
                </c:pt>
                <c:pt idx="177">
                  <c:v>6.6750000000000002E-4</c:v>
                </c:pt>
                <c:pt idx="178">
                  <c:v>4.6597000000000001E-4</c:v>
                </c:pt>
                <c:pt idx="179">
                  <c:v>4.4690000000000002E-4</c:v>
                </c:pt>
                <c:pt idx="180">
                  <c:v>4.3119000000000002E-4</c:v>
                </c:pt>
                <c:pt idx="181">
                  <c:v>4.1657E-4</c:v>
                </c:pt>
                <c:pt idx="182">
                  <c:v>3.748E-4</c:v>
                </c:pt>
                <c:pt idx="183">
                  <c:v>3.2972999999999998E-4</c:v>
                </c:pt>
                <c:pt idx="184">
                  <c:v>3.1788999999999998E-4</c:v>
                </c:pt>
                <c:pt idx="185">
                  <c:v>2.8533999999999998E-4</c:v>
                </c:pt>
                <c:pt idx="186">
                  <c:v>2.1236000000000001E-4</c:v>
                </c:pt>
                <c:pt idx="187">
                  <c:v>1.5849000000000001E-4</c:v>
                </c:pt>
                <c:pt idx="188">
                  <c:v>1.6908E-4</c:v>
                </c:pt>
                <c:pt idx="189">
                  <c:v>1.9431E-4</c:v>
                </c:pt>
                <c:pt idx="190">
                  <c:v>2.8451000000000003E-4</c:v>
                </c:pt>
                <c:pt idx="191">
                  <c:v>3.2055000000000001E-4</c:v>
                </c:pt>
                <c:pt idx="192">
                  <c:v>2.9785E-4</c:v>
                </c:pt>
                <c:pt idx="193">
                  <c:v>2.5155000000000002E-4</c:v>
                </c:pt>
                <c:pt idx="194">
                  <c:v>1.9076999999999999E-4</c:v>
                </c:pt>
                <c:pt idx="195">
                  <c:v>1.1268999999999999E-4</c:v>
                </c:pt>
                <c:pt idx="196">
                  <c:v>1.2627999999999999E-4</c:v>
                </c:pt>
                <c:pt idx="197">
                  <c:v>1.0498E-4</c:v>
                </c:pt>
                <c:pt idx="198">
                  <c:v>6.9659999999999994E-5</c:v>
                </c:pt>
                <c:pt idx="199">
                  <c:v>4.2120000000000003E-5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'Kernel densities'!$G$3</c:f>
              <c:strCache>
                <c:ptCount val="1"/>
                <c:pt idx="0">
                  <c:v>2002</c:v>
                </c:pt>
              </c:strCache>
            </c:strRef>
          </c:tx>
          <c:marker>
            <c:symbol val="none"/>
          </c:marker>
          <c:xVal>
            <c:numRef>
              <c:f>'Kernel densities'!$F$4:$F$203</c:f>
              <c:numCache>
                <c:formatCode>General</c:formatCode>
                <c:ptCount val="200"/>
                <c:pt idx="0">
                  <c:v>-2.5359440000000002</c:v>
                </c:pt>
                <c:pt idx="1">
                  <c:v>-2.4903485999999999</c:v>
                </c:pt>
                <c:pt idx="2">
                  <c:v>-2.4447532000000001</c:v>
                </c:pt>
                <c:pt idx="3">
                  <c:v>-2.3991577999999998</c:v>
                </c:pt>
                <c:pt idx="4">
                  <c:v>-2.3535623000000001</c:v>
                </c:pt>
                <c:pt idx="5">
                  <c:v>-2.3079668999999998</c:v>
                </c:pt>
                <c:pt idx="6">
                  <c:v>-2.2623715</c:v>
                </c:pt>
                <c:pt idx="7">
                  <c:v>-2.2167761000000001</c:v>
                </c:pt>
                <c:pt idx="8">
                  <c:v>-2.1711806999999999</c:v>
                </c:pt>
                <c:pt idx="9">
                  <c:v>-2.1255853</c:v>
                </c:pt>
                <c:pt idx="10">
                  <c:v>-2.0799899000000002</c:v>
                </c:pt>
                <c:pt idx="11">
                  <c:v>-2.0343944</c:v>
                </c:pt>
                <c:pt idx="12">
                  <c:v>-1.988799</c:v>
                </c:pt>
                <c:pt idx="13">
                  <c:v>-1.9432035999999999</c:v>
                </c:pt>
                <c:pt idx="14">
                  <c:v>-1.8976082000000001</c:v>
                </c:pt>
                <c:pt idx="15">
                  <c:v>-1.8520128</c:v>
                </c:pt>
                <c:pt idx="16">
                  <c:v>-1.8064174</c:v>
                </c:pt>
                <c:pt idx="17">
                  <c:v>-1.7608219000000001</c:v>
                </c:pt>
                <c:pt idx="18">
                  <c:v>-1.7152265</c:v>
                </c:pt>
                <c:pt idx="19">
                  <c:v>-1.6696310999999999</c:v>
                </c:pt>
                <c:pt idx="20">
                  <c:v>-1.6240357000000001</c:v>
                </c:pt>
                <c:pt idx="21">
                  <c:v>-1.5784403</c:v>
                </c:pt>
                <c:pt idx="22">
                  <c:v>-1.5328449</c:v>
                </c:pt>
                <c:pt idx="23">
                  <c:v>-1.4872494999999999</c:v>
                </c:pt>
                <c:pt idx="24">
                  <c:v>-1.441654</c:v>
                </c:pt>
                <c:pt idx="25">
                  <c:v>-1.3960585999999999</c:v>
                </c:pt>
                <c:pt idx="26">
                  <c:v>-1.3504632000000001</c:v>
                </c:pt>
                <c:pt idx="27">
                  <c:v>-1.3048678</c:v>
                </c:pt>
                <c:pt idx="28">
                  <c:v>-1.2592724</c:v>
                </c:pt>
                <c:pt idx="29">
                  <c:v>-1.2136769999999999</c:v>
                </c:pt>
                <c:pt idx="30">
                  <c:v>-1.1680816000000001</c:v>
                </c:pt>
                <c:pt idx="31">
                  <c:v>-1.1224860999999999</c:v>
                </c:pt>
                <c:pt idx="32">
                  <c:v>-1.0768907000000001</c:v>
                </c:pt>
                <c:pt idx="33">
                  <c:v>-1.0312953</c:v>
                </c:pt>
                <c:pt idx="34">
                  <c:v>-0.98569989999999996</c:v>
                </c:pt>
                <c:pt idx="35">
                  <c:v>-0.94010448000000002</c:v>
                </c:pt>
                <c:pt idx="36">
                  <c:v>-0.89450907000000002</c:v>
                </c:pt>
                <c:pt idx="37">
                  <c:v>-0.84891364999999996</c:v>
                </c:pt>
                <c:pt idx="38">
                  <c:v>-0.80331823999999996</c:v>
                </c:pt>
                <c:pt idx="39">
                  <c:v>-0.75772282000000002</c:v>
                </c:pt>
                <c:pt idx="40">
                  <c:v>-0.71212741000000002</c:v>
                </c:pt>
                <c:pt idx="41">
                  <c:v>-0.66653198999999996</c:v>
                </c:pt>
                <c:pt idx="42">
                  <c:v>-0.62093657999999996</c:v>
                </c:pt>
                <c:pt idx="43">
                  <c:v>-0.57534116000000002</c:v>
                </c:pt>
                <c:pt idx="44">
                  <c:v>-0.52974575000000002</c:v>
                </c:pt>
                <c:pt idx="45">
                  <c:v>-0.48415033000000002</c:v>
                </c:pt>
                <c:pt idx="46">
                  <c:v>-0.43855492000000001</c:v>
                </c:pt>
                <c:pt idx="47">
                  <c:v>-0.39295950000000002</c:v>
                </c:pt>
                <c:pt idx="48">
                  <c:v>-0.34736409000000001</c:v>
                </c:pt>
                <c:pt idx="49">
                  <c:v>-0.30176867000000002</c:v>
                </c:pt>
                <c:pt idx="50">
                  <c:v>-0.25617326000000001</c:v>
                </c:pt>
                <c:pt idx="51">
                  <c:v>-0.21057783999999999</c:v>
                </c:pt>
                <c:pt idx="52">
                  <c:v>-0.16498243000000001</c:v>
                </c:pt>
                <c:pt idx="53">
                  <c:v>-0.11938701</c:v>
                </c:pt>
                <c:pt idx="54">
                  <c:v>-7.3791599999999999E-2</c:v>
                </c:pt>
                <c:pt idx="55">
                  <c:v>-2.8196189999999999E-2</c:v>
                </c:pt>
                <c:pt idx="56">
                  <c:v>1.7399230000000002E-2</c:v>
                </c:pt>
                <c:pt idx="57">
                  <c:v>6.2994640000000005E-2</c:v>
                </c:pt>
                <c:pt idx="58">
                  <c:v>0.10859006</c:v>
                </c:pt>
                <c:pt idx="59">
                  <c:v>0.15418546999999999</c:v>
                </c:pt>
                <c:pt idx="60">
                  <c:v>0.19978088999999999</c:v>
                </c:pt>
                <c:pt idx="61">
                  <c:v>0.24537629999999999</c:v>
                </c:pt>
                <c:pt idx="62">
                  <c:v>0.29097171999999999</c:v>
                </c:pt>
                <c:pt idx="63">
                  <c:v>0.33656712999999999</c:v>
                </c:pt>
                <c:pt idx="64">
                  <c:v>0.38216254999999999</c:v>
                </c:pt>
                <c:pt idx="65">
                  <c:v>0.42775795999999999</c:v>
                </c:pt>
                <c:pt idx="66">
                  <c:v>0.47335337999999999</c:v>
                </c:pt>
                <c:pt idx="67">
                  <c:v>0.51894879000000005</c:v>
                </c:pt>
                <c:pt idx="68">
                  <c:v>0.56454420999999999</c:v>
                </c:pt>
                <c:pt idx="69">
                  <c:v>0.61013961999999999</c:v>
                </c:pt>
                <c:pt idx="70">
                  <c:v>0.65573504000000005</c:v>
                </c:pt>
                <c:pt idx="71">
                  <c:v>0.70133045000000005</c:v>
                </c:pt>
                <c:pt idx="72">
                  <c:v>0.74692586999999999</c:v>
                </c:pt>
                <c:pt idx="73">
                  <c:v>0.79252127999999999</c:v>
                </c:pt>
                <c:pt idx="74">
                  <c:v>0.83811670000000005</c:v>
                </c:pt>
                <c:pt idx="75">
                  <c:v>0.88371211000000005</c:v>
                </c:pt>
                <c:pt idx="76">
                  <c:v>0.92930752999999999</c:v>
                </c:pt>
                <c:pt idx="77">
                  <c:v>0.97490294</c:v>
                </c:pt>
                <c:pt idx="78">
                  <c:v>1.0204983999999999</c:v>
                </c:pt>
                <c:pt idx="79">
                  <c:v>1.0660938</c:v>
                </c:pt>
                <c:pt idx="80">
                  <c:v>1.1116892</c:v>
                </c:pt>
                <c:pt idx="81">
                  <c:v>1.1572846000000001</c:v>
                </c:pt>
                <c:pt idx="82">
                  <c:v>1.2028799999999999</c:v>
                </c:pt>
                <c:pt idx="83">
                  <c:v>1.2484754</c:v>
                </c:pt>
                <c:pt idx="84">
                  <c:v>1.2940708000000001</c:v>
                </c:pt>
                <c:pt idx="85">
                  <c:v>1.3396663</c:v>
                </c:pt>
                <c:pt idx="86">
                  <c:v>1.3852617</c:v>
                </c:pt>
                <c:pt idx="87">
                  <c:v>1.4308571000000001</c:v>
                </c:pt>
                <c:pt idx="88">
                  <c:v>1.4764524999999999</c:v>
                </c:pt>
                <c:pt idx="89">
                  <c:v>1.5220479</c:v>
                </c:pt>
                <c:pt idx="90">
                  <c:v>1.5676433000000001</c:v>
                </c:pt>
                <c:pt idx="91">
                  <c:v>1.6132386999999999</c:v>
                </c:pt>
                <c:pt idx="92">
                  <c:v>1.6588342</c:v>
                </c:pt>
                <c:pt idx="93">
                  <c:v>1.7044296000000001</c:v>
                </c:pt>
                <c:pt idx="94">
                  <c:v>1.7500249999999999</c:v>
                </c:pt>
                <c:pt idx="95">
                  <c:v>1.7956204</c:v>
                </c:pt>
                <c:pt idx="96">
                  <c:v>1.8412158000000001</c:v>
                </c:pt>
                <c:pt idx="97">
                  <c:v>1.8868111999999999</c:v>
                </c:pt>
                <c:pt idx="98">
                  <c:v>1.9324067</c:v>
                </c:pt>
                <c:pt idx="99">
                  <c:v>1.9780021000000001</c:v>
                </c:pt>
                <c:pt idx="100">
                  <c:v>2.0235975000000002</c:v>
                </c:pt>
                <c:pt idx="101">
                  <c:v>2.0691929</c:v>
                </c:pt>
                <c:pt idx="102">
                  <c:v>2.1147882999999998</c:v>
                </c:pt>
                <c:pt idx="103">
                  <c:v>2.1603837000000001</c:v>
                </c:pt>
                <c:pt idx="104">
                  <c:v>2.2059791</c:v>
                </c:pt>
                <c:pt idx="105">
                  <c:v>2.2515746000000001</c:v>
                </c:pt>
                <c:pt idx="106">
                  <c:v>2.2971699999999999</c:v>
                </c:pt>
                <c:pt idx="107">
                  <c:v>2.3427654000000002</c:v>
                </c:pt>
                <c:pt idx="108">
                  <c:v>2.3883608000000001</c:v>
                </c:pt>
                <c:pt idx="109">
                  <c:v>2.4339561999999999</c:v>
                </c:pt>
                <c:pt idx="110">
                  <c:v>2.4795516000000002</c:v>
                </c:pt>
                <c:pt idx="111">
                  <c:v>2.525147</c:v>
                </c:pt>
                <c:pt idx="112">
                  <c:v>2.5707425000000002</c:v>
                </c:pt>
                <c:pt idx="113">
                  <c:v>2.6163379</c:v>
                </c:pt>
                <c:pt idx="114">
                  <c:v>2.6619332999999998</c:v>
                </c:pt>
                <c:pt idx="115">
                  <c:v>2.7075287000000001</c:v>
                </c:pt>
                <c:pt idx="116">
                  <c:v>2.7531241</c:v>
                </c:pt>
                <c:pt idx="117">
                  <c:v>2.7987194999999998</c:v>
                </c:pt>
                <c:pt idx="118">
                  <c:v>2.8443149000000001</c:v>
                </c:pt>
                <c:pt idx="119">
                  <c:v>2.8899104000000002</c:v>
                </c:pt>
                <c:pt idx="120">
                  <c:v>2.9355058000000001</c:v>
                </c:pt>
                <c:pt idx="121">
                  <c:v>2.9811011999999999</c:v>
                </c:pt>
                <c:pt idx="122">
                  <c:v>3.0266966000000002</c:v>
                </c:pt>
                <c:pt idx="123">
                  <c:v>3.072292</c:v>
                </c:pt>
                <c:pt idx="124">
                  <c:v>3.1178873999999999</c:v>
                </c:pt>
                <c:pt idx="125">
                  <c:v>3.1634829</c:v>
                </c:pt>
                <c:pt idx="126">
                  <c:v>3.2090782999999998</c:v>
                </c:pt>
                <c:pt idx="127">
                  <c:v>3.2546737000000001</c:v>
                </c:pt>
                <c:pt idx="128">
                  <c:v>3.3002691</c:v>
                </c:pt>
                <c:pt idx="129">
                  <c:v>3.3458644999999998</c:v>
                </c:pt>
                <c:pt idx="130">
                  <c:v>3.3914599000000001</c:v>
                </c:pt>
                <c:pt idx="131">
                  <c:v>3.4370552999999999</c:v>
                </c:pt>
                <c:pt idx="132">
                  <c:v>3.4826508</c:v>
                </c:pt>
                <c:pt idx="133">
                  <c:v>3.5282461999999999</c:v>
                </c:pt>
                <c:pt idx="134">
                  <c:v>3.5738416000000002</c:v>
                </c:pt>
                <c:pt idx="135">
                  <c:v>3.619437</c:v>
                </c:pt>
                <c:pt idx="136">
                  <c:v>3.6650323999999999</c:v>
                </c:pt>
                <c:pt idx="137">
                  <c:v>3.7106278000000001</c:v>
                </c:pt>
                <c:pt idx="138">
                  <c:v>3.7562232</c:v>
                </c:pt>
                <c:pt idx="139">
                  <c:v>3.8018187000000001</c:v>
                </c:pt>
                <c:pt idx="140">
                  <c:v>3.8474140999999999</c:v>
                </c:pt>
                <c:pt idx="141">
                  <c:v>3.8930094999999998</c:v>
                </c:pt>
                <c:pt idx="142">
                  <c:v>3.9386049000000001</c:v>
                </c:pt>
                <c:pt idx="143">
                  <c:v>3.9842002999999999</c:v>
                </c:pt>
                <c:pt idx="144">
                  <c:v>4.0297957000000002</c:v>
                </c:pt>
                <c:pt idx="145">
                  <c:v>4.0753912000000003</c:v>
                </c:pt>
                <c:pt idx="146">
                  <c:v>4.1209866000000002</c:v>
                </c:pt>
                <c:pt idx="147">
                  <c:v>4.166582</c:v>
                </c:pt>
                <c:pt idx="148">
                  <c:v>4.2121773999999998</c:v>
                </c:pt>
                <c:pt idx="149">
                  <c:v>4.2577727999999997</c:v>
                </c:pt>
                <c:pt idx="150">
                  <c:v>4.3033682000000004</c:v>
                </c:pt>
                <c:pt idx="151">
                  <c:v>4.3489636000000003</c:v>
                </c:pt>
                <c:pt idx="152">
                  <c:v>4.3945591000000004</c:v>
                </c:pt>
                <c:pt idx="153">
                  <c:v>4.4401545000000002</c:v>
                </c:pt>
                <c:pt idx="154">
                  <c:v>4.4857499000000001</c:v>
                </c:pt>
                <c:pt idx="155">
                  <c:v>4.5313452999999999</c:v>
                </c:pt>
                <c:pt idx="156">
                  <c:v>4.5769406999999998</c:v>
                </c:pt>
                <c:pt idx="157">
                  <c:v>4.6225360999999996</c:v>
                </c:pt>
                <c:pt idx="158">
                  <c:v>4.6681315000000003</c:v>
                </c:pt>
                <c:pt idx="159">
                  <c:v>4.7137270000000004</c:v>
                </c:pt>
                <c:pt idx="160">
                  <c:v>4.7593224000000003</c:v>
                </c:pt>
                <c:pt idx="161">
                  <c:v>4.8049178000000001</c:v>
                </c:pt>
                <c:pt idx="162">
                  <c:v>4.8505132</c:v>
                </c:pt>
                <c:pt idx="163">
                  <c:v>4.8961085999999998</c:v>
                </c:pt>
                <c:pt idx="164">
                  <c:v>4.9417039999999997</c:v>
                </c:pt>
                <c:pt idx="165">
                  <c:v>4.9872994000000004</c:v>
                </c:pt>
                <c:pt idx="166">
                  <c:v>5.0328948999999996</c:v>
                </c:pt>
                <c:pt idx="167">
                  <c:v>5.0784903000000003</c:v>
                </c:pt>
                <c:pt idx="168">
                  <c:v>5.1240857000000002</c:v>
                </c:pt>
                <c:pt idx="169">
                  <c:v>5.1696811</c:v>
                </c:pt>
                <c:pt idx="170">
                  <c:v>5.2152764999999999</c:v>
                </c:pt>
                <c:pt idx="171">
                  <c:v>5.2608718999999997</c:v>
                </c:pt>
                <c:pt idx="172">
                  <c:v>5.3064673999999998</c:v>
                </c:pt>
                <c:pt idx="173">
                  <c:v>5.3520627999999997</c:v>
                </c:pt>
                <c:pt idx="174">
                  <c:v>5.3976582000000004</c:v>
                </c:pt>
                <c:pt idx="175">
                  <c:v>5.4432536000000002</c:v>
                </c:pt>
                <c:pt idx="176">
                  <c:v>5.4888490000000001</c:v>
                </c:pt>
                <c:pt idx="177">
                  <c:v>5.5344443999999999</c:v>
                </c:pt>
                <c:pt idx="178">
                  <c:v>5.5800397999999998</c:v>
                </c:pt>
                <c:pt idx="179">
                  <c:v>5.6256352999999999</c:v>
                </c:pt>
                <c:pt idx="180">
                  <c:v>5.6712306999999997</c:v>
                </c:pt>
                <c:pt idx="181">
                  <c:v>5.7168260999999996</c:v>
                </c:pt>
                <c:pt idx="182">
                  <c:v>5.7624215000000003</c:v>
                </c:pt>
                <c:pt idx="183">
                  <c:v>5.8080169000000001</c:v>
                </c:pt>
                <c:pt idx="184">
                  <c:v>5.8536123</c:v>
                </c:pt>
                <c:pt idx="185">
                  <c:v>5.8992076999999998</c:v>
                </c:pt>
                <c:pt idx="186">
                  <c:v>5.9448032</c:v>
                </c:pt>
                <c:pt idx="187">
                  <c:v>5.9903985999999998</c:v>
                </c:pt>
                <c:pt idx="188">
                  <c:v>6.0359939999999996</c:v>
                </c:pt>
                <c:pt idx="189">
                  <c:v>6.0815894000000004</c:v>
                </c:pt>
                <c:pt idx="190">
                  <c:v>6.1271848000000002</c:v>
                </c:pt>
                <c:pt idx="191">
                  <c:v>6.1727802000000001</c:v>
                </c:pt>
                <c:pt idx="192">
                  <c:v>6.2183755999999999</c:v>
                </c:pt>
                <c:pt idx="193">
                  <c:v>6.2639711</c:v>
                </c:pt>
                <c:pt idx="194">
                  <c:v>6.3095664999999999</c:v>
                </c:pt>
                <c:pt idx="195">
                  <c:v>6.3551618999999997</c:v>
                </c:pt>
                <c:pt idx="196">
                  <c:v>6.4007573000000004</c:v>
                </c:pt>
                <c:pt idx="197">
                  <c:v>6.4463527000000003</c:v>
                </c:pt>
                <c:pt idx="198">
                  <c:v>6.4919481000000001</c:v>
                </c:pt>
                <c:pt idx="199">
                  <c:v>6.5375436000000002</c:v>
                </c:pt>
              </c:numCache>
            </c:numRef>
          </c:xVal>
          <c:yVal>
            <c:numRef>
              <c:f>'Kernel densities'!$G$4:$G$203</c:f>
              <c:numCache>
                <c:formatCode>General</c:formatCode>
                <c:ptCount val="200"/>
                <c:pt idx="0">
                  <c:v>3.7490000000000002E-5</c:v>
                </c:pt>
                <c:pt idx="1">
                  <c:v>7.2219999999999996E-5</c:v>
                </c:pt>
                <c:pt idx="2">
                  <c:v>1.141E-4</c:v>
                </c:pt>
                <c:pt idx="3">
                  <c:v>1.3784999999999999E-4</c:v>
                </c:pt>
                <c:pt idx="4">
                  <c:v>1.8415E-4</c:v>
                </c:pt>
                <c:pt idx="5">
                  <c:v>1.8726999999999999E-4</c:v>
                </c:pt>
                <c:pt idx="6">
                  <c:v>1.728E-4</c:v>
                </c:pt>
                <c:pt idx="7">
                  <c:v>1.94E-4</c:v>
                </c:pt>
                <c:pt idx="8">
                  <c:v>1.7699E-4</c:v>
                </c:pt>
                <c:pt idx="9">
                  <c:v>1.5763999999999999E-4</c:v>
                </c:pt>
                <c:pt idx="10">
                  <c:v>1.3223999999999999E-4</c:v>
                </c:pt>
                <c:pt idx="11">
                  <c:v>1.4208999999999999E-4</c:v>
                </c:pt>
                <c:pt idx="12">
                  <c:v>1.9612000000000001E-4</c:v>
                </c:pt>
                <c:pt idx="13">
                  <c:v>2.2787999999999999E-4</c:v>
                </c:pt>
                <c:pt idx="14">
                  <c:v>2.0927000000000001E-4</c:v>
                </c:pt>
                <c:pt idx="15">
                  <c:v>1.5205000000000001E-4</c:v>
                </c:pt>
                <c:pt idx="16">
                  <c:v>1.2732999999999999E-4</c:v>
                </c:pt>
                <c:pt idx="17">
                  <c:v>1.8645000000000001E-4</c:v>
                </c:pt>
                <c:pt idx="18">
                  <c:v>2.8891000000000002E-4</c:v>
                </c:pt>
                <c:pt idx="19">
                  <c:v>3.5848999999999999E-4</c:v>
                </c:pt>
                <c:pt idx="20">
                  <c:v>4.5367999999999998E-4</c:v>
                </c:pt>
                <c:pt idx="21">
                  <c:v>4.4069999999999998E-4</c:v>
                </c:pt>
                <c:pt idx="22">
                  <c:v>3.3830999999999998E-4</c:v>
                </c:pt>
                <c:pt idx="23">
                  <c:v>2.2639000000000001E-4</c:v>
                </c:pt>
                <c:pt idx="24">
                  <c:v>3.0549E-4</c:v>
                </c:pt>
                <c:pt idx="25">
                  <c:v>3.8010000000000002E-4</c:v>
                </c:pt>
                <c:pt idx="26">
                  <c:v>3.7848999999999999E-4</c:v>
                </c:pt>
                <c:pt idx="27">
                  <c:v>3.5624000000000002E-4</c:v>
                </c:pt>
                <c:pt idx="28">
                  <c:v>3.2227999999999998E-4</c:v>
                </c:pt>
                <c:pt idx="29">
                  <c:v>3.8315000000000002E-4</c:v>
                </c:pt>
                <c:pt idx="30">
                  <c:v>4.1583000000000001E-4</c:v>
                </c:pt>
                <c:pt idx="31">
                  <c:v>3.2582999999999999E-4</c:v>
                </c:pt>
                <c:pt idx="32">
                  <c:v>2.5162999999999997E-4</c:v>
                </c:pt>
                <c:pt idx="33">
                  <c:v>2.3570000000000001E-4</c:v>
                </c:pt>
                <c:pt idx="34">
                  <c:v>3.5471999999999999E-4</c:v>
                </c:pt>
                <c:pt idx="35">
                  <c:v>4.9154000000000005E-4</c:v>
                </c:pt>
                <c:pt idx="36">
                  <c:v>5.1661000000000003E-4</c:v>
                </c:pt>
                <c:pt idx="37">
                  <c:v>4.8957999999999998E-4</c:v>
                </c:pt>
                <c:pt idx="38">
                  <c:v>4.9907E-4</c:v>
                </c:pt>
                <c:pt idx="39">
                  <c:v>5.9480000000000004E-4</c:v>
                </c:pt>
                <c:pt idx="40">
                  <c:v>6.6677999999999996E-4</c:v>
                </c:pt>
                <c:pt idx="41">
                  <c:v>5.2143000000000003E-4</c:v>
                </c:pt>
                <c:pt idx="42">
                  <c:v>4.0462000000000001E-4</c:v>
                </c:pt>
                <c:pt idx="43">
                  <c:v>3.8149000000000001E-4</c:v>
                </c:pt>
                <c:pt idx="44">
                  <c:v>5.6019999999999996E-4</c:v>
                </c:pt>
                <c:pt idx="45">
                  <c:v>9.6595999999999997E-4</c:v>
                </c:pt>
                <c:pt idx="46">
                  <c:v>1.2083199999999999E-3</c:v>
                </c:pt>
                <c:pt idx="47">
                  <c:v>1.26964E-3</c:v>
                </c:pt>
                <c:pt idx="48">
                  <c:v>1.1638099999999999E-3</c:v>
                </c:pt>
                <c:pt idx="49">
                  <c:v>1.0980899999999999E-3</c:v>
                </c:pt>
                <c:pt idx="50">
                  <c:v>1.0656400000000001E-3</c:v>
                </c:pt>
                <c:pt idx="51">
                  <c:v>9.8806999999999996E-4</c:v>
                </c:pt>
                <c:pt idx="52">
                  <c:v>8.7379999999999999E-4</c:v>
                </c:pt>
                <c:pt idx="53">
                  <c:v>1.19528E-3</c:v>
                </c:pt>
                <c:pt idx="54">
                  <c:v>1.7827800000000001E-3</c:v>
                </c:pt>
                <c:pt idx="55">
                  <c:v>2.2847499999999999E-3</c:v>
                </c:pt>
                <c:pt idx="56">
                  <c:v>2.4995899999999999E-3</c:v>
                </c:pt>
                <c:pt idx="57">
                  <c:v>2.7233000000000001E-3</c:v>
                </c:pt>
                <c:pt idx="58">
                  <c:v>3.0536700000000001E-3</c:v>
                </c:pt>
                <c:pt idx="59">
                  <c:v>3.2880000000000001E-3</c:v>
                </c:pt>
                <c:pt idx="60">
                  <c:v>3.13839E-3</c:v>
                </c:pt>
                <c:pt idx="61">
                  <c:v>2.8052300000000001E-3</c:v>
                </c:pt>
                <c:pt idx="62">
                  <c:v>2.84586E-3</c:v>
                </c:pt>
                <c:pt idx="63">
                  <c:v>3.153E-3</c:v>
                </c:pt>
                <c:pt idx="64">
                  <c:v>4.2756199999999999E-3</c:v>
                </c:pt>
                <c:pt idx="65">
                  <c:v>5.6455000000000003E-3</c:v>
                </c:pt>
                <c:pt idx="66">
                  <c:v>6.5362900000000002E-3</c:v>
                </c:pt>
                <c:pt idx="67">
                  <c:v>6.5965599999999996E-3</c:v>
                </c:pt>
                <c:pt idx="68">
                  <c:v>6.1483600000000003E-3</c:v>
                </c:pt>
                <c:pt idx="69">
                  <c:v>6.6052699999999999E-3</c:v>
                </c:pt>
                <c:pt idx="70">
                  <c:v>7.4987700000000001E-3</c:v>
                </c:pt>
                <c:pt idx="71">
                  <c:v>8.1826199999999998E-3</c:v>
                </c:pt>
                <c:pt idx="72">
                  <c:v>8.0408900000000002E-3</c:v>
                </c:pt>
                <c:pt idx="73">
                  <c:v>7.5254600000000003E-3</c:v>
                </c:pt>
                <c:pt idx="74">
                  <c:v>8.1615999999999998E-3</c:v>
                </c:pt>
                <c:pt idx="75">
                  <c:v>9.6055600000000008E-3</c:v>
                </c:pt>
                <c:pt idx="76">
                  <c:v>1.133929E-2</c:v>
                </c:pt>
                <c:pt idx="77">
                  <c:v>1.312E-2</c:v>
                </c:pt>
                <c:pt idx="78">
                  <c:v>1.461313E-2</c:v>
                </c:pt>
                <c:pt idx="79">
                  <c:v>1.734519E-2</c:v>
                </c:pt>
                <c:pt idx="80">
                  <c:v>2.151579E-2</c:v>
                </c:pt>
                <c:pt idx="81">
                  <c:v>2.7697349999999999E-2</c:v>
                </c:pt>
                <c:pt idx="82">
                  <c:v>4.1082300000000002E-2</c:v>
                </c:pt>
                <c:pt idx="83">
                  <c:v>5.7348389999999999E-2</c:v>
                </c:pt>
                <c:pt idx="84">
                  <c:v>7.6114829999999994E-2</c:v>
                </c:pt>
                <c:pt idx="85">
                  <c:v>0.17616200000000001</c:v>
                </c:pt>
                <c:pt idx="86">
                  <c:v>0.31251737000000002</c:v>
                </c:pt>
                <c:pt idx="87">
                  <c:v>0.45107644000000002</c:v>
                </c:pt>
                <c:pt idx="88">
                  <c:v>0.54490675</c:v>
                </c:pt>
                <c:pt idx="89">
                  <c:v>0.57325954999999995</c:v>
                </c:pt>
                <c:pt idx="90">
                  <c:v>0.63431888999999997</c:v>
                </c:pt>
                <c:pt idx="91">
                  <c:v>0.65968965000000002</c:v>
                </c:pt>
                <c:pt idx="92">
                  <c:v>0.67979325999999995</c:v>
                </c:pt>
                <c:pt idx="93">
                  <c:v>0.68080783</c:v>
                </c:pt>
                <c:pt idx="94">
                  <c:v>0.69658626000000001</c:v>
                </c:pt>
                <c:pt idx="95">
                  <c:v>0.70889966999999998</c:v>
                </c:pt>
                <c:pt idx="96">
                  <c:v>0.71671958999999996</c:v>
                </c:pt>
                <c:pt idx="97">
                  <c:v>0.73008759000000001</c:v>
                </c:pt>
                <c:pt idx="98">
                  <c:v>0.73504460999999999</c:v>
                </c:pt>
                <c:pt idx="99">
                  <c:v>0.73892997999999999</c:v>
                </c:pt>
                <c:pt idx="100">
                  <c:v>0.74152143000000004</c:v>
                </c:pt>
                <c:pt idx="101">
                  <c:v>0.72636431000000001</c:v>
                </c:pt>
                <c:pt idx="102">
                  <c:v>0.70262630999999998</c:v>
                </c:pt>
                <c:pt idx="103">
                  <c:v>0.66621951999999995</c:v>
                </c:pt>
                <c:pt idx="104">
                  <c:v>0.63067642999999995</c:v>
                </c:pt>
                <c:pt idx="105">
                  <c:v>0.61081297999999995</c:v>
                </c:pt>
                <c:pt idx="106">
                  <c:v>0.59181286</c:v>
                </c:pt>
                <c:pt idx="107">
                  <c:v>0.57306385000000004</c:v>
                </c:pt>
                <c:pt idx="108">
                  <c:v>0.54707198999999995</c:v>
                </c:pt>
                <c:pt idx="109">
                  <c:v>0.52146351000000002</c:v>
                </c:pt>
                <c:pt idx="110">
                  <c:v>0.50226961999999997</c:v>
                </c:pt>
                <c:pt idx="111">
                  <c:v>0.48513486</c:v>
                </c:pt>
                <c:pt idx="112">
                  <c:v>0.46659721999999998</c:v>
                </c:pt>
                <c:pt idx="113">
                  <c:v>0.45119582000000003</c:v>
                </c:pt>
                <c:pt idx="114">
                  <c:v>0.42862264</c:v>
                </c:pt>
                <c:pt idx="115">
                  <c:v>0.39865866</c:v>
                </c:pt>
                <c:pt idx="116">
                  <c:v>0.36718191999999999</c:v>
                </c:pt>
                <c:pt idx="117">
                  <c:v>0.32993286999999999</c:v>
                </c:pt>
                <c:pt idx="118">
                  <c:v>0.30038888000000002</c:v>
                </c:pt>
                <c:pt idx="119">
                  <c:v>0.27026009000000001</c:v>
                </c:pt>
                <c:pt idx="120">
                  <c:v>0.24319277</c:v>
                </c:pt>
                <c:pt idx="121">
                  <c:v>0.22331169000000001</c:v>
                </c:pt>
                <c:pt idx="122">
                  <c:v>0.2021879</c:v>
                </c:pt>
                <c:pt idx="123">
                  <c:v>0.17989780999999999</c:v>
                </c:pt>
                <c:pt idx="124">
                  <c:v>0.15796989</c:v>
                </c:pt>
                <c:pt idx="125">
                  <c:v>0.13771607</c:v>
                </c:pt>
                <c:pt idx="126">
                  <c:v>0.12163522</c:v>
                </c:pt>
                <c:pt idx="127">
                  <c:v>0.10761247</c:v>
                </c:pt>
                <c:pt idx="128">
                  <c:v>9.3801430000000005E-2</c:v>
                </c:pt>
                <c:pt idx="129">
                  <c:v>8.1573160000000006E-2</c:v>
                </c:pt>
                <c:pt idx="130">
                  <c:v>7.1082359999999997E-2</c:v>
                </c:pt>
                <c:pt idx="131">
                  <c:v>6.402149E-2</c:v>
                </c:pt>
                <c:pt idx="132">
                  <c:v>5.8756200000000001E-2</c:v>
                </c:pt>
                <c:pt idx="133">
                  <c:v>5.254379E-2</c:v>
                </c:pt>
                <c:pt idx="134">
                  <c:v>4.6158869999999998E-2</c:v>
                </c:pt>
                <c:pt idx="135">
                  <c:v>4.1263759999999997E-2</c:v>
                </c:pt>
                <c:pt idx="136">
                  <c:v>3.7624890000000001E-2</c:v>
                </c:pt>
                <c:pt idx="137">
                  <c:v>3.3357629999999999E-2</c:v>
                </c:pt>
                <c:pt idx="138">
                  <c:v>2.772925E-2</c:v>
                </c:pt>
                <c:pt idx="139">
                  <c:v>2.2877450000000001E-2</c:v>
                </c:pt>
                <c:pt idx="140">
                  <c:v>1.9469790000000001E-2</c:v>
                </c:pt>
                <c:pt idx="141">
                  <c:v>1.7446159999999999E-2</c:v>
                </c:pt>
                <c:pt idx="142">
                  <c:v>1.5760670000000001E-2</c:v>
                </c:pt>
                <c:pt idx="143">
                  <c:v>1.3773860000000001E-2</c:v>
                </c:pt>
                <c:pt idx="144">
                  <c:v>1.2344239999999999E-2</c:v>
                </c:pt>
                <c:pt idx="145">
                  <c:v>1.066251E-2</c:v>
                </c:pt>
                <c:pt idx="146">
                  <c:v>9.29958E-3</c:v>
                </c:pt>
                <c:pt idx="147">
                  <c:v>7.8026700000000003E-3</c:v>
                </c:pt>
                <c:pt idx="148">
                  <c:v>6.7242700000000001E-3</c:v>
                </c:pt>
                <c:pt idx="149">
                  <c:v>6.22917E-3</c:v>
                </c:pt>
                <c:pt idx="150">
                  <c:v>5.7132800000000003E-3</c:v>
                </c:pt>
                <c:pt idx="151">
                  <c:v>5.0845600000000001E-3</c:v>
                </c:pt>
                <c:pt idx="152">
                  <c:v>4.0579400000000003E-3</c:v>
                </c:pt>
                <c:pt idx="153">
                  <c:v>3.2049100000000001E-3</c:v>
                </c:pt>
                <c:pt idx="154">
                  <c:v>2.47957E-3</c:v>
                </c:pt>
                <c:pt idx="155">
                  <c:v>2.3050000000000002E-3</c:v>
                </c:pt>
                <c:pt idx="156">
                  <c:v>2.2689699999999999E-3</c:v>
                </c:pt>
                <c:pt idx="157">
                  <c:v>2.3885600000000001E-3</c:v>
                </c:pt>
                <c:pt idx="158">
                  <c:v>2.3803299999999999E-3</c:v>
                </c:pt>
                <c:pt idx="159">
                  <c:v>2.04748E-3</c:v>
                </c:pt>
                <c:pt idx="160">
                  <c:v>1.6572399999999999E-3</c:v>
                </c:pt>
                <c:pt idx="161">
                  <c:v>1.2646300000000001E-3</c:v>
                </c:pt>
                <c:pt idx="162">
                  <c:v>9.8583999999999998E-4</c:v>
                </c:pt>
                <c:pt idx="163">
                  <c:v>9.1671999999999999E-4</c:v>
                </c:pt>
                <c:pt idx="164">
                  <c:v>7.4662000000000003E-4</c:v>
                </c:pt>
                <c:pt idx="165">
                  <c:v>5.7963999999999997E-4</c:v>
                </c:pt>
                <c:pt idx="166">
                  <c:v>5.2103000000000002E-4</c:v>
                </c:pt>
                <c:pt idx="167">
                  <c:v>3.8367000000000002E-4</c:v>
                </c:pt>
                <c:pt idx="168">
                  <c:v>3.5735999999999998E-4</c:v>
                </c:pt>
                <c:pt idx="169">
                  <c:v>3.7575999999999999E-4</c:v>
                </c:pt>
                <c:pt idx="170">
                  <c:v>4.1470999999999999E-4</c:v>
                </c:pt>
                <c:pt idx="171">
                  <c:v>4.8617000000000002E-4</c:v>
                </c:pt>
                <c:pt idx="172">
                  <c:v>5.0465000000000004E-4</c:v>
                </c:pt>
                <c:pt idx="173">
                  <c:v>4.4138000000000001E-4</c:v>
                </c:pt>
                <c:pt idx="174">
                  <c:v>3.6717999999999999E-4</c:v>
                </c:pt>
                <c:pt idx="175">
                  <c:v>2.4531999999999999E-4</c:v>
                </c:pt>
                <c:pt idx="176">
                  <c:v>2.1687E-4</c:v>
                </c:pt>
                <c:pt idx="177">
                  <c:v>2.5879000000000001E-4</c:v>
                </c:pt>
                <c:pt idx="178">
                  <c:v>2.4635E-4</c:v>
                </c:pt>
                <c:pt idx="179">
                  <c:v>2.4399E-4</c:v>
                </c:pt>
                <c:pt idx="180">
                  <c:v>2.1997E-4</c:v>
                </c:pt>
                <c:pt idx="181">
                  <c:v>2.4782999999999999E-4</c:v>
                </c:pt>
                <c:pt idx="182">
                  <c:v>2.5246999999999997E-4</c:v>
                </c:pt>
                <c:pt idx="183">
                  <c:v>2.0672E-4</c:v>
                </c:pt>
                <c:pt idx="184">
                  <c:v>1.2525000000000001E-4</c:v>
                </c:pt>
                <c:pt idx="185">
                  <c:v>6.9759999999999996E-5</c:v>
                </c:pt>
                <c:pt idx="186">
                  <c:v>8.5450000000000003E-5</c:v>
                </c:pt>
                <c:pt idx="187">
                  <c:v>1.0357999999999999E-4</c:v>
                </c:pt>
                <c:pt idx="188">
                  <c:v>1.1387000000000001E-4</c:v>
                </c:pt>
                <c:pt idx="189">
                  <c:v>7.1299999999999998E-5</c:v>
                </c:pt>
                <c:pt idx="190">
                  <c:v>6.8650000000000002E-5</c:v>
                </c:pt>
                <c:pt idx="191">
                  <c:v>5.8839999999999999E-5</c:v>
                </c:pt>
                <c:pt idx="192">
                  <c:v>4.3630000000000001E-5</c:v>
                </c:pt>
                <c:pt idx="193">
                  <c:v>4.5479999999999998E-5</c:v>
                </c:pt>
                <c:pt idx="194">
                  <c:v>4.2519999999999999E-5</c:v>
                </c:pt>
                <c:pt idx="195">
                  <c:v>7.4960000000000001E-5</c:v>
                </c:pt>
                <c:pt idx="196">
                  <c:v>9.0000000000000006E-5</c:v>
                </c:pt>
                <c:pt idx="197">
                  <c:v>8.2949999999999997E-5</c:v>
                </c:pt>
                <c:pt idx="198">
                  <c:v>7.1979999999999999E-5</c:v>
                </c:pt>
                <c:pt idx="199">
                  <c:v>3.7490000000000002E-5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959808"/>
        <c:axId val="84960384"/>
      </c:scatterChart>
      <c:valAx>
        <c:axId val="84959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Log gross hourly wage</a:t>
                </a:r>
              </a:p>
            </c:rich>
          </c:tx>
          <c:layout>
            <c:manualLayout>
              <c:xMode val="edge"/>
              <c:yMode val="edge"/>
              <c:x val="0.4196811358624567"/>
              <c:y val="0.9464406779661017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4960384"/>
        <c:crosses val="autoZero"/>
        <c:crossBetween val="midCat"/>
      </c:valAx>
      <c:valAx>
        <c:axId val="84960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495980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208289985454257"/>
          <c:y val="0.12370076497286833"/>
          <c:w val="0.12997945843542114"/>
          <c:h val="0.2918108524889075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2439013186569E-2"/>
          <c:y val="3.7656606530898279E-2"/>
          <c:w val="0.93406515194892881"/>
          <c:h val="0.84615438028253276"/>
        </c:manualLayout>
      </c:layout>
      <c:scatterChart>
        <c:scatterStyle val="lineMarker"/>
        <c:varyColors val="0"/>
        <c:ser>
          <c:idx val="0"/>
          <c:order val="0"/>
          <c:tx>
            <c:strRef>
              <c:f>'[Hourglass economy, LFS data, wages.xlsx]Wage distributions'!$H$1</c:f>
              <c:strCache>
                <c:ptCount val="1"/>
                <c:pt idx="0">
                  <c:v>1995</c:v>
                </c:pt>
              </c:strCache>
            </c:strRef>
          </c:tx>
          <c:marker>
            <c:symbol val="none"/>
          </c:marker>
          <c:xVal>
            <c:numRef>
              <c:f>'[Hourglass economy, LFS data, wages.xlsx]Wage distributions'!$G$2:$G$201</c:f>
              <c:numCache>
                <c:formatCode>General</c:formatCode>
                <c:ptCount val="200"/>
                <c:pt idx="0">
                  <c:v>-1.4698819999999999</c:v>
                </c:pt>
                <c:pt idx="1">
                  <c:v>-1.4323537</c:v>
                </c:pt>
                <c:pt idx="2">
                  <c:v>-1.3948252999999999</c:v>
                </c:pt>
                <c:pt idx="3">
                  <c:v>-1.357297</c:v>
                </c:pt>
                <c:pt idx="4">
                  <c:v>-1.3197687</c:v>
                </c:pt>
                <c:pt idx="5">
                  <c:v>-1.2822404000000001</c:v>
                </c:pt>
                <c:pt idx="6">
                  <c:v>-1.2447121000000001</c:v>
                </c:pt>
                <c:pt idx="7">
                  <c:v>-1.2071837999999999</c:v>
                </c:pt>
                <c:pt idx="8">
                  <c:v>-1.1696555</c:v>
                </c:pt>
                <c:pt idx="9">
                  <c:v>-1.1321272</c:v>
                </c:pt>
                <c:pt idx="10">
                  <c:v>-1.0945989</c:v>
                </c:pt>
                <c:pt idx="11">
                  <c:v>-1.0570705</c:v>
                </c:pt>
                <c:pt idx="12">
                  <c:v>-1.0195422000000001</c:v>
                </c:pt>
                <c:pt idx="13">
                  <c:v>-0.98201391999999998</c:v>
                </c:pt>
                <c:pt idx="14">
                  <c:v>-0.94448560999999998</c:v>
                </c:pt>
                <c:pt idx="15">
                  <c:v>-0.90695729999999997</c:v>
                </c:pt>
                <c:pt idx="16">
                  <c:v>-0.86942898999999996</c:v>
                </c:pt>
                <c:pt idx="17">
                  <c:v>-0.83190067999999995</c:v>
                </c:pt>
                <c:pt idx="18">
                  <c:v>-0.79437237000000005</c:v>
                </c:pt>
                <c:pt idx="19">
                  <c:v>-0.75684406000000004</c:v>
                </c:pt>
                <c:pt idx="20">
                  <c:v>-0.71931575000000003</c:v>
                </c:pt>
                <c:pt idx="21">
                  <c:v>-0.68178744000000002</c:v>
                </c:pt>
                <c:pt idx="22">
                  <c:v>-0.64425913000000001</c:v>
                </c:pt>
                <c:pt idx="23">
                  <c:v>-0.60673082</c:v>
                </c:pt>
                <c:pt idx="24">
                  <c:v>-0.56920250999999999</c:v>
                </c:pt>
                <c:pt idx="25">
                  <c:v>-0.53167419999999999</c:v>
                </c:pt>
                <c:pt idx="26">
                  <c:v>-0.49414587999999998</c:v>
                </c:pt>
                <c:pt idx="27">
                  <c:v>-0.45661756999999997</c:v>
                </c:pt>
                <c:pt idx="28">
                  <c:v>-0.41908926000000002</c:v>
                </c:pt>
                <c:pt idx="29">
                  <c:v>-0.38156095000000001</c:v>
                </c:pt>
                <c:pt idx="30">
                  <c:v>-0.34403264</c:v>
                </c:pt>
                <c:pt idx="31">
                  <c:v>-0.30650432999999999</c:v>
                </c:pt>
                <c:pt idx="32">
                  <c:v>-0.26897601999999998</c:v>
                </c:pt>
                <c:pt idx="33">
                  <c:v>-0.23144771</c:v>
                </c:pt>
                <c:pt idx="34">
                  <c:v>-0.19391939999999999</c:v>
                </c:pt>
                <c:pt idx="35">
                  <c:v>-0.15639109000000001</c:v>
                </c:pt>
                <c:pt idx="36">
                  <c:v>-0.11886278</c:v>
                </c:pt>
                <c:pt idx="37">
                  <c:v>-8.1334470000000006E-2</c:v>
                </c:pt>
                <c:pt idx="38">
                  <c:v>-4.3806159999999997E-2</c:v>
                </c:pt>
                <c:pt idx="39">
                  <c:v>-6.2778499999999997E-3</c:v>
                </c:pt>
                <c:pt idx="40">
                  <c:v>3.1250470000000002E-2</c:v>
                </c:pt>
                <c:pt idx="41">
                  <c:v>6.8778779999999998E-2</c:v>
                </c:pt>
                <c:pt idx="42">
                  <c:v>0.10630709000000001</c:v>
                </c:pt>
                <c:pt idx="43">
                  <c:v>0.1438354</c:v>
                </c:pt>
                <c:pt idx="44">
                  <c:v>0.18136371000000001</c:v>
                </c:pt>
                <c:pt idx="45">
                  <c:v>0.21889201999999999</c:v>
                </c:pt>
                <c:pt idx="46">
                  <c:v>0.25642032999999997</c:v>
                </c:pt>
                <c:pt idx="47">
                  <c:v>0.29394863999999998</c:v>
                </c:pt>
                <c:pt idx="48">
                  <c:v>0.33147694999999999</c:v>
                </c:pt>
                <c:pt idx="49">
                  <c:v>0.36900526</c:v>
                </c:pt>
                <c:pt idx="50">
                  <c:v>0.40653357000000001</c:v>
                </c:pt>
                <c:pt idx="51">
                  <c:v>0.44406188000000002</c:v>
                </c:pt>
                <c:pt idx="52">
                  <c:v>0.48159018999999997</c:v>
                </c:pt>
                <c:pt idx="53">
                  <c:v>0.51911850000000004</c:v>
                </c:pt>
                <c:pt idx="54">
                  <c:v>0.55664681999999999</c:v>
                </c:pt>
                <c:pt idx="55">
                  <c:v>0.59417513</c:v>
                </c:pt>
                <c:pt idx="56">
                  <c:v>0.63170344</c:v>
                </c:pt>
                <c:pt idx="57">
                  <c:v>0.66923175000000001</c:v>
                </c:pt>
                <c:pt idx="58">
                  <c:v>0.70676006000000002</c:v>
                </c:pt>
                <c:pt idx="59">
                  <c:v>0.74428837000000003</c:v>
                </c:pt>
                <c:pt idx="60">
                  <c:v>0.78181668000000004</c:v>
                </c:pt>
                <c:pt idx="61">
                  <c:v>0.81934499000000005</c:v>
                </c:pt>
                <c:pt idx="62">
                  <c:v>0.85687329999999995</c:v>
                </c:pt>
                <c:pt idx="63">
                  <c:v>0.89440160999999996</c:v>
                </c:pt>
                <c:pt idx="64">
                  <c:v>0.93192991999999997</c:v>
                </c:pt>
                <c:pt idx="65">
                  <c:v>0.96945822999999998</c:v>
                </c:pt>
                <c:pt idx="66">
                  <c:v>1.0069865</c:v>
                </c:pt>
                <c:pt idx="67">
                  <c:v>1.0445149</c:v>
                </c:pt>
                <c:pt idx="68">
                  <c:v>1.0820432</c:v>
                </c:pt>
                <c:pt idx="69">
                  <c:v>1.1195714999999999</c:v>
                </c:pt>
                <c:pt idx="70">
                  <c:v>1.1570997999999999</c:v>
                </c:pt>
                <c:pt idx="71">
                  <c:v>1.1946281000000001</c:v>
                </c:pt>
                <c:pt idx="72">
                  <c:v>1.2321564</c:v>
                </c:pt>
                <c:pt idx="73">
                  <c:v>1.2696847</c:v>
                </c:pt>
                <c:pt idx="74">
                  <c:v>1.307213</c:v>
                </c:pt>
                <c:pt idx="75">
                  <c:v>1.3447412999999999</c:v>
                </c:pt>
                <c:pt idx="76">
                  <c:v>1.3822696999999999</c:v>
                </c:pt>
                <c:pt idx="77">
                  <c:v>1.4197979999999999</c:v>
                </c:pt>
                <c:pt idx="78">
                  <c:v>1.4573263000000001</c:v>
                </c:pt>
                <c:pt idx="79">
                  <c:v>1.4948546</c:v>
                </c:pt>
                <c:pt idx="80">
                  <c:v>1.5323829</c:v>
                </c:pt>
                <c:pt idx="81">
                  <c:v>1.5699112</c:v>
                </c:pt>
                <c:pt idx="82">
                  <c:v>1.6074394999999999</c:v>
                </c:pt>
                <c:pt idx="83">
                  <c:v>1.6449678000000001</c:v>
                </c:pt>
                <c:pt idx="84">
                  <c:v>1.6824961</c:v>
                </c:pt>
                <c:pt idx="85">
                  <c:v>1.7200244</c:v>
                </c:pt>
                <c:pt idx="86">
                  <c:v>1.7575528</c:v>
                </c:pt>
                <c:pt idx="87">
                  <c:v>1.7950811</c:v>
                </c:pt>
                <c:pt idx="88">
                  <c:v>1.8326093999999999</c:v>
                </c:pt>
                <c:pt idx="89">
                  <c:v>1.8701376999999999</c:v>
                </c:pt>
                <c:pt idx="90">
                  <c:v>1.9076660000000001</c:v>
                </c:pt>
                <c:pt idx="91">
                  <c:v>1.9451943</c:v>
                </c:pt>
                <c:pt idx="92">
                  <c:v>1.9827226</c:v>
                </c:pt>
                <c:pt idx="93">
                  <c:v>2.0202509000000002</c:v>
                </c:pt>
                <c:pt idx="94">
                  <c:v>2.0577792000000001</c:v>
                </c:pt>
                <c:pt idx="95">
                  <c:v>2.0953075999999999</c:v>
                </c:pt>
                <c:pt idx="96">
                  <c:v>2.1328358999999999</c:v>
                </c:pt>
                <c:pt idx="97">
                  <c:v>2.1703641999999999</c:v>
                </c:pt>
                <c:pt idx="98">
                  <c:v>2.2078924999999998</c:v>
                </c:pt>
                <c:pt idx="99">
                  <c:v>2.2454208000000002</c:v>
                </c:pt>
                <c:pt idx="100">
                  <c:v>2.2829491000000002</c:v>
                </c:pt>
                <c:pt idx="101">
                  <c:v>2.3204774000000001</c:v>
                </c:pt>
                <c:pt idx="102">
                  <c:v>2.3580057000000001</c:v>
                </c:pt>
                <c:pt idx="103">
                  <c:v>2.3955340000000001</c:v>
                </c:pt>
                <c:pt idx="104">
                  <c:v>2.4330623</c:v>
                </c:pt>
                <c:pt idx="105">
                  <c:v>2.4705906999999998</c:v>
                </c:pt>
                <c:pt idx="106">
                  <c:v>2.5081190000000002</c:v>
                </c:pt>
                <c:pt idx="107">
                  <c:v>2.5456473000000002</c:v>
                </c:pt>
                <c:pt idx="108">
                  <c:v>2.5831756000000001</c:v>
                </c:pt>
                <c:pt idx="109">
                  <c:v>2.6207039000000001</c:v>
                </c:pt>
                <c:pt idx="110">
                  <c:v>2.6582322</c:v>
                </c:pt>
                <c:pt idx="111">
                  <c:v>2.6957605</c:v>
                </c:pt>
                <c:pt idx="112">
                  <c:v>2.7332888</c:v>
                </c:pt>
                <c:pt idx="113">
                  <c:v>2.7708170999999999</c:v>
                </c:pt>
                <c:pt idx="114">
                  <c:v>2.8083455000000002</c:v>
                </c:pt>
                <c:pt idx="115">
                  <c:v>2.8458738000000001</c:v>
                </c:pt>
                <c:pt idx="116">
                  <c:v>2.8834021000000001</c:v>
                </c:pt>
                <c:pt idx="117">
                  <c:v>2.9209304</c:v>
                </c:pt>
                <c:pt idx="118">
                  <c:v>2.9584587</c:v>
                </c:pt>
                <c:pt idx="119">
                  <c:v>2.995987</c:v>
                </c:pt>
                <c:pt idx="120">
                  <c:v>3.0335152999999999</c:v>
                </c:pt>
                <c:pt idx="121">
                  <c:v>3.0710435999999999</c:v>
                </c:pt>
                <c:pt idx="122">
                  <c:v>3.1085718999999998</c:v>
                </c:pt>
                <c:pt idx="123">
                  <c:v>3.1461003000000001</c:v>
                </c:pt>
                <c:pt idx="124">
                  <c:v>3.1836286</c:v>
                </c:pt>
                <c:pt idx="125">
                  <c:v>3.2211569</c:v>
                </c:pt>
                <c:pt idx="126">
                  <c:v>3.2586851999999999</c:v>
                </c:pt>
                <c:pt idx="127">
                  <c:v>3.2962134999999999</c:v>
                </c:pt>
                <c:pt idx="128">
                  <c:v>3.3337417999999999</c:v>
                </c:pt>
                <c:pt idx="129">
                  <c:v>3.3712700999999998</c:v>
                </c:pt>
                <c:pt idx="130">
                  <c:v>3.4087983999999998</c:v>
                </c:pt>
                <c:pt idx="131">
                  <c:v>3.4463267000000002</c:v>
                </c:pt>
                <c:pt idx="132">
                  <c:v>3.4838550000000001</c:v>
                </c:pt>
                <c:pt idx="133">
                  <c:v>3.5213833999999999</c:v>
                </c:pt>
                <c:pt idx="134">
                  <c:v>3.5589116999999999</c:v>
                </c:pt>
                <c:pt idx="135">
                  <c:v>3.5964399999999999</c:v>
                </c:pt>
                <c:pt idx="136">
                  <c:v>3.6339682999999998</c:v>
                </c:pt>
                <c:pt idx="137">
                  <c:v>3.6714966000000002</c:v>
                </c:pt>
                <c:pt idx="138">
                  <c:v>3.7090249000000002</c:v>
                </c:pt>
                <c:pt idx="139">
                  <c:v>3.7465532000000001</c:v>
                </c:pt>
                <c:pt idx="140">
                  <c:v>3.7840815000000001</c:v>
                </c:pt>
                <c:pt idx="141">
                  <c:v>3.8216098000000001</c:v>
                </c:pt>
                <c:pt idx="142">
                  <c:v>3.8591381999999999</c:v>
                </c:pt>
                <c:pt idx="143">
                  <c:v>3.8966664999999998</c:v>
                </c:pt>
                <c:pt idx="144">
                  <c:v>3.9341948000000002</c:v>
                </c:pt>
                <c:pt idx="145">
                  <c:v>3.9717231000000002</c:v>
                </c:pt>
                <c:pt idx="146">
                  <c:v>4.0092514000000001</c:v>
                </c:pt>
                <c:pt idx="147">
                  <c:v>4.0467797000000001</c:v>
                </c:pt>
                <c:pt idx="148">
                  <c:v>4.084308</c:v>
                </c:pt>
                <c:pt idx="149">
                  <c:v>4.1218363</c:v>
                </c:pt>
                <c:pt idx="150">
                  <c:v>4.1593646</c:v>
                </c:pt>
                <c:pt idx="151">
                  <c:v>4.1968930000000002</c:v>
                </c:pt>
                <c:pt idx="152">
                  <c:v>4.2344213000000002</c:v>
                </c:pt>
                <c:pt idx="153">
                  <c:v>4.2719496000000001</c:v>
                </c:pt>
                <c:pt idx="154">
                  <c:v>4.3094779000000001</c:v>
                </c:pt>
                <c:pt idx="155">
                  <c:v>4.3470062</c:v>
                </c:pt>
                <c:pt idx="156">
                  <c:v>4.3845345</c:v>
                </c:pt>
                <c:pt idx="157">
                  <c:v>4.4220628</c:v>
                </c:pt>
                <c:pt idx="158">
                  <c:v>4.4595910999999999</c:v>
                </c:pt>
                <c:pt idx="159">
                  <c:v>4.4971193999999999</c:v>
                </c:pt>
                <c:pt idx="160">
                  <c:v>4.5346476999999998</c:v>
                </c:pt>
                <c:pt idx="161">
                  <c:v>4.5721761000000001</c:v>
                </c:pt>
                <c:pt idx="162">
                  <c:v>4.6097044</c:v>
                </c:pt>
                <c:pt idx="163">
                  <c:v>4.6472327</c:v>
                </c:pt>
                <c:pt idx="164">
                  <c:v>4.684761</c:v>
                </c:pt>
                <c:pt idx="165">
                  <c:v>4.7222892999999999</c:v>
                </c:pt>
                <c:pt idx="166">
                  <c:v>4.7598175999999999</c:v>
                </c:pt>
                <c:pt idx="167">
                  <c:v>4.7973458999999998</c:v>
                </c:pt>
                <c:pt idx="168">
                  <c:v>4.8348741999999998</c:v>
                </c:pt>
                <c:pt idx="169">
                  <c:v>4.8724024999999997</c:v>
                </c:pt>
                <c:pt idx="170">
                  <c:v>4.9099309</c:v>
                </c:pt>
                <c:pt idx="171">
                  <c:v>4.9474591999999999</c:v>
                </c:pt>
                <c:pt idx="172">
                  <c:v>4.9849874999999999</c:v>
                </c:pt>
                <c:pt idx="173">
                  <c:v>5.0225157999999999</c:v>
                </c:pt>
                <c:pt idx="174">
                  <c:v>5.0600440999999998</c:v>
                </c:pt>
                <c:pt idx="175">
                  <c:v>5.0975723999999998</c:v>
                </c:pt>
                <c:pt idx="176">
                  <c:v>5.1351006999999997</c:v>
                </c:pt>
                <c:pt idx="177">
                  <c:v>5.1726289999999997</c:v>
                </c:pt>
                <c:pt idx="178">
                  <c:v>5.2101572999999997</c:v>
                </c:pt>
                <c:pt idx="179">
                  <c:v>5.2476856999999999</c:v>
                </c:pt>
                <c:pt idx="180">
                  <c:v>5.2852139999999999</c:v>
                </c:pt>
                <c:pt idx="181">
                  <c:v>5.3227422999999998</c:v>
                </c:pt>
                <c:pt idx="182">
                  <c:v>5.3602705999999998</c:v>
                </c:pt>
                <c:pt idx="183">
                  <c:v>5.3977988999999997</c:v>
                </c:pt>
                <c:pt idx="184">
                  <c:v>5.4353271999999997</c:v>
                </c:pt>
                <c:pt idx="185">
                  <c:v>5.4728554999999997</c:v>
                </c:pt>
                <c:pt idx="186">
                  <c:v>5.5103837999999996</c:v>
                </c:pt>
                <c:pt idx="187">
                  <c:v>5.5479120999999996</c:v>
                </c:pt>
                <c:pt idx="188">
                  <c:v>5.5854404000000004</c:v>
                </c:pt>
                <c:pt idx="189">
                  <c:v>5.6229687999999998</c:v>
                </c:pt>
                <c:pt idx="190">
                  <c:v>5.6604970999999997</c:v>
                </c:pt>
                <c:pt idx="191">
                  <c:v>5.6980253999999997</c:v>
                </c:pt>
                <c:pt idx="192">
                  <c:v>5.7355536999999996</c:v>
                </c:pt>
                <c:pt idx="193">
                  <c:v>5.7730819999999996</c:v>
                </c:pt>
                <c:pt idx="194">
                  <c:v>5.8106102999999996</c:v>
                </c:pt>
                <c:pt idx="195">
                  <c:v>5.8481386000000004</c:v>
                </c:pt>
                <c:pt idx="196">
                  <c:v>5.8856669000000004</c:v>
                </c:pt>
                <c:pt idx="197">
                  <c:v>5.9231952000000003</c:v>
                </c:pt>
                <c:pt idx="198">
                  <c:v>5.9607235999999997</c:v>
                </c:pt>
                <c:pt idx="199">
                  <c:v>5.9982518999999996</c:v>
                </c:pt>
              </c:numCache>
            </c:numRef>
          </c:xVal>
          <c:yVal>
            <c:numRef>
              <c:f>'[Hourglass economy, LFS data, wages.xlsx]Wage distributions'!$H$2:$H$201</c:f>
              <c:numCache>
                <c:formatCode>General</c:formatCode>
                <c:ptCount val="200"/>
                <c:pt idx="0">
                  <c:v>9.5401999999999998E-4</c:v>
                </c:pt>
                <c:pt idx="1">
                  <c:v>1.3406099999999999E-3</c:v>
                </c:pt>
                <c:pt idx="2">
                  <c:v>1.7152000000000001E-3</c:v>
                </c:pt>
                <c:pt idx="3">
                  <c:v>2.1036800000000001E-3</c:v>
                </c:pt>
                <c:pt idx="4">
                  <c:v>2.7877399999999999E-3</c:v>
                </c:pt>
                <c:pt idx="5">
                  <c:v>3.3969299999999998E-3</c:v>
                </c:pt>
                <c:pt idx="6">
                  <c:v>3.82555E-3</c:v>
                </c:pt>
                <c:pt idx="7">
                  <c:v>3.8407200000000002E-3</c:v>
                </c:pt>
                <c:pt idx="8">
                  <c:v>3.7341900000000001E-3</c:v>
                </c:pt>
                <c:pt idx="9">
                  <c:v>3.8160500000000001E-3</c:v>
                </c:pt>
                <c:pt idx="10">
                  <c:v>3.9265899999999998E-3</c:v>
                </c:pt>
                <c:pt idx="11">
                  <c:v>3.7709100000000001E-3</c:v>
                </c:pt>
                <c:pt idx="12">
                  <c:v>3.3185900000000002E-3</c:v>
                </c:pt>
                <c:pt idx="13">
                  <c:v>2.6840200000000001E-3</c:v>
                </c:pt>
                <c:pt idx="14">
                  <c:v>2.2640099999999999E-3</c:v>
                </c:pt>
                <c:pt idx="15">
                  <c:v>1.9924999999999999E-3</c:v>
                </c:pt>
                <c:pt idx="16">
                  <c:v>1.9553399999999999E-3</c:v>
                </c:pt>
                <c:pt idx="17">
                  <c:v>1.78549E-3</c:v>
                </c:pt>
                <c:pt idx="18">
                  <c:v>1.5168499999999999E-3</c:v>
                </c:pt>
                <c:pt idx="19">
                  <c:v>1.4457700000000001E-3</c:v>
                </c:pt>
                <c:pt idx="20">
                  <c:v>1.8545499999999999E-3</c:v>
                </c:pt>
                <c:pt idx="21">
                  <c:v>2.36944E-3</c:v>
                </c:pt>
                <c:pt idx="22">
                  <c:v>2.9079700000000002E-3</c:v>
                </c:pt>
                <c:pt idx="23">
                  <c:v>3.5597200000000002E-3</c:v>
                </c:pt>
                <c:pt idx="24">
                  <c:v>4.2629399999999998E-3</c:v>
                </c:pt>
                <c:pt idx="25">
                  <c:v>4.9515899999999996E-3</c:v>
                </c:pt>
                <c:pt idx="26">
                  <c:v>5.67521E-3</c:v>
                </c:pt>
                <c:pt idx="27">
                  <c:v>6.1913100000000002E-3</c:v>
                </c:pt>
                <c:pt idx="28">
                  <c:v>6.3275299999999996E-3</c:v>
                </c:pt>
                <c:pt idx="29">
                  <c:v>6.02325E-3</c:v>
                </c:pt>
                <c:pt idx="30">
                  <c:v>5.7585700000000002E-3</c:v>
                </c:pt>
                <c:pt idx="31">
                  <c:v>5.4593200000000001E-3</c:v>
                </c:pt>
                <c:pt idx="32">
                  <c:v>5.6034300000000004E-3</c:v>
                </c:pt>
                <c:pt idx="33">
                  <c:v>6.2974700000000003E-3</c:v>
                </c:pt>
                <c:pt idx="34">
                  <c:v>7.1652900000000004E-3</c:v>
                </c:pt>
                <c:pt idx="35">
                  <c:v>9.5658600000000007E-3</c:v>
                </c:pt>
                <c:pt idx="36">
                  <c:v>1.2106540000000001E-2</c:v>
                </c:pt>
                <c:pt idx="37">
                  <c:v>1.45279E-2</c:v>
                </c:pt>
                <c:pt idx="38">
                  <c:v>1.660681E-2</c:v>
                </c:pt>
                <c:pt idx="39">
                  <c:v>1.8341280000000001E-2</c:v>
                </c:pt>
                <c:pt idx="40">
                  <c:v>2.015043E-2</c:v>
                </c:pt>
                <c:pt idx="41">
                  <c:v>2.1716030000000001E-2</c:v>
                </c:pt>
                <c:pt idx="42">
                  <c:v>2.3176260000000001E-2</c:v>
                </c:pt>
                <c:pt idx="43">
                  <c:v>2.551817E-2</c:v>
                </c:pt>
                <c:pt idx="44">
                  <c:v>2.726957E-2</c:v>
                </c:pt>
                <c:pt idx="45">
                  <c:v>2.9545780000000001E-2</c:v>
                </c:pt>
                <c:pt idx="46">
                  <c:v>3.2685020000000002E-2</c:v>
                </c:pt>
                <c:pt idx="47">
                  <c:v>3.4916500000000003E-2</c:v>
                </c:pt>
                <c:pt idx="48">
                  <c:v>3.5850399999999998E-2</c:v>
                </c:pt>
                <c:pt idx="49">
                  <c:v>3.6166249999999997E-2</c:v>
                </c:pt>
                <c:pt idx="50">
                  <c:v>3.6252769999999997E-2</c:v>
                </c:pt>
                <c:pt idx="51">
                  <c:v>3.6022829999999999E-2</c:v>
                </c:pt>
                <c:pt idx="52">
                  <c:v>3.6464910000000003E-2</c:v>
                </c:pt>
                <c:pt idx="53">
                  <c:v>3.8378599999999999E-2</c:v>
                </c:pt>
                <c:pt idx="54">
                  <c:v>4.3186740000000001E-2</c:v>
                </c:pt>
                <c:pt idx="55">
                  <c:v>4.8327809999999999E-2</c:v>
                </c:pt>
                <c:pt idx="56">
                  <c:v>5.673255E-2</c:v>
                </c:pt>
                <c:pt idx="57">
                  <c:v>6.7352239999999994E-2</c:v>
                </c:pt>
                <c:pt idx="58">
                  <c:v>7.8691090000000005E-2</c:v>
                </c:pt>
                <c:pt idx="59">
                  <c:v>9.2490080000000002E-2</c:v>
                </c:pt>
                <c:pt idx="60">
                  <c:v>0.10838515</c:v>
                </c:pt>
                <c:pt idx="61">
                  <c:v>0.12217105</c:v>
                </c:pt>
                <c:pt idx="62">
                  <c:v>0.13802234999999999</c:v>
                </c:pt>
                <c:pt idx="63">
                  <c:v>0.15609698</c:v>
                </c:pt>
                <c:pt idx="64">
                  <c:v>0.18176146000000001</c:v>
                </c:pt>
                <c:pt idx="65">
                  <c:v>0.21428316</c:v>
                </c:pt>
                <c:pt idx="66">
                  <c:v>0.25144511000000003</c:v>
                </c:pt>
                <c:pt idx="67">
                  <c:v>0.29592127000000001</c:v>
                </c:pt>
                <c:pt idx="68">
                  <c:v>0.34552260000000001</c:v>
                </c:pt>
                <c:pt idx="69">
                  <c:v>0.40147806000000003</c:v>
                </c:pt>
                <c:pt idx="70">
                  <c:v>0.45962370000000002</c:v>
                </c:pt>
                <c:pt idx="71">
                  <c:v>0.50937606000000002</c:v>
                </c:pt>
                <c:pt idx="72">
                  <c:v>0.55570874999999997</c:v>
                </c:pt>
                <c:pt idx="73">
                  <c:v>0.59145265999999996</c:v>
                </c:pt>
                <c:pt idx="74">
                  <c:v>0.61646045999999999</c:v>
                </c:pt>
                <c:pt idx="75">
                  <c:v>0.63709824000000004</c:v>
                </c:pt>
                <c:pt idx="76">
                  <c:v>0.65198433</c:v>
                </c:pt>
                <c:pt idx="77">
                  <c:v>0.65890795999999996</c:v>
                </c:pt>
                <c:pt idx="78">
                  <c:v>0.66945553000000002</c:v>
                </c:pt>
                <c:pt idx="79">
                  <c:v>0.67906560000000005</c:v>
                </c:pt>
                <c:pt idx="80">
                  <c:v>0.68478974999999997</c:v>
                </c:pt>
                <c:pt idx="81">
                  <c:v>0.68812624</c:v>
                </c:pt>
                <c:pt idx="82">
                  <c:v>0.69542519999999997</c:v>
                </c:pt>
                <c:pt idx="83">
                  <c:v>0.70234878999999995</c:v>
                </c:pt>
                <c:pt idx="84">
                  <c:v>0.70282708000000005</c:v>
                </c:pt>
                <c:pt idx="85">
                  <c:v>0.69955208000000002</c:v>
                </c:pt>
                <c:pt idx="86">
                  <c:v>0.69309637999999996</c:v>
                </c:pt>
                <c:pt idx="87">
                  <c:v>0.67633378</c:v>
                </c:pt>
                <c:pt idx="88">
                  <c:v>0.66328929999999997</c:v>
                </c:pt>
                <c:pt idx="89">
                  <c:v>0.64409013000000004</c:v>
                </c:pt>
                <c:pt idx="90">
                  <c:v>0.62144781999999998</c:v>
                </c:pt>
                <c:pt idx="91">
                  <c:v>0.59729909000000003</c:v>
                </c:pt>
                <c:pt idx="92">
                  <c:v>0.57110212999999999</c:v>
                </c:pt>
                <c:pt idx="93">
                  <c:v>0.54955187999999999</c:v>
                </c:pt>
                <c:pt idx="94">
                  <c:v>0.53167984000000001</c:v>
                </c:pt>
                <c:pt idx="95">
                  <c:v>0.51575289999999996</c:v>
                </c:pt>
                <c:pt idx="96">
                  <c:v>0.50378471000000002</c:v>
                </c:pt>
                <c:pt idx="97">
                  <c:v>0.48656886999999999</c:v>
                </c:pt>
                <c:pt idx="98">
                  <c:v>0.47032606999999998</c:v>
                </c:pt>
                <c:pt idx="99">
                  <c:v>0.44917742999999999</c:v>
                </c:pt>
                <c:pt idx="100">
                  <c:v>0.42923549</c:v>
                </c:pt>
                <c:pt idx="101">
                  <c:v>0.40973537999999998</c:v>
                </c:pt>
                <c:pt idx="102">
                  <c:v>0.38719812999999997</c:v>
                </c:pt>
                <c:pt idx="103">
                  <c:v>0.36569943999999999</c:v>
                </c:pt>
                <c:pt idx="104">
                  <c:v>0.34635726</c:v>
                </c:pt>
                <c:pt idx="105">
                  <c:v>0.32748981999999999</c:v>
                </c:pt>
                <c:pt idx="106">
                  <c:v>0.31092224000000002</c:v>
                </c:pt>
                <c:pt idx="107">
                  <c:v>0.28920319999999999</c:v>
                </c:pt>
                <c:pt idx="108">
                  <c:v>0.26841029</c:v>
                </c:pt>
                <c:pt idx="109">
                  <c:v>0.24221987</c:v>
                </c:pt>
                <c:pt idx="110">
                  <c:v>0.21477257999999999</c:v>
                </c:pt>
                <c:pt idx="111">
                  <c:v>0.18939241000000001</c:v>
                </c:pt>
                <c:pt idx="112">
                  <c:v>0.16497447000000001</c:v>
                </c:pt>
                <c:pt idx="113">
                  <c:v>0.14430249000000001</c:v>
                </c:pt>
                <c:pt idx="114">
                  <c:v>0.1292816</c:v>
                </c:pt>
                <c:pt idx="115">
                  <c:v>0.11791864000000001</c:v>
                </c:pt>
                <c:pt idx="116">
                  <c:v>0.10510684000000001</c:v>
                </c:pt>
                <c:pt idx="117">
                  <c:v>9.2677060000000006E-2</c:v>
                </c:pt>
                <c:pt idx="118">
                  <c:v>8.2683859999999998E-2</c:v>
                </c:pt>
                <c:pt idx="119">
                  <c:v>7.2767319999999996E-2</c:v>
                </c:pt>
                <c:pt idx="120">
                  <c:v>6.3620380000000004E-2</c:v>
                </c:pt>
                <c:pt idx="121">
                  <c:v>5.5842070000000001E-2</c:v>
                </c:pt>
                <c:pt idx="122">
                  <c:v>4.8552829999999998E-2</c:v>
                </c:pt>
                <c:pt idx="123">
                  <c:v>4.2034839999999997E-2</c:v>
                </c:pt>
                <c:pt idx="124">
                  <c:v>3.8813640000000003E-2</c:v>
                </c:pt>
                <c:pt idx="125">
                  <c:v>3.6456780000000001E-2</c:v>
                </c:pt>
                <c:pt idx="126">
                  <c:v>3.2260749999999998E-2</c:v>
                </c:pt>
                <c:pt idx="127">
                  <c:v>2.7858999999999998E-2</c:v>
                </c:pt>
                <c:pt idx="128">
                  <c:v>2.3671979999999999E-2</c:v>
                </c:pt>
                <c:pt idx="129">
                  <c:v>2.121381E-2</c:v>
                </c:pt>
                <c:pt idx="130">
                  <c:v>1.8928830000000001E-2</c:v>
                </c:pt>
                <c:pt idx="131">
                  <c:v>1.6730640000000001E-2</c:v>
                </c:pt>
                <c:pt idx="132">
                  <c:v>1.511526E-2</c:v>
                </c:pt>
                <c:pt idx="133">
                  <c:v>1.295467E-2</c:v>
                </c:pt>
                <c:pt idx="134">
                  <c:v>1.101013E-2</c:v>
                </c:pt>
                <c:pt idx="135">
                  <c:v>9.3400500000000008E-3</c:v>
                </c:pt>
                <c:pt idx="136">
                  <c:v>7.6843399999999996E-3</c:v>
                </c:pt>
                <c:pt idx="137">
                  <c:v>5.9825499999999997E-3</c:v>
                </c:pt>
                <c:pt idx="138">
                  <c:v>4.8998399999999999E-3</c:v>
                </c:pt>
                <c:pt idx="139">
                  <c:v>4.1455800000000003E-3</c:v>
                </c:pt>
                <c:pt idx="140">
                  <c:v>3.4357099999999998E-3</c:v>
                </c:pt>
                <c:pt idx="141">
                  <c:v>2.9104500000000002E-3</c:v>
                </c:pt>
                <c:pt idx="142">
                  <c:v>2.7694600000000001E-3</c:v>
                </c:pt>
                <c:pt idx="143">
                  <c:v>2.51176E-3</c:v>
                </c:pt>
                <c:pt idx="144">
                  <c:v>1.9723100000000001E-3</c:v>
                </c:pt>
                <c:pt idx="145">
                  <c:v>1.7445399999999999E-3</c:v>
                </c:pt>
                <c:pt idx="146">
                  <c:v>1.6875E-3</c:v>
                </c:pt>
                <c:pt idx="147">
                  <c:v>1.7700999999999999E-3</c:v>
                </c:pt>
                <c:pt idx="148">
                  <c:v>1.76428E-3</c:v>
                </c:pt>
                <c:pt idx="149">
                  <c:v>1.6175E-3</c:v>
                </c:pt>
                <c:pt idx="150">
                  <c:v>1.6007300000000001E-3</c:v>
                </c:pt>
                <c:pt idx="151">
                  <c:v>1.7319799999999999E-3</c:v>
                </c:pt>
                <c:pt idx="152">
                  <c:v>1.7801099999999999E-3</c:v>
                </c:pt>
                <c:pt idx="153">
                  <c:v>1.7071E-3</c:v>
                </c:pt>
                <c:pt idx="154">
                  <c:v>1.4973899999999999E-3</c:v>
                </c:pt>
                <c:pt idx="155">
                  <c:v>1.34691E-3</c:v>
                </c:pt>
                <c:pt idx="156">
                  <c:v>1.1209600000000001E-3</c:v>
                </c:pt>
                <c:pt idx="157">
                  <c:v>1.0302600000000001E-3</c:v>
                </c:pt>
                <c:pt idx="158">
                  <c:v>8.7651000000000005E-4</c:v>
                </c:pt>
                <c:pt idx="159">
                  <c:v>7.6285999999999997E-4</c:v>
                </c:pt>
                <c:pt idx="160">
                  <c:v>6.9114000000000003E-4</c:v>
                </c:pt>
                <c:pt idx="161">
                  <c:v>7.1493999999999995E-4</c:v>
                </c:pt>
                <c:pt idx="162">
                  <c:v>6.6876999999999995E-4</c:v>
                </c:pt>
                <c:pt idx="163">
                  <c:v>7.7178000000000001E-4</c:v>
                </c:pt>
                <c:pt idx="164">
                  <c:v>8.9860000000000005E-4</c:v>
                </c:pt>
                <c:pt idx="165">
                  <c:v>1.0393100000000001E-3</c:v>
                </c:pt>
                <c:pt idx="166">
                  <c:v>1.0750499999999999E-3</c:v>
                </c:pt>
                <c:pt idx="167">
                  <c:v>1.00584E-3</c:v>
                </c:pt>
                <c:pt idx="168">
                  <c:v>8.4844E-4</c:v>
                </c:pt>
                <c:pt idx="169">
                  <c:v>7.6438999999999999E-4</c:v>
                </c:pt>
                <c:pt idx="170">
                  <c:v>6.1037000000000005E-4</c:v>
                </c:pt>
                <c:pt idx="171">
                  <c:v>4.8406000000000002E-4</c:v>
                </c:pt>
                <c:pt idx="172">
                  <c:v>3.2598000000000002E-4</c:v>
                </c:pt>
                <c:pt idx="173">
                  <c:v>3.3447000000000001E-4</c:v>
                </c:pt>
                <c:pt idx="174">
                  <c:v>4.0038999999999998E-4</c:v>
                </c:pt>
                <c:pt idx="175">
                  <c:v>4.3132000000000001E-4</c:v>
                </c:pt>
                <c:pt idx="176">
                  <c:v>4.2726E-4</c:v>
                </c:pt>
                <c:pt idx="177">
                  <c:v>3.8821999999999999E-4</c:v>
                </c:pt>
                <c:pt idx="178">
                  <c:v>3.1419999999999999E-4</c:v>
                </c:pt>
                <c:pt idx="179">
                  <c:v>2.0519000000000001E-4</c:v>
                </c:pt>
                <c:pt idx="180">
                  <c:v>6.1199999999999997E-5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3.5450000000000001E-5</c:v>
                </c:pt>
                <c:pt idx="193">
                  <c:v>1.8492000000000001E-4</c:v>
                </c:pt>
                <c:pt idx="194">
                  <c:v>2.9942E-4</c:v>
                </c:pt>
                <c:pt idx="195">
                  <c:v>3.7892999999999998E-4</c:v>
                </c:pt>
                <c:pt idx="196">
                  <c:v>4.2345000000000002E-4</c:v>
                </c:pt>
                <c:pt idx="197">
                  <c:v>4.3299000000000001E-4</c:v>
                </c:pt>
                <c:pt idx="198">
                  <c:v>4.0755000000000001E-4</c:v>
                </c:pt>
                <c:pt idx="199">
                  <c:v>3.4712000000000002E-4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'[Hourglass economy, LFS data, wages.xlsx]Wage distributions'!$J$1</c:f>
              <c:strCache>
                <c:ptCount val="1"/>
                <c:pt idx="0">
                  <c:v>2008</c:v>
                </c:pt>
              </c:strCache>
            </c:strRef>
          </c:tx>
          <c:marker>
            <c:symbol val="none"/>
          </c:marker>
          <c:xVal>
            <c:numRef>
              <c:f>'[Hourglass economy, LFS data, wages.xlsx]Wage distributions'!$I$2:$I$201</c:f>
              <c:numCache>
                <c:formatCode>General</c:formatCode>
                <c:ptCount val="200"/>
                <c:pt idx="0">
                  <c:v>-2.3806913000000001</c:v>
                </c:pt>
                <c:pt idx="1">
                  <c:v>-2.3361534000000002</c:v>
                </c:pt>
                <c:pt idx="2">
                  <c:v>-2.2916156000000001</c:v>
                </c:pt>
                <c:pt idx="3">
                  <c:v>-2.2470777000000002</c:v>
                </c:pt>
                <c:pt idx="4">
                  <c:v>-2.2025397999999998</c:v>
                </c:pt>
                <c:pt idx="5">
                  <c:v>-2.1580020000000002</c:v>
                </c:pt>
                <c:pt idx="6">
                  <c:v>-2.1134640999999998</c:v>
                </c:pt>
                <c:pt idx="7">
                  <c:v>-2.0689263000000002</c:v>
                </c:pt>
                <c:pt idx="8">
                  <c:v>-2.0243883999999999</c:v>
                </c:pt>
                <c:pt idx="9">
                  <c:v>-1.9798506</c:v>
                </c:pt>
                <c:pt idx="10">
                  <c:v>-1.9353127000000001</c:v>
                </c:pt>
                <c:pt idx="11">
                  <c:v>-1.8907748</c:v>
                </c:pt>
                <c:pt idx="12">
                  <c:v>-1.8462369999999999</c:v>
                </c:pt>
                <c:pt idx="13">
                  <c:v>-1.8016991</c:v>
                </c:pt>
                <c:pt idx="14">
                  <c:v>-1.7571612999999999</c:v>
                </c:pt>
                <c:pt idx="15">
                  <c:v>-1.7126234</c:v>
                </c:pt>
                <c:pt idx="16">
                  <c:v>-1.6680855999999999</c:v>
                </c:pt>
                <c:pt idx="17">
                  <c:v>-1.6235477</c:v>
                </c:pt>
                <c:pt idx="18">
                  <c:v>-1.5790097999999999</c:v>
                </c:pt>
                <c:pt idx="19">
                  <c:v>-1.5344720000000001</c:v>
                </c:pt>
                <c:pt idx="20">
                  <c:v>-1.4899340999999999</c:v>
                </c:pt>
                <c:pt idx="21">
                  <c:v>-1.4453963000000001</c:v>
                </c:pt>
                <c:pt idx="22">
                  <c:v>-1.4008583999999999</c:v>
                </c:pt>
                <c:pt idx="23">
                  <c:v>-1.3563205</c:v>
                </c:pt>
                <c:pt idx="24">
                  <c:v>-1.3117827</c:v>
                </c:pt>
                <c:pt idx="25">
                  <c:v>-1.2672448000000001</c:v>
                </c:pt>
                <c:pt idx="26">
                  <c:v>-1.222707</c:v>
                </c:pt>
                <c:pt idx="27">
                  <c:v>-1.1781691000000001</c:v>
                </c:pt>
                <c:pt idx="28">
                  <c:v>-1.1336313</c:v>
                </c:pt>
                <c:pt idx="29">
                  <c:v>-1.0890934000000001</c:v>
                </c:pt>
                <c:pt idx="30">
                  <c:v>-1.0445555</c:v>
                </c:pt>
                <c:pt idx="31">
                  <c:v>-1.0000176999999999</c:v>
                </c:pt>
                <c:pt idx="32">
                  <c:v>-0.95547981999999998</c:v>
                </c:pt>
                <c:pt idx="33">
                  <c:v>-0.91094196000000005</c:v>
                </c:pt>
                <c:pt idx="34">
                  <c:v>-0.86640410999999995</c:v>
                </c:pt>
                <c:pt idx="35">
                  <c:v>-0.82186625000000002</c:v>
                </c:pt>
                <c:pt idx="36">
                  <c:v>-0.77732838999999998</c:v>
                </c:pt>
                <c:pt idx="37">
                  <c:v>-0.73279053000000005</c:v>
                </c:pt>
                <c:pt idx="38">
                  <c:v>-0.68825267000000001</c:v>
                </c:pt>
                <c:pt idx="39">
                  <c:v>-0.64371482000000002</c:v>
                </c:pt>
                <c:pt idx="40">
                  <c:v>-0.59917695999999998</c:v>
                </c:pt>
                <c:pt idx="41">
                  <c:v>-0.55463910000000005</c:v>
                </c:pt>
                <c:pt idx="42">
                  <c:v>-0.51010124000000001</c:v>
                </c:pt>
                <c:pt idx="43">
                  <c:v>-0.46556338000000003</c:v>
                </c:pt>
                <c:pt idx="44">
                  <c:v>-0.42102552999999998</c:v>
                </c:pt>
                <c:pt idx="45">
                  <c:v>-0.37648767</c:v>
                </c:pt>
                <c:pt idx="46">
                  <c:v>-0.33194981000000001</c:v>
                </c:pt>
                <c:pt idx="47">
                  <c:v>-0.28741195000000003</c:v>
                </c:pt>
                <c:pt idx="48">
                  <c:v>-0.24287408999999999</c:v>
                </c:pt>
                <c:pt idx="49">
                  <c:v>-0.19833624</c:v>
                </c:pt>
                <c:pt idx="50">
                  <c:v>-0.15379838000000001</c:v>
                </c:pt>
                <c:pt idx="51">
                  <c:v>-0.10926052</c:v>
                </c:pt>
                <c:pt idx="52">
                  <c:v>-6.4722660000000001E-2</c:v>
                </c:pt>
                <c:pt idx="53">
                  <c:v>-2.0184799999999999E-2</c:v>
                </c:pt>
                <c:pt idx="54">
                  <c:v>2.4353050000000001E-2</c:v>
                </c:pt>
                <c:pt idx="55">
                  <c:v>6.889091E-2</c:v>
                </c:pt>
                <c:pt idx="56">
                  <c:v>0.11342877</c:v>
                </c:pt>
                <c:pt idx="57">
                  <c:v>0.15796663</c:v>
                </c:pt>
                <c:pt idx="58">
                  <c:v>0.20250449000000001</c:v>
                </c:pt>
                <c:pt idx="59">
                  <c:v>0.24704234</c:v>
                </c:pt>
                <c:pt idx="60">
                  <c:v>0.29158020000000001</c:v>
                </c:pt>
                <c:pt idx="61">
                  <c:v>0.33611806</c:v>
                </c:pt>
                <c:pt idx="62">
                  <c:v>0.38065591999999998</c:v>
                </c:pt>
                <c:pt idx="63">
                  <c:v>0.42519378000000002</c:v>
                </c:pt>
                <c:pt idx="64">
                  <c:v>0.46973164000000001</c:v>
                </c:pt>
                <c:pt idx="65">
                  <c:v>0.51426949</c:v>
                </c:pt>
                <c:pt idx="66">
                  <c:v>0.55880735000000004</c:v>
                </c:pt>
                <c:pt idx="67">
                  <c:v>0.60334520999999997</c:v>
                </c:pt>
                <c:pt idx="68">
                  <c:v>0.64788307000000001</c:v>
                </c:pt>
                <c:pt idx="69">
                  <c:v>0.69242093000000005</c:v>
                </c:pt>
                <c:pt idx="70">
                  <c:v>0.73695878000000004</c:v>
                </c:pt>
                <c:pt idx="71">
                  <c:v>0.78149663999999996</c:v>
                </c:pt>
                <c:pt idx="72">
                  <c:v>0.8260345</c:v>
                </c:pt>
                <c:pt idx="73">
                  <c:v>0.87057236000000005</c:v>
                </c:pt>
                <c:pt idx="74">
                  <c:v>0.91511021999999997</c:v>
                </c:pt>
                <c:pt idx="75">
                  <c:v>0.95964806999999996</c:v>
                </c:pt>
                <c:pt idx="76">
                  <c:v>1.0041859</c:v>
                </c:pt>
                <c:pt idx="77">
                  <c:v>1.0487238000000001</c:v>
                </c:pt>
                <c:pt idx="78">
                  <c:v>1.0932615999999999</c:v>
                </c:pt>
                <c:pt idx="79">
                  <c:v>1.1377995000000001</c:v>
                </c:pt>
                <c:pt idx="80">
                  <c:v>1.1823374</c:v>
                </c:pt>
                <c:pt idx="81">
                  <c:v>1.2268752000000001</c:v>
                </c:pt>
                <c:pt idx="82">
                  <c:v>1.2714131</c:v>
                </c:pt>
                <c:pt idx="83">
                  <c:v>1.3159509</c:v>
                </c:pt>
                <c:pt idx="84">
                  <c:v>1.3604887999999999</c:v>
                </c:pt>
                <c:pt idx="85">
                  <c:v>1.4050267000000001</c:v>
                </c:pt>
                <c:pt idx="86">
                  <c:v>1.4495644999999999</c:v>
                </c:pt>
                <c:pt idx="87">
                  <c:v>1.4941024000000001</c:v>
                </c:pt>
                <c:pt idx="88">
                  <c:v>1.5386401999999999</c:v>
                </c:pt>
                <c:pt idx="89">
                  <c:v>1.5831781</c:v>
                </c:pt>
                <c:pt idx="90">
                  <c:v>1.6277159000000001</c:v>
                </c:pt>
                <c:pt idx="91">
                  <c:v>1.6722538</c:v>
                </c:pt>
                <c:pt idx="92">
                  <c:v>1.7167916999999999</c:v>
                </c:pt>
                <c:pt idx="93">
                  <c:v>1.7613295</c:v>
                </c:pt>
                <c:pt idx="94">
                  <c:v>1.8058673999999999</c:v>
                </c:pt>
                <c:pt idx="95">
                  <c:v>1.8504052</c:v>
                </c:pt>
                <c:pt idx="96">
                  <c:v>1.8949431000000001</c:v>
                </c:pt>
                <c:pt idx="97">
                  <c:v>1.939481</c:v>
                </c:pt>
                <c:pt idx="98">
                  <c:v>1.9840188000000001</c:v>
                </c:pt>
                <c:pt idx="99">
                  <c:v>2.0285567000000002</c:v>
                </c:pt>
                <c:pt idx="100">
                  <c:v>2.0730944999999998</c:v>
                </c:pt>
                <c:pt idx="101">
                  <c:v>2.1176324000000002</c:v>
                </c:pt>
                <c:pt idx="102">
                  <c:v>2.1621701999999998</c:v>
                </c:pt>
                <c:pt idx="103">
                  <c:v>2.2067081000000002</c:v>
                </c:pt>
                <c:pt idx="104">
                  <c:v>2.2512460000000001</c:v>
                </c:pt>
                <c:pt idx="105">
                  <c:v>2.2957838000000002</c:v>
                </c:pt>
                <c:pt idx="106">
                  <c:v>2.3403217000000001</c:v>
                </c:pt>
                <c:pt idx="107">
                  <c:v>2.3848595000000001</c:v>
                </c:pt>
                <c:pt idx="108">
                  <c:v>2.4293974</c:v>
                </c:pt>
                <c:pt idx="109">
                  <c:v>2.4739352000000001</c:v>
                </c:pt>
                <c:pt idx="110">
                  <c:v>2.5184731</c:v>
                </c:pt>
                <c:pt idx="111">
                  <c:v>2.5630109999999999</c:v>
                </c:pt>
                <c:pt idx="112">
                  <c:v>2.6075488</c:v>
                </c:pt>
                <c:pt idx="113">
                  <c:v>2.6520866999999999</c:v>
                </c:pt>
                <c:pt idx="114">
                  <c:v>2.6966245</c:v>
                </c:pt>
                <c:pt idx="115">
                  <c:v>2.7411623999999999</c:v>
                </c:pt>
                <c:pt idx="116">
                  <c:v>2.7857002999999998</c:v>
                </c:pt>
                <c:pt idx="117">
                  <c:v>2.8302380999999999</c:v>
                </c:pt>
                <c:pt idx="118">
                  <c:v>2.8747760000000002</c:v>
                </c:pt>
                <c:pt idx="119">
                  <c:v>2.9193137999999998</c:v>
                </c:pt>
                <c:pt idx="120">
                  <c:v>2.9638517000000002</c:v>
                </c:pt>
                <c:pt idx="121">
                  <c:v>3.0083894999999998</c:v>
                </c:pt>
                <c:pt idx="122">
                  <c:v>3.0529274000000002</c:v>
                </c:pt>
                <c:pt idx="123">
                  <c:v>3.0974653000000001</c:v>
                </c:pt>
                <c:pt idx="124">
                  <c:v>3.1420031000000002</c:v>
                </c:pt>
                <c:pt idx="125">
                  <c:v>3.1865410000000001</c:v>
                </c:pt>
                <c:pt idx="126">
                  <c:v>3.2310788000000001</c:v>
                </c:pt>
                <c:pt idx="127">
                  <c:v>3.2756167</c:v>
                </c:pt>
                <c:pt idx="128">
                  <c:v>3.3201546</c:v>
                </c:pt>
                <c:pt idx="129">
                  <c:v>3.3646924</c:v>
                </c:pt>
                <c:pt idx="130">
                  <c:v>3.4092302999999999</c:v>
                </c:pt>
                <c:pt idx="131">
                  <c:v>3.4537681</c:v>
                </c:pt>
                <c:pt idx="132">
                  <c:v>3.4983059999999999</c:v>
                </c:pt>
                <c:pt idx="133">
                  <c:v>3.5428438</c:v>
                </c:pt>
                <c:pt idx="134">
                  <c:v>3.5873816999999999</c:v>
                </c:pt>
                <c:pt idx="135">
                  <c:v>3.6319195999999998</c:v>
                </c:pt>
                <c:pt idx="136">
                  <c:v>3.6764573999999999</c:v>
                </c:pt>
                <c:pt idx="137">
                  <c:v>3.7209952999999998</c:v>
                </c:pt>
                <c:pt idx="138">
                  <c:v>3.7655330999999999</c:v>
                </c:pt>
                <c:pt idx="139">
                  <c:v>3.8100710000000002</c:v>
                </c:pt>
                <c:pt idx="140">
                  <c:v>3.8546087999999998</c:v>
                </c:pt>
                <c:pt idx="141">
                  <c:v>3.8991467000000002</c:v>
                </c:pt>
                <c:pt idx="142">
                  <c:v>3.9436846000000001</c:v>
                </c:pt>
                <c:pt idx="143">
                  <c:v>3.9882224000000002</c:v>
                </c:pt>
                <c:pt idx="144">
                  <c:v>4.0327602999999996</c:v>
                </c:pt>
                <c:pt idx="145">
                  <c:v>4.0772981000000001</c:v>
                </c:pt>
                <c:pt idx="146">
                  <c:v>4.1218360000000001</c:v>
                </c:pt>
                <c:pt idx="147">
                  <c:v>4.1663739</c:v>
                </c:pt>
                <c:pt idx="148">
                  <c:v>4.2109116999999996</c:v>
                </c:pt>
                <c:pt idx="149">
                  <c:v>4.2554496000000004</c:v>
                </c:pt>
                <c:pt idx="150">
                  <c:v>4.2999874</c:v>
                </c:pt>
                <c:pt idx="151">
                  <c:v>4.3445252999999999</c:v>
                </c:pt>
                <c:pt idx="152">
                  <c:v>4.3890631000000004</c:v>
                </c:pt>
                <c:pt idx="153">
                  <c:v>4.4336010000000003</c:v>
                </c:pt>
                <c:pt idx="154">
                  <c:v>4.4781389000000003</c:v>
                </c:pt>
                <c:pt idx="155">
                  <c:v>4.5226766999999999</c:v>
                </c:pt>
                <c:pt idx="156">
                  <c:v>4.5672145999999998</c:v>
                </c:pt>
                <c:pt idx="157">
                  <c:v>4.6117524000000003</c:v>
                </c:pt>
                <c:pt idx="158">
                  <c:v>4.6562903000000002</c:v>
                </c:pt>
                <c:pt idx="159">
                  <c:v>4.7008280999999998</c:v>
                </c:pt>
                <c:pt idx="160">
                  <c:v>4.7453659999999998</c:v>
                </c:pt>
                <c:pt idx="161">
                  <c:v>4.7899038999999997</c:v>
                </c:pt>
                <c:pt idx="162">
                  <c:v>4.8344417000000002</c:v>
                </c:pt>
                <c:pt idx="163">
                  <c:v>4.8789796000000001</c:v>
                </c:pt>
                <c:pt idx="164">
                  <c:v>4.9235173999999997</c:v>
                </c:pt>
                <c:pt idx="165">
                  <c:v>4.9680552999999996</c:v>
                </c:pt>
                <c:pt idx="166">
                  <c:v>5.0125932000000004</c:v>
                </c:pt>
                <c:pt idx="167">
                  <c:v>5.057131</c:v>
                </c:pt>
                <c:pt idx="168">
                  <c:v>5.1016689</c:v>
                </c:pt>
                <c:pt idx="169">
                  <c:v>5.1462066999999996</c:v>
                </c:pt>
                <c:pt idx="170">
                  <c:v>5.1907446000000004</c:v>
                </c:pt>
                <c:pt idx="171">
                  <c:v>5.2352824</c:v>
                </c:pt>
                <c:pt idx="172">
                  <c:v>5.2798202999999999</c:v>
                </c:pt>
                <c:pt idx="173">
                  <c:v>5.3243581999999998</c:v>
                </c:pt>
                <c:pt idx="174">
                  <c:v>5.3688960000000003</c:v>
                </c:pt>
                <c:pt idx="175">
                  <c:v>5.4134339000000002</c:v>
                </c:pt>
                <c:pt idx="176">
                  <c:v>5.4579716999999999</c:v>
                </c:pt>
                <c:pt idx="177">
                  <c:v>5.5025095999999998</c:v>
                </c:pt>
                <c:pt idx="178">
                  <c:v>5.5470474999999997</c:v>
                </c:pt>
                <c:pt idx="179">
                  <c:v>5.5915853000000002</c:v>
                </c:pt>
                <c:pt idx="180">
                  <c:v>5.6361232000000001</c:v>
                </c:pt>
                <c:pt idx="181">
                  <c:v>5.6806609999999997</c:v>
                </c:pt>
                <c:pt idx="182">
                  <c:v>5.7251988999999996</c:v>
                </c:pt>
                <c:pt idx="183">
                  <c:v>5.7697367000000002</c:v>
                </c:pt>
                <c:pt idx="184">
                  <c:v>5.8142746000000001</c:v>
                </c:pt>
                <c:pt idx="185">
                  <c:v>5.8588125</c:v>
                </c:pt>
                <c:pt idx="186">
                  <c:v>5.9033502999999996</c:v>
                </c:pt>
                <c:pt idx="187">
                  <c:v>5.9478882000000004</c:v>
                </c:pt>
                <c:pt idx="188">
                  <c:v>5.992426</c:v>
                </c:pt>
                <c:pt idx="189">
                  <c:v>6.0369638999999999</c:v>
                </c:pt>
                <c:pt idx="190">
                  <c:v>6.0815016999999996</c:v>
                </c:pt>
                <c:pt idx="191">
                  <c:v>6.1260396000000004</c:v>
                </c:pt>
                <c:pt idx="192">
                  <c:v>6.1705775000000003</c:v>
                </c:pt>
                <c:pt idx="193">
                  <c:v>6.2151152999999999</c:v>
                </c:pt>
                <c:pt idx="194">
                  <c:v>6.2596531999999998</c:v>
                </c:pt>
                <c:pt idx="195">
                  <c:v>6.3041910000000003</c:v>
                </c:pt>
                <c:pt idx="196">
                  <c:v>6.3487289000000002</c:v>
                </c:pt>
                <c:pt idx="197">
                  <c:v>6.3932668000000001</c:v>
                </c:pt>
                <c:pt idx="198">
                  <c:v>6.4378045999999998</c:v>
                </c:pt>
                <c:pt idx="199">
                  <c:v>6.4823424999999997</c:v>
                </c:pt>
              </c:numCache>
            </c:numRef>
          </c:xVal>
          <c:yVal>
            <c:numRef>
              <c:f>'[Hourglass economy, LFS data, wages.xlsx]Wage distributions'!$J$2:$J$201</c:f>
              <c:numCache>
                <c:formatCode>General</c:formatCode>
                <c:ptCount val="200"/>
                <c:pt idx="0">
                  <c:v>2.5851999999999998E-4</c:v>
                </c:pt>
                <c:pt idx="1">
                  <c:v>3.1121000000000002E-4</c:v>
                </c:pt>
                <c:pt idx="2">
                  <c:v>3.3396000000000001E-4</c:v>
                </c:pt>
                <c:pt idx="3">
                  <c:v>4.4328E-4</c:v>
                </c:pt>
                <c:pt idx="4">
                  <c:v>5.5659000000000004E-4</c:v>
                </c:pt>
                <c:pt idx="5">
                  <c:v>7.6210999999999998E-4</c:v>
                </c:pt>
                <c:pt idx="6">
                  <c:v>8.5528000000000004E-4</c:v>
                </c:pt>
                <c:pt idx="7">
                  <c:v>9.2405999999999999E-4</c:v>
                </c:pt>
                <c:pt idx="8">
                  <c:v>8.6675000000000001E-4</c:v>
                </c:pt>
                <c:pt idx="9">
                  <c:v>6.8334999999999999E-4</c:v>
                </c:pt>
                <c:pt idx="10">
                  <c:v>4.1310000000000001E-4</c:v>
                </c:pt>
                <c:pt idx="11">
                  <c:v>1.7307999999999999E-4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1.0692999999999999E-4</c:v>
                </c:pt>
                <c:pt idx="21">
                  <c:v>2.2073000000000001E-4</c:v>
                </c:pt>
                <c:pt idx="22">
                  <c:v>2.9250000000000001E-4</c:v>
                </c:pt>
                <c:pt idx="23">
                  <c:v>3.2224E-4</c:v>
                </c:pt>
                <c:pt idx="24">
                  <c:v>3.0995000000000003E-4</c:v>
                </c:pt>
                <c:pt idx="25">
                  <c:v>2.5563000000000002E-4</c:v>
                </c:pt>
                <c:pt idx="26">
                  <c:v>1.5929E-4</c:v>
                </c:pt>
                <c:pt idx="27">
                  <c:v>2.0910000000000001E-5</c:v>
                </c:pt>
                <c:pt idx="28">
                  <c:v>1.1734E-4</c:v>
                </c:pt>
                <c:pt idx="29">
                  <c:v>2.2785000000000001E-4</c:v>
                </c:pt>
                <c:pt idx="30">
                  <c:v>2.9634000000000003E-4</c:v>
                </c:pt>
                <c:pt idx="31">
                  <c:v>3.2278999999999999E-4</c:v>
                </c:pt>
                <c:pt idx="32">
                  <c:v>3.0721999999999998E-4</c:v>
                </c:pt>
                <c:pt idx="33">
                  <c:v>2.4961999999999999E-4</c:v>
                </c:pt>
                <c:pt idx="34">
                  <c:v>1.6025999999999999E-4</c:v>
                </c:pt>
                <c:pt idx="35">
                  <c:v>3.0355999999999997E-4</c:v>
                </c:pt>
                <c:pt idx="36">
                  <c:v>4.9613999999999995E-4</c:v>
                </c:pt>
                <c:pt idx="37">
                  <c:v>6.8824000000000001E-4</c:v>
                </c:pt>
                <c:pt idx="38">
                  <c:v>8.4436999999999999E-4</c:v>
                </c:pt>
                <c:pt idx="39">
                  <c:v>1.0104700000000001E-3</c:v>
                </c:pt>
                <c:pt idx="40">
                  <c:v>1.2893500000000001E-3</c:v>
                </c:pt>
                <c:pt idx="41">
                  <c:v>1.4842799999999999E-3</c:v>
                </c:pt>
                <c:pt idx="42">
                  <c:v>1.5925100000000001E-3</c:v>
                </c:pt>
                <c:pt idx="43">
                  <c:v>1.83387E-3</c:v>
                </c:pt>
                <c:pt idx="44">
                  <c:v>2.0505900000000001E-3</c:v>
                </c:pt>
                <c:pt idx="45">
                  <c:v>2.0280400000000001E-3</c:v>
                </c:pt>
                <c:pt idx="46">
                  <c:v>1.8776400000000001E-3</c:v>
                </c:pt>
                <c:pt idx="47">
                  <c:v>1.8759600000000001E-3</c:v>
                </c:pt>
                <c:pt idx="48">
                  <c:v>1.9525300000000001E-3</c:v>
                </c:pt>
                <c:pt idx="49">
                  <c:v>1.8925400000000001E-3</c:v>
                </c:pt>
                <c:pt idx="50">
                  <c:v>1.75095E-3</c:v>
                </c:pt>
                <c:pt idx="51">
                  <c:v>1.60155E-3</c:v>
                </c:pt>
                <c:pt idx="52">
                  <c:v>1.60764E-3</c:v>
                </c:pt>
                <c:pt idx="53">
                  <c:v>1.44984E-3</c:v>
                </c:pt>
                <c:pt idx="54">
                  <c:v>1.7507899999999999E-3</c:v>
                </c:pt>
                <c:pt idx="55">
                  <c:v>2.4463000000000002E-3</c:v>
                </c:pt>
                <c:pt idx="56">
                  <c:v>2.96861E-3</c:v>
                </c:pt>
                <c:pt idx="57">
                  <c:v>3.2641100000000002E-3</c:v>
                </c:pt>
                <c:pt idx="58">
                  <c:v>3.9685800000000002E-3</c:v>
                </c:pt>
                <c:pt idx="59">
                  <c:v>4.6484100000000004E-3</c:v>
                </c:pt>
                <c:pt idx="60">
                  <c:v>4.8748699999999999E-3</c:v>
                </c:pt>
                <c:pt idx="61">
                  <c:v>5.2741699999999999E-3</c:v>
                </c:pt>
                <c:pt idx="62">
                  <c:v>5.9905999999999996E-3</c:v>
                </c:pt>
                <c:pt idx="63">
                  <c:v>6.8106699999999996E-3</c:v>
                </c:pt>
                <c:pt idx="64">
                  <c:v>7.3072800000000002E-3</c:v>
                </c:pt>
                <c:pt idx="65">
                  <c:v>7.6179300000000002E-3</c:v>
                </c:pt>
                <c:pt idx="66">
                  <c:v>9.3787899999999997E-3</c:v>
                </c:pt>
                <c:pt idx="67">
                  <c:v>1.092724E-2</c:v>
                </c:pt>
                <c:pt idx="68">
                  <c:v>1.186681E-2</c:v>
                </c:pt>
                <c:pt idx="69">
                  <c:v>1.379092E-2</c:v>
                </c:pt>
                <c:pt idx="70">
                  <c:v>1.5588660000000001E-2</c:v>
                </c:pt>
                <c:pt idx="71">
                  <c:v>1.8200790000000001E-2</c:v>
                </c:pt>
                <c:pt idx="72">
                  <c:v>2.016534E-2</c:v>
                </c:pt>
                <c:pt idx="73">
                  <c:v>2.1839239999999999E-2</c:v>
                </c:pt>
                <c:pt idx="74">
                  <c:v>2.4778339999999999E-2</c:v>
                </c:pt>
                <c:pt idx="75">
                  <c:v>2.8592010000000001E-2</c:v>
                </c:pt>
                <c:pt idx="76">
                  <c:v>3.2653210000000002E-2</c:v>
                </c:pt>
                <c:pt idx="77">
                  <c:v>3.7444409999999997E-2</c:v>
                </c:pt>
                <c:pt idx="78">
                  <c:v>4.1696080000000003E-2</c:v>
                </c:pt>
                <c:pt idx="79">
                  <c:v>4.5717149999999998E-2</c:v>
                </c:pt>
                <c:pt idx="80">
                  <c:v>5.0155449999999997E-2</c:v>
                </c:pt>
                <c:pt idx="81">
                  <c:v>5.4848290000000001E-2</c:v>
                </c:pt>
                <c:pt idx="82">
                  <c:v>6.1216319999999998E-2</c:v>
                </c:pt>
                <c:pt idx="83">
                  <c:v>7.1802169999999998E-2</c:v>
                </c:pt>
                <c:pt idx="84">
                  <c:v>8.6409E-2</c:v>
                </c:pt>
                <c:pt idx="85">
                  <c:v>0.10849802</c:v>
                </c:pt>
                <c:pt idx="86">
                  <c:v>0.14206822999999999</c:v>
                </c:pt>
                <c:pt idx="87">
                  <c:v>0.18733389</c:v>
                </c:pt>
                <c:pt idx="88">
                  <c:v>0.24138813000000001</c:v>
                </c:pt>
                <c:pt idx="89">
                  <c:v>0.31211201</c:v>
                </c:pt>
                <c:pt idx="90">
                  <c:v>0.39689812000000002</c:v>
                </c:pt>
                <c:pt idx="91">
                  <c:v>0.48557102000000002</c:v>
                </c:pt>
                <c:pt idx="92">
                  <c:v>0.56366492999999995</c:v>
                </c:pt>
                <c:pt idx="93">
                  <c:v>0.62276982000000003</c:v>
                </c:pt>
                <c:pt idx="94">
                  <c:v>0.66254787999999998</c:v>
                </c:pt>
                <c:pt idx="95">
                  <c:v>0.68298093999999998</c:v>
                </c:pt>
                <c:pt idx="96">
                  <c:v>0.68933977999999996</c:v>
                </c:pt>
                <c:pt idx="97">
                  <c:v>0.69117286</c:v>
                </c:pt>
                <c:pt idx="98">
                  <c:v>0.69393678000000003</c:v>
                </c:pt>
                <c:pt idx="99">
                  <c:v>0.69866410999999995</c:v>
                </c:pt>
                <c:pt idx="100">
                  <c:v>0.69871503999999995</c:v>
                </c:pt>
                <c:pt idx="101">
                  <c:v>0.69679122999999998</c:v>
                </c:pt>
                <c:pt idx="102">
                  <c:v>0.69323747000000002</c:v>
                </c:pt>
                <c:pt idx="103">
                  <c:v>0.68715101000000001</c:v>
                </c:pt>
                <c:pt idx="104">
                  <c:v>0.68248620999999998</c:v>
                </c:pt>
                <c:pt idx="105">
                  <c:v>0.66958393000000005</c:v>
                </c:pt>
                <c:pt idx="106">
                  <c:v>0.65411810999999997</c:v>
                </c:pt>
                <c:pt idx="107">
                  <c:v>0.63728894000000003</c:v>
                </c:pt>
                <c:pt idx="108">
                  <c:v>0.61496055000000005</c:v>
                </c:pt>
                <c:pt idx="109">
                  <c:v>0.59251699999999996</c:v>
                </c:pt>
                <c:pt idx="110">
                  <c:v>0.57099082000000001</c:v>
                </c:pt>
                <c:pt idx="111">
                  <c:v>0.55105554999999995</c:v>
                </c:pt>
                <c:pt idx="112">
                  <c:v>0.53599918999999996</c:v>
                </c:pt>
                <c:pt idx="113">
                  <c:v>0.51382355999999996</c:v>
                </c:pt>
                <c:pt idx="114">
                  <c:v>0.48832671</c:v>
                </c:pt>
                <c:pt idx="115">
                  <c:v>0.46677501999999998</c:v>
                </c:pt>
                <c:pt idx="116">
                  <c:v>0.44374764</c:v>
                </c:pt>
                <c:pt idx="117">
                  <c:v>0.42784988000000002</c:v>
                </c:pt>
                <c:pt idx="118">
                  <c:v>0.40683878000000001</c:v>
                </c:pt>
                <c:pt idx="119">
                  <c:v>0.37942123999999999</c:v>
                </c:pt>
                <c:pt idx="120">
                  <c:v>0.35250977</c:v>
                </c:pt>
                <c:pt idx="121">
                  <c:v>0.32356328000000001</c:v>
                </c:pt>
                <c:pt idx="122">
                  <c:v>0.29183153000000001</c:v>
                </c:pt>
                <c:pt idx="123">
                  <c:v>0.26073691999999998</c:v>
                </c:pt>
                <c:pt idx="124">
                  <c:v>0.22849379</c:v>
                </c:pt>
                <c:pt idx="125">
                  <c:v>0.20265693000000001</c:v>
                </c:pt>
                <c:pt idx="126">
                  <c:v>0.17932128</c:v>
                </c:pt>
                <c:pt idx="127">
                  <c:v>0.15795324999999999</c:v>
                </c:pt>
                <c:pt idx="128">
                  <c:v>0.13589456999999999</c:v>
                </c:pt>
                <c:pt idx="129">
                  <c:v>0.11806067000000001</c:v>
                </c:pt>
                <c:pt idx="130">
                  <c:v>0.10219229000000001</c:v>
                </c:pt>
                <c:pt idx="131">
                  <c:v>8.9741950000000001E-2</c:v>
                </c:pt>
                <c:pt idx="132">
                  <c:v>7.8482209999999997E-2</c:v>
                </c:pt>
                <c:pt idx="133">
                  <c:v>7.0205950000000003E-2</c:v>
                </c:pt>
                <c:pt idx="134">
                  <c:v>6.3711470000000006E-2</c:v>
                </c:pt>
                <c:pt idx="135">
                  <c:v>5.9009060000000002E-2</c:v>
                </c:pt>
                <c:pt idx="136">
                  <c:v>5.3117270000000001E-2</c:v>
                </c:pt>
                <c:pt idx="137">
                  <c:v>4.8766520000000001E-2</c:v>
                </c:pt>
                <c:pt idx="138">
                  <c:v>4.450192E-2</c:v>
                </c:pt>
                <c:pt idx="139">
                  <c:v>4.0046610000000003E-2</c:v>
                </c:pt>
                <c:pt idx="140">
                  <c:v>3.5041360000000001E-2</c:v>
                </c:pt>
                <c:pt idx="141">
                  <c:v>3.0335939999999999E-2</c:v>
                </c:pt>
                <c:pt idx="142">
                  <c:v>2.616253E-2</c:v>
                </c:pt>
                <c:pt idx="143">
                  <c:v>2.232145E-2</c:v>
                </c:pt>
                <c:pt idx="144">
                  <c:v>1.8016589999999999E-2</c:v>
                </c:pt>
                <c:pt idx="145">
                  <c:v>1.448759E-2</c:v>
                </c:pt>
                <c:pt idx="146">
                  <c:v>1.1858240000000001E-2</c:v>
                </c:pt>
                <c:pt idx="147">
                  <c:v>9.5139600000000001E-3</c:v>
                </c:pt>
                <c:pt idx="148">
                  <c:v>6.9824900000000001E-3</c:v>
                </c:pt>
                <c:pt idx="149">
                  <c:v>4.7438599999999999E-3</c:v>
                </c:pt>
                <c:pt idx="150">
                  <c:v>3.0606299999999999E-3</c:v>
                </c:pt>
                <c:pt idx="151">
                  <c:v>2.1888099999999998E-3</c:v>
                </c:pt>
                <c:pt idx="152">
                  <c:v>1.5590300000000001E-3</c:v>
                </c:pt>
                <c:pt idx="153">
                  <c:v>1.35202E-3</c:v>
                </c:pt>
                <c:pt idx="154">
                  <c:v>1.56515E-3</c:v>
                </c:pt>
                <c:pt idx="155">
                  <c:v>1.72168E-3</c:v>
                </c:pt>
                <c:pt idx="156">
                  <c:v>1.76245E-3</c:v>
                </c:pt>
                <c:pt idx="157">
                  <c:v>1.6876899999999999E-3</c:v>
                </c:pt>
                <c:pt idx="158">
                  <c:v>1.5465800000000001E-3</c:v>
                </c:pt>
                <c:pt idx="159">
                  <c:v>1.51359E-3</c:v>
                </c:pt>
                <c:pt idx="160">
                  <c:v>1.5739899999999999E-3</c:v>
                </c:pt>
                <c:pt idx="161">
                  <c:v>1.5884E-3</c:v>
                </c:pt>
                <c:pt idx="162">
                  <c:v>1.52027E-3</c:v>
                </c:pt>
                <c:pt idx="163">
                  <c:v>1.4190800000000001E-3</c:v>
                </c:pt>
                <c:pt idx="164">
                  <c:v>1.1642099999999999E-3</c:v>
                </c:pt>
                <c:pt idx="165">
                  <c:v>7.6794999999999999E-4</c:v>
                </c:pt>
                <c:pt idx="166">
                  <c:v>4.7733999999999998E-4</c:v>
                </c:pt>
                <c:pt idx="167">
                  <c:v>2.6747000000000001E-4</c:v>
                </c:pt>
                <c:pt idx="168">
                  <c:v>1.7804E-4</c:v>
                </c:pt>
                <c:pt idx="169">
                  <c:v>4.6579999999999998E-5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8.5149999999999996E-5</c:v>
                </c:pt>
                <c:pt idx="174">
                  <c:v>2.0557E-4</c:v>
                </c:pt>
                <c:pt idx="175">
                  <c:v>2.8396999999999998E-4</c:v>
                </c:pt>
                <c:pt idx="176">
                  <c:v>3.2034000000000001E-4</c:v>
                </c:pt>
                <c:pt idx="177">
                  <c:v>3.1468000000000002E-4</c:v>
                </c:pt>
                <c:pt idx="178">
                  <c:v>2.6698999999999999E-4</c:v>
                </c:pt>
                <c:pt idx="179">
                  <c:v>1.7846999999999999E-4</c:v>
                </c:pt>
                <c:pt idx="180">
                  <c:v>1.9022E-4</c:v>
                </c:pt>
                <c:pt idx="181">
                  <c:v>2.4614999999999999E-4</c:v>
                </c:pt>
                <c:pt idx="182">
                  <c:v>3.0559000000000001E-4</c:v>
                </c:pt>
                <c:pt idx="183">
                  <c:v>3.2299E-4</c:v>
                </c:pt>
                <c:pt idx="184">
                  <c:v>2.9837E-4</c:v>
                </c:pt>
                <c:pt idx="185">
                  <c:v>2.3170999999999999E-4</c:v>
                </c:pt>
                <c:pt idx="186">
                  <c:v>1.7861999999999999E-4</c:v>
                </c:pt>
                <c:pt idx="187">
                  <c:v>1.8453999999999999E-4</c:v>
                </c:pt>
                <c:pt idx="188">
                  <c:v>2.7146000000000001E-4</c:v>
                </c:pt>
                <c:pt idx="189">
                  <c:v>3.1636000000000001E-4</c:v>
                </c:pt>
                <c:pt idx="190">
                  <c:v>3.1922999999999999E-4</c:v>
                </c:pt>
                <c:pt idx="191">
                  <c:v>2.8006999999999999E-4</c:v>
                </c:pt>
                <c:pt idx="192">
                  <c:v>1.9887999999999999E-4</c:v>
                </c:pt>
                <c:pt idx="193">
                  <c:v>7.5660000000000004E-5</c:v>
                </c:pt>
                <c:pt idx="194">
                  <c:v>1.0169E-4</c:v>
                </c:pt>
                <c:pt idx="195">
                  <c:v>2.1711000000000001E-4</c:v>
                </c:pt>
                <c:pt idx="196">
                  <c:v>2.9051000000000001E-4</c:v>
                </c:pt>
                <c:pt idx="197">
                  <c:v>3.2186999999999998E-4</c:v>
                </c:pt>
                <c:pt idx="198">
                  <c:v>3.1121000000000002E-4</c:v>
                </c:pt>
                <c:pt idx="199">
                  <c:v>2.5851999999999998E-4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962688"/>
        <c:axId val="84963264"/>
      </c:scatterChart>
      <c:valAx>
        <c:axId val="84962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Log gross hourly wage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4963264"/>
        <c:crosses val="autoZero"/>
        <c:crossBetween val="midCat"/>
      </c:valAx>
      <c:valAx>
        <c:axId val="84963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496268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898929499286404"/>
          <c:y val="0.25154309777546086"/>
          <c:w val="9.6000003687344113E-2"/>
          <c:h val="0.2719508195670566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98174969061512"/>
          <c:y val="3.0911567275082097E-2"/>
          <c:w val="0.87638040063644895"/>
          <c:h val="0.938176865449835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'Wage percentiles'!$U$3</c:f>
              <c:strCache>
                <c:ptCount val="1"/>
                <c:pt idx="0">
                  <c:v>1986-1997</c:v>
                </c:pt>
              </c:strCache>
            </c:strRef>
          </c:tx>
          <c:invertIfNegative val="0"/>
          <c:val>
            <c:numRef>
              <c:f>'Wage percentiles'!$U$4:$U$13</c:f>
              <c:numCache>
                <c:formatCode>0.000%</c:formatCode>
                <c:ptCount val="10"/>
                <c:pt idx="0">
                  <c:v>-6.309347952975209E-3</c:v>
                </c:pt>
                <c:pt idx="1">
                  <c:v>-2.5561334829566046E-2</c:v>
                </c:pt>
                <c:pt idx="2">
                  <c:v>-3.8114156859275647E-2</c:v>
                </c:pt>
                <c:pt idx="3">
                  <c:v>9.6406185774128572E-3</c:v>
                </c:pt>
                <c:pt idx="4">
                  <c:v>1.0230491587310049E-2</c:v>
                </c:pt>
                <c:pt idx="5">
                  <c:v>1.9846949413380929E-2</c:v>
                </c:pt>
                <c:pt idx="6">
                  <c:v>2.1494942448829116E-2</c:v>
                </c:pt>
                <c:pt idx="7">
                  <c:v>8.5747757237888984E-3</c:v>
                </c:pt>
                <c:pt idx="8">
                  <c:v>-1.1665460869397304E-4</c:v>
                </c:pt>
                <c:pt idx="9">
                  <c:v>3.1371649978902388E-4</c:v>
                </c:pt>
              </c:numCache>
            </c:numRef>
          </c:val>
        </c:ser>
        <c:ser>
          <c:idx val="1"/>
          <c:order val="1"/>
          <c:tx>
            <c:strRef>
              <c:f>'Wage percentiles'!$V$3</c:f>
              <c:strCache>
                <c:ptCount val="1"/>
                <c:pt idx="0">
                  <c:v>1997-2002</c:v>
                </c:pt>
              </c:strCache>
            </c:strRef>
          </c:tx>
          <c:invertIfNegative val="0"/>
          <c:val>
            <c:numRef>
              <c:f>'Wage percentiles'!$V$4:$V$13</c:f>
              <c:numCache>
                <c:formatCode>0.000%</c:formatCode>
                <c:ptCount val="10"/>
                <c:pt idx="0">
                  <c:v>-3.1724805029599117E-3</c:v>
                </c:pt>
                <c:pt idx="1">
                  <c:v>-1.4053756052148538E-2</c:v>
                </c:pt>
                <c:pt idx="2">
                  <c:v>5.6596573405541785E-2</c:v>
                </c:pt>
                <c:pt idx="3">
                  <c:v>1.1496364231931771E-2</c:v>
                </c:pt>
                <c:pt idx="4">
                  <c:v>-9.8517874419315355E-3</c:v>
                </c:pt>
                <c:pt idx="5">
                  <c:v>-1.4153476491828113E-2</c:v>
                </c:pt>
                <c:pt idx="6">
                  <c:v>-1.3618180480974863E-2</c:v>
                </c:pt>
                <c:pt idx="7">
                  <c:v>-1.0183497783683243E-2</c:v>
                </c:pt>
                <c:pt idx="8">
                  <c:v>-2.3431535199357947E-3</c:v>
                </c:pt>
                <c:pt idx="9">
                  <c:v>-7.1660536401156258E-4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281216"/>
        <c:axId val="84954496"/>
      </c:barChart>
      <c:catAx>
        <c:axId val="86281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Wage percentile</a:t>
                </a:r>
              </a:p>
            </c:rich>
          </c:tx>
          <c:layout>
            <c:manualLayout>
              <c:xMode val="edge"/>
              <c:yMode val="edge"/>
              <c:x val="0.47214371536891225"/>
              <c:y val="0.8058121802571289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4954496"/>
        <c:crosses val="autoZero"/>
        <c:auto val="1"/>
        <c:lblAlgn val="ctr"/>
        <c:lblOffset val="100"/>
        <c:noMultiLvlLbl val="0"/>
      </c:catAx>
      <c:valAx>
        <c:axId val="849544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Change in employment share</a:t>
                </a:r>
              </a:p>
            </c:rich>
          </c:tx>
          <c:layout>
            <c:manualLayout>
              <c:xMode val="edge"/>
              <c:yMode val="edge"/>
              <c:x val="1.6580310880829015E-2"/>
              <c:y val="0.26818244823315307"/>
            </c:manualLayout>
          </c:layout>
          <c:overlay val="0"/>
        </c:title>
        <c:numFmt formatCode="0.00%" sourceLinked="0"/>
        <c:majorTickMark val="out"/>
        <c:minorTickMark val="none"/>
        <c:tickLblPos val="nextTo"/>
        <c:crossAx val="86281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928188976377942"/>
          <c:y val="5.4072156234707944E-2"/>
          <c:w val="0.14598075240594921"/>
          <c:h val="0.1619569062160559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1543441685174"/>
          <c:y val="2.8638656978159576E-2"/>
          <c:w val="0.86199082037822194"/>
          <c:h val="0.906016801747729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'[Hourglass economy, LFS data, wages.xlsx]Wage percentiles'!$N$3</c:f>
              <c:strCache>
                <c:ptCount val="1"/>
                <c:pt idx="0">
                  <c:v>1995-2008</c:v>
                </c:pt>
              </c:strCache>
            </c:strRef>
          </c:tx>
          <c:invertIfNegative val="0"/>
          <c:val>
            <c:numRef>
              <c:f>'[Hourglass economy, LFS data, wages.xlsx]Wage percentiles'!$N$4:$N$13</c:f>
              <c:numCache>
                <c:formatCode>0.000%</c:formatCode>
                <c:ptCount val="10"/>
                <c:pt idx="0">
                  <c:v>-3.5532457719032284E-4</c:v>
                </c:pt>
                <c:pt idx="1">
                  <c:v>1.1657751433673852E-3</c:v>
                </c:pt>
                <c:pt idx="2">
                  <c:v>2.2066042330511421E-2</c:v>
                </c:pt>
                <c:pt idx="3">
                  <c:v>6.0212873588360097E-2</c:v>
                </c:pt>
                <c:pt idx="4">
                  <c:v>-8.2257369773812272E-3</c:v>
                </c:pt>
                <c:pt idx="5">
                  <c:v>-2.9342993357194782E-2</c:v>
                </c:pt>
                <c:pt idx="6">
                  <c:v>-2.3694092299434324E-2</c:v>
                </c:pt>
                <c:pt idx="7">
                  <c:v>-2.0882581912008737E-2</c:v>
                </c:pt>
                <c:pt idx="8">
                  <c:v>-3.700706094158165E-3</c:v>
                </c:pt>
                <c:pt idx="9">
                  <c:v>2.7567441551286571E-3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058368"/>
        <c:axId val="84958528"/>
      </c:barChart>
      <c:catAx>
        <c:axId val="88058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Wage percentile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84958528"/>
        <c:crosses val="autoZero"/>
        <c:auto val="1"/>
        <c:lblAlgn val="ctr"/>
        <c:lblOffset val="100"/>
        <c:noMultiLvlLbl val="0"/>
      </c:catAx>
      <c:valAx>
        <c:axId val="849585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Change in employment share</a:t>
                </a:r>
              </a:p>
            </c:rich>
          </c:tx>
          <c:layout>
            <c:manualLayout>
              <c:xMode val="edge"/>
              <c:yMode val="edge"/>
              <c:x val="2.7542203378423852E-2"/>
              <c:y val="0.25545704424742183"/>
            </c:manualLayout>
          </c:layout>
          <c:overlay val="0"/>
        </c:title>
        <c:numFmt formatCode="0.00%" sourceLinked="0"/>
        <c:majorTickMark val="out"/>
        <c:minorTickMark val="none"/>
        <c:tickLblPos val="nextTo"/>
        <c:crossAx val="88058368"/>
        <c:crosses val="autoZero"/>
        <c:crossBetween val="between"/>
        <c:majorUnit val="2.0000000000000007E-2"/>
      </c:valAx>
    </c:plotArea>
    <c:legend>
      <c:legendPos val="r"/>
      <c:layout>
        <c:manualLayout>
          <c:xMode val="edge"/>
          <c:yMode val="edge"/>
          <c:x val="0.71812074968775663"/>
          <c:y val="0.27442388801291018"/>
          <c:w val="0.14431826941879278"/>
          <c:h val="4.7790699280921042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36351706036745"/>
          <c:y val="5.1400554097404488E-2"/>
          <c:w val="0.87435066924028182"/>
          <c:h val="0.89719889180519097"/>
        </c:manualLayout>
      </c:layout>
      <c:barChart>
        <c:barDir val="col"/>
        <c:grouping val="clustered"/>
        <c:varyColors val="0"/>
        <c:ser>
          <c:idx val="0"/>
          <c:order val="0"/>
          <c:tx>
            <c:v>1987-2001</c:v>
          </c:tx>
          <c:invertIfNegative val="0"/>
          <c:val>
            <c:numRef>
              <c:f>'[Hourglass economy, FES data, occupations and wages.xlsx]Wages'!$M$4:$M$13</c:f>
              <c:numCache>
                <c:formatCode>0.0%</c:formatCode>
                <c:ptCount val="10"/>
                <c:pt idx="0">
                  <c:v>-5.6652509087035824E-4</c:v>
                </c:pt>
                <c:pt idx="1">
                  <c:v>-5.7504626732528263E-4</c:v>
                </c:pt>
                <c:pt idx="2">
                  <c:v>-3.3380377328344896E-3</c:v>
                </c:pt>
                <c:pt idx="3">
                  <c:v>-1.6417111587468544E-2</c:v>
                </c:pt>
                <c:pt idx="4">
                  <c:v>1.2175562863647904E-2</c:v>
                </c:pt>
                <c:pt idx="5">
                  <c:v>2.3064294939220076E-2</c:v>
                </c:pt>
                <c:pt idx="6">
                  <c:v>-1.0495825954970908E-2</c:v>
                </c:pt>
                <c:pt idx="7">
                  <c:v>-2.1105888931790655E-3</c:v>
                </c:pt>
                <c:pt idx="8">
                  <c:v>-1.9309784707151132E-3</c:v>
                </c:pt>
                <c:pt idx="9">
                  <c:v>1.942561944958526E-4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274496"/>
        <c:axId val="84965568"/>
      </c:barChart>
      <c:catAx>
        <c:axId val="87274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 smtClean="0"/>
                  <a:t>Wage percentile</a:t>
                </a:r>
                <a:endParaRPr lang="en-GB" dirty="0"/>
              </a:p>
            </c:rich>
          </c:tx>
          <c:layout/>
          <c:overlay val="0"/>
        </c:title>
        <c:majorTickMark val="out"/>
        <c:minorTickMark val="none"/>
        <c:tickLblPos val="nextTo"/>
        <c:crossAx val="84965568"/>
        <c:crosses val="autoZero"/>
        <c:auto val="1"/>
        <c:lblAlgn val="ctr"/>
        <c:lblOffset val="100"/>
        <c:noMultiLvlLbl val="0"/>
      </c:catAx>
      <c:valAx>
        <c:axId val="849655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 smtClean="0"/>
                  <a:t>Change in employment share</a:t>
                </a:r>
                <a:endParaRPr lang="en-GB" dirty="0"/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87274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500217006002457"/>
          <c:y val="0.15967016736702458"/>
          <c:w val="0.16834580052493439"/>
          <c:h val="8.371719160104987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211987407611489E-2"/>
          <c:y val="2.2423575654003765E-2"/>
          <c:w val="0.77176411095439101"/>
          <c:h val="0.86914788758600803"/>
        </c:manualLayout>
      </c:layout>
      <c:scatterChart>
        <c:scatterStyle val="smoothMarker"/>
        <c:varyColors val="0"/>
        <c:ser>
          <c:idx val="2"/>
          <c:order val="0"/>
          <c:tx>
            <c:strRef>
              <c:f>'LAMe results'!$O$2</c:f>
              <c:strCache>
                <c:ptCount val="1"/>
                <c:pt idx="0">
                  <c:v>Initial</c:v>
                </c:pt>
              </c:strCache>
            </c:strRef>
          </c:tx>
          <c:marker>
            <c:symbol val="none"/>
          </c:marker>
          <c:xVal>
            <c:numRef>
              <c:f>'LAMe results'!$O$3:$O$101</c:f>
              <c:numCache>
                <c:formatCode>General</c:formatCode>
                <c:ptCount val="99"/>
                <c:pt idx="0">
                  <c:v>-0.1541507</c:v>
                </c:pt>
                <c:pt idx="1">
                  <c:v>0.11778300000000004</c:v>
                </c:pt>
                <c:pt idx="2">
                  <c:v>0.24775250000000001</c:v>
                </c:pt>
                <c:pt idx="3">
                  <c:v>0.33647220000000022</c:v>
                </c:pt>
                <c:pt idx="4">
                  <c:v>0.4147942</c:v>
                </c:pt>
                <c:pt idx="5">
                  <c:v>0.469613</c:v>
                </c:pt>
                <c:pt idx="6">
                  <c:v>0.51336779999999971</c:v>
                </c:pt>
                <c:pt idx="7">
                  <c:v>0.56038259999999951</c:v>
                </c:pt>
                <c:pt idx="8">
                  <c:v>0.6060905000000002</c:v>
                </c:pt>
                <c:pt idx="9">
                  <c:v>0.64030469999999995</c:v>
                </c:pt>
                <c:pt idx="10">
                  <c:v>0.66987860000000032</c:v>
                </c:pt>
                <c:pt idx="11">
                  <c:v>0.69314720000000019</c:v>
                </c:pt>
                <c:pt idx="12">
                  <c:v>0.69314720000000019</c:v>
                </c:pt>
                <c:pt idx="13">
                  <c:v>0.71512620000000005</c:v>
                </c:pt>
                <c:pt idx="14">
                  <c:v>0.73396919999999999</c:v>
                </c:pt>
                <c:pt idx="15">
                  <c:v>0.75315779999999999</c:v>
                </c:pt>
                <c:pt idx="16">
                  <c:v>0.77041009999999988</c:v>
                </c:pt>
                <c:pt idx="17">
                  <c:v>0.78760560000000024</c:v>
                </c:pt>
                <c:pt idx="18">
                  <c:v>0.80259939999999996</c:v>
                </c:pt>
                <c:pt idx="19">
                  <c:v>0.8140997000000002</c:v>
                </c:pt>
                <c:pt idx="20">
                  <c:v>0.83104400000000023</c:v>
                </c:pt>
                <c:pt idx="21">
                  <c:v>0.84691430000000001</c:v>
                </c:pt>
                <c:pt idx="22">
                  <c:v>0.85893950000000019</c:v>
                </c:pt>
                <c:pt idx="23">
                  <c:v>0.87348749999999997</c:v>
                </c:pt>
                <c:pt idx="24">
                  <c:v>0.89214629999999984</c:v>
                </c:pt>
                <c:pt idx="25">
                  <c:v>0.90574880000000024</c:v>
                </c:pt>
                <c:pt idx="26">
                  <c:v>0.91629079999999996</c:v>
                </c:pt>
                <c:pt idx="27">
                  <c:v>0.93019370000000001</c:v>
                </c:pt>
                <c:pt idx="28">
                  <c:v>0.94446160000000001</c:v>
                </c:pt>
                <c:pt idx="29">
                  <c:v>0.95813950000000003</c:v>
                </c:pt>
                <c:pt idx="30">
                  <c:v>0.97597370000000017</c:v>
                </c:pt>
                <c:pt idx="31">
                  <c:v>0.99039869999999997</c:v>
                </c:pt>
                <c:pt idx="32">
                  <c:v>1.0058829999999999</c:v>
                </c:pt>
                <c:pt idx="33">
                  <c:v>1.0181819999999999</c:v>
                </c:pt>
                <c:pt idx="34">
                  <c:v>1.0321229999999999</c:v>
                </c:pt>
                <c:pt idx="35">
                  <c:v>1.0476129999999999</c:v>
                </c:pt>
                <c:pt idx="36">
                  <c:v>1.060049</c:v>
                </c:pt>
                <c:pt idx="37">
                  <c:v>1.0762659999999999</c:v>
                </c:pt>
                <c:pt idx="38">
                  <c:v>1.0901369999999999</c:v>
                </c:pt>
                <c:pt idx="39">
                  <c:v>1.0986119999999999</c:v>
                </c:pt>
                <c:pt idx="40">
                  <c:v>1.111343</c:v>
                </c:pt>
                <c:pt idx="41">
                  <c:v>1.1221480000000001</c:v>
                </c:pt>
                <c:pt idx="42">
                  <c:v>1.1359619999999995</c:v>
                </c:pt>
                <c:pt idx="43">
                  <c:v>1.150836</c:v>
                </c:pt>
                <c:pt idx="44">
                  <c:v>1.1633720000000001</c:v>
                </c:pt>
                <c:pt idx="45">
                  <c:v>1.174946</c:v>
                </c:pt>
                <c:pt idx="46">
                  <c:v>1.188469</c:v>
                </c:pt>
                <c:pt idx="47">
                  <c:v>1.2008449999999995</c:v>
                </c:pt>
                <c:pt idx="48">
                  <c:v>1.2131989999999995</c:v>
                </c:pt>
                <c:pt idx="49">
                  <c:v>1.2251009999999998</c:v>
                </c:pt>
                <c:pt idx="50">
                  <c:v>1.2389539999999999</c:v>
                </c:pt>
                <c:pt idx="51">
                  <c:v>1.2527629999999998</c:v>
                </c:pt>
                <c:pt idx="52">
                  <c:v>1.2639109999999998</c:v>
                </c:pt>
                <c:pt idx="53">
                  <c:v>1.2773039999999998</c:v>
                </c:pt>
                <c:pt idx="54">
                  <c:v>1.2873359999999998</c:v>
                </c:pt>
                <c:pt idx="55">
                  <c:v>1.3038179999999999</c:v>
                </c:pt>
                <c:pt idx="56">
                  <c:v>1.3190120000000001</c:v>
                </c:pt>
                <c:pt idx="57">
                  <c:v>1.332716</c:v>
                </c:pt>
                <c:pt idx="58">
                  <c:v>1.3479009999999998</c:v>
                </c:pt>
                <c:pt idx="59">
                  <c:v>1.3640019999999999</c:v>
                </c:pt>
                <c:pt idx="60">
                  <c:v>1.379515</c:v>
                </c:pt>
                <c:pt idx="61">
                  <c:v>1.3943870000000005</c:v>
                </c:pt>
                <c:pt idx="62">
                  <c:v>1.4092839999999998</c:v>
                </c:pt>
                <c:pt idx="63">
                  <c:v>1.4229259999999995</c:v>
                </c:pt>
                <c:pt idx="64">
                  <c:v>1.4398349999999995</c:v>
                </c:pt>
                <c:pt idx="65">
                  <c:v>1.4547929999999998</c:v>
                </c:pt>
                <c:pt idx="66">
                  <c:v>1.4679929999999994</c:v>
                </c:pt>
                <c:pt idx="67">
                  <c:v>1.4829219999999996</c:v>
                </c:pt>
                <c:pt idx="68">
                  <c:v>1.5005379999999999</c:v>
                </c:pt>
                <c:pt idx="69">
                  <c:v>1.5183089999999999</c:v>
                </c:pt>
                <c:pt idx="70">
                  <c:v>1.533056</c:v>
                </c:pt>
                <c:pt idx="71">
                  <c:v>1.5493909999999995</c:v>
                </c:pt>
                <c:pt idx="72">
                  <c:v>1.5671999999999995</c:v>
                </c:pt>
                <c:pt idx="73">
                  <c:v>1.585037</c:v>
                </c:pt>
                <c:pt idx="74">
                  <c:v>1.6045510000000001</c:v>
                </c:pt>
                <c:pt idx="75">
                  <c:v>1.6219619999999995</c:v>
                </c:pt>
                <c:pt idx="76">
                  <c:v>1.6415820000000001</c:v>
                </c:pt>
                <c:pt idx="77">
                  <c:v>1.6636550000000001</c:v>
                </c:pt>
                <c:pt idx="78">
                  <c:v>1.6857289999999998</c:v>
                </c:pt>
                <c:pt idx="79">
                  <c:v>1.7045949999999999</c:v>
                </c:pt>
                <c:pt idx="80">
                  <c:v>1.7297799999999999</c:v>
                </c:pt>
                <c:pt idx="81">
                  <c:v>1.7497949999999998</c:v>
                </c:pt>
                <c:pt idx="82">
                  <c:v>1.7747249999999999</c:v>
                </c:pt>
                <c:pt idx="83">
                  <c:v>1.7946160000000002</c:v>
                </c:pt>
                <c:pt idx="84">
                  <c:v>1.8239029999999998</c:v>
                </c:pt>
                <c:pt idx="85">
                  <c:v>1.8459709999999998</c:v>
                </c:pt>
                <c:pt idx="86">
                  <c:v>1.8732759999999999</c:v>
                </c:pt>
                <c:pt idx="87">
                  <c:v>1.9038889999999997</c:v>
                </c:pt>
                <c:pt idx="88">
                  <c:v>1.9419769999999998</c:v>
                </c:pt>
                <c:pt idx="89">
                  <c:v>1.9706030000000001</c:v>
                </c:pt>
                <c:pt idx="90">
                  <c:v>2.006870999999999</c:v>
                </c:pt>
                <c:pt idx="91">
                  <c:v>2.0455899999999998</c:v>
                </c:pt>
                <c:pt idx="92">
                  <c:v>2.076125999999999</c:v>
                </c:pt>
                <c:pt idx="93">
                  <c:v>2.116979999999999</c:v>
                </c:pt>
                <c:pt idx="94">
                  <c:v>2.1675400000000002</c:v>
                </c:pt>
                <c:pt idx="95">
                  <c:v>2.231163</c:v>
                </c:pt>
                <c:pt idx="96">
                  <c:v>2.2953380000000001</c:v>
                </c:pt>
                <c:pt idx="97">
                  <c:v>2.395519999999999</c:v>
                </c:pt>
                <c:pt idx="98">
                  <c:v>2.6442139999999998</c:v>
                </c:pt>
              </c:numCache>
            </c:numRef>
          </c:xVal>
          <c:yVal>
            <c:numRef>
              <c:f>'LAMe results'!$N$3:$N$101</c:f>
              <c:numCache>
                <c:formatCode>0.00</c:formatCode>
                <c:ptCount val="99"/>
                <c:pt idx="0">
                  <c:v>1.0000000000000004E-2</c:v>
                </c:pt>
                <c:pt idx="1">
                  <c:v>2.0000000000000007E-2</c:v>
                </c:pt>
                <c:pt idx="2">
                  <c:v>3.0000000000000009E-2</c:v>
                </c:pt>
                <c:pt idx="3">
                  <c:v>4.0000000000000015E-2</c:v>
                </c:pt>
                <c:pt idx="4">
                  <c:v>5.0000000000000017E-2</c:v>
                </c:pt>
                <c:pt idx="5">
                  <c:v>6.0000000000000019E-2</c:v>
                </c:pt>
                <c:pt idx="6">
                  <c:v>7.0000000000000021E-2</c:v>
                </c:pt>
                <c:pt idx="7">
                  <c:v>8.0000000000000029E-2</c:v>
                </c:pt>
                <c:pt idx="8">
                  <c:v>9.0000000000000024E-2</c:v>
                </c:pt>
                <c:pt idx="9">
                  <c:v>0.1</c:v>
                </c:pt>
                <c:pt idx="10">
                  <c:v>0.11000000000000001</c:v>
                </c:pt>
                <c:pt idx="11">
                  <c:v>0.12000000000000002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0.15000000000000005</c:v>
                </c:pt>
                <c:pt idx="15">
                  <c:v>0.16000000000000003</c:v>
                </c:pt>
                <c:pt idx="16">
                  <c:v>0.17</c:v>
                </c:pt>
                <c:pt idx="17">
                  <c:v>0.18000000000000005</c:v>
                </c:pt>
                <c:pt idx="18">
                  <c:v>0.19000000000000003</c:v>
                </c:pt>
                <c:pt idx="19">
                  <c:v>0.2</c:v>
                </c:pt>
                <c:pt idx="20">
                  <c:v>0.21000000000000005</c:v>
                </c:pt>
                <c:pt idx="21">
                  <c:v>0.22000000000000003</c:v>
                </c:pt>
                <c:pt idx="22">
                  <c:v>0.23</c:v>
                </c:pt>
                <c:pt idx="23">
                  <c:v>0.24000000000000005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0.28000000000000008</c:v>
                </c:pt>
                <c:pt idx="28">
                  <c:v>0.29000000000000009</c:v>
                </c:pt>
                <c:pt idx="29">
                  <c:v>0.3000000000000001</c:v>
                </c:pt>
                <c:pt idx="30">
                  <c:v>0.31000000000000011</c:v>
                </c:pt>
                <c:pt idx="31">
                  <c:v>0.32000000000000012</c:v>
                </c:pt>
                <c:pt idx="32">
                  <c:v>0.33000000000000013</c:v>
                </c:pt>
                <c:pt idx="33">
                  <c:v>0.34000000000000008</c:v>
                </c:pt>
                <c:pt idx="34">
                  <c:v>0.35000000000000009</c:v>
                </c:pt>
                <c:pt idx="35">
                  <c:v>0.3600000000000001</c:v>
                </c:pt>
                <c:pt idx="36">
                  <c:v>0.37000000000000011</c:v>
                </c:pt>
                <c:pt idx="37">
                  <c:v>0.38000000000000012</c:v>
                </c:pt>
                <c:pt idx="38">
                  <c:v>0.39000000000000012</c:v>
                </c:pt>
                <c:pt idx="39">
                  <c:v>0.4</c:v>
                </c:pt>
                <c:pt idx="40">
                  <c:v>0.41000000000000009</c:v>
                </c:pt>
                <c:pt idx="41">
                  <c:v>0.4200000000000001</c:v>
                </c:pt>
                <c:pt idx="42">
                  <c:v>0.4300000000000001</c:v>
                </c:pt>
                <c:pt idx="43">
                  <c:v>0.44000000000000006</c:v>
                </c:pt>
                <c:pt idx="44">
                  <c:v>0.45</c:v>
                </c:pt>
                <c:pt idx="45">
                  <c:v>0.46</c:v>
                </c:pt>
                <c:pt idx="46">
                  <c:v>0.47000000000000008</c:v>
                </c:pt>
                <c:pt idx="47">
                  <c:v>0.48000000000000009</c:v>
                </c:pt>
                <c:pt idx="48">
                  <c:v>0.4900000000000001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0.55000000000000004</c:v>
                </c:pt>
                <c:pt idx="55">
                  <c:v>0.56000000000000005</c:v>
                </c:pt>
                <c:pt idx="56">
                  <c:v>0.56999999999999995</c:v>
                </c:pt>
                <c:pt idx="57">
                  <c:v>0.58000000000000007</c:v>
                </c:pt>
                <c:pt idx="58">
                  <c:v>0.59000000000000008</c:v>
                </c:pt>
                <c:pt idx="59">
                  <c:v>0.6000000000000002</c:v>
                </c:pt>
                <c:pt idx="60">
                  <c:v>0.61000000000000021</c:v>
                </c:pt>
                <c:pt idx="61">
                  <c:v>0.62000000000000022</c:v>
                </c:pt>
                <c:pt idx="62">
                  <c:v>0.63000000000000023</c:v>
                </c:pt>
                <c:pt idx="63">
                  <c:v>0.64000000000000024</c:v>
                </c:pt>
                <c:pt idx="64">
                  <c:v>0.65000000000000024</c:v>
                </c:pt>
                <c:pt idx="65">
                  <c:v>0.66000000000000025</c:v>
                </c:pt>
                <c:pt idx="66">
                  <c:v>0.67000000000000026</c:v>
                </c:pt>
                <c:pt idx="67">
                  <c:v>0.68000000000000027</c:v>
                </c:pt>
                <c:pt idx="68">
                  <c:v>0.69000000000000028</c:v>
                </c:pt>
                <c:pt idx="69">
                  <c:v>0.70000000000000018</c:v>
                </c:pt>
                <c:pt idx="70">
                  <c:v>0.71000000000000019</c:v>
                </c:pt>
                <c:pt idx="71">
                  <c:v>0.7200000000000002</c:v>
                </c:pt>
                <c:pt idx="72">
                  <c:v>0.7300000000000002</c:v>
                </c:pt>
                <c:pt idx="73">
                  <c:v>0.74000000000000021</c:v>
                </c:pt>
                <c:pt idx="74">
                  <c:v>0.75000000000000022</c:v>
                </c:pt>
                <c:pt idx="75">
                  <c:v>0.76000000000000023</c:v>
                </c:pt>
                <c:pt idx="76">
                  <c:v>0.77000000000000013</c:v>
                </c:pt>
                <c:pt idx="77">
                  <c:v>0.78</c:v>
                </c:pt>
                <c:pt idx="78">
                  <c:v>0.79</c:v>
                </c:pt>
                <c:pt idx="79">
                  <c:v>0.8</c:v>
                </c:pt>
                <c:pt idx="80">
                  <c:v>0.81</c:v>
                </c:pt>
                <c:pt idx="81">
                  <c:v>0.82000000000000017</c:v>
                </c:pt>
                <c:pt idx="82">
                  <c:v>0.83000000000000018</c:v>
                </c:pt>
                <c:pt idx="83">
                  <c:v>0.84000000000000019</c:v>
                </c:pt>
                <c:pt idx="84">
                  <c:v>0.8500000000000002</c:v>
                </c:pt>
                <c:pt idx="85">
                  <c:v>0.86000000000000021</c:v>
                </c:pt>
                <c:pt idx="86">
                  <c:v>0.87000000000000022</c:v>
                </c:pt>
                <c:pt idx="87">
                  <c:v>0.88000000000000012</c:v>
                </c:pt>
                <c:pt idx="88">
                  <c:v>0.89000000000000012</c:v>
                </c:pt>
                <c:pt idx="89">
                  <c:v>0.9</c:v>
                </c:pt>
                <c:pt idx="90">
                  <c:v>0.91</c:v>
                </c:pt>
                <c:pt idx="91">
                  <c:v>0.92</c:v>
                </c:pt>
                <c:pt idx="92">
                  <c:v>0.93</c:v>
                </c:pt>
                <c:pt idx="93">
                  <c:v>0.94000000000000017</c:v>
                </c:pt>
                <c:pt idx="94">
                  <c:v>0.95000000000000018</c:v>
                </c:pt>
                <c:pt idx="95">
                  <c:v>0.96000000000000019</c:v>
                </c:pt>
                <c:pt idx="96">
                  <c:v>0.97000000000000008</c:v>
                </c:pt>
                <c:pt idx="97">
                  <c:v>0.98</c:v>
                </c:pt>
                <c:pt idx="98">
                  <c:v>0.99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'LAMe results'!$P$2</c:f>
              <c:strCache>
                <c:ptCount val="1"/>
                <c:pt idx="0">
                  <c:v>Final</c:v>
                </c:pt>
              </c:strCache>
            </c:strRef>
          </c:tx>
          <c:marker>
            <c:symbol val="none"/>
          </c:marker>
          <c:xVal>
            <c:numRef>
              <c:f>'LAMe results'!$P$3:$P$101</c:f>
              <c:numCache>
                <c:formatCode>General</c:formatCode>
                <c:ptCount val="99"/>
                <c:pt idx="0">
                  <c:v>-0.13491020000000006</c:v>
                </c:pt>
                <c:pt idx="1">
                  <c:v>0.20270879999999999</c:v>
                </c:pt>
                <c:pt idx="2">
                  <c:v>0.38765010000000011</c:v>
                </c:pt>
                <c:pt idx="3">
                  <c:v>0.478157</c:v>
                </c:pt>
                <c:pt idx="4">
                  <c:v>0.54875830000000003</c:v>
                </c:pt>
                <c:pt idx="5">
                  <c:v>0.61329679999999998</c:v>
                </c:pt>
                <c:pt idx="6">
                  <c:v>0.65411880000000022</c:v>
                </c:pt>
                <c:pt idx="7">
                  <c:v>0.69185910000000017</c:v>
                </c:pt>
                <c:pt idx="8">
                  <c:v>0.72745009999999999</c:v>
                </c:pt>
                <c:pt idx="9">
                  <c:v>0.74450289999999997</c:v>
                </c:pt>
                <c:pt idx="10">
                  <c:v>0.76744749999999995</c:v>
                </c:pt>
                <c:pt idx="11">
                  <c:v>0.78575180000000022</c:v>
                </c:pt>
                <c:pt idx="12">
                  <c:v>0.81001279999999976</c:v>
                </c:pt>
                <c:pt idx="13">
                  <c:v>0.83644039999999997</c:v>
                </c:pt>
                <c:pt idx="14">
                  <c:v>0.84763379999999999</c:v>
                </c:pt>
                <c:pt idx="15">
                  <c:v>0.87143709999999996</c:v>
                </c:pt>
                <c:pt idx="16">
                  <c:v>0.89020440000000012</c:v>
                </c:pt>
                <c:pt idx="17">
                  <c:v>0.90543319999999972</c:v>
                </c:pt>
                <c:pt idx="18">
                  <c:v>0.92345169999999999</c:v>
                </c:pt>
                <c:pt idx="19">
                  <c:v>0.94328049999999997</c:v>
                </c:pt>
                <c:pt idx="20">
                  <c:v>0.9548251000000002</c:v>
                </c:pt>
                <c:pt idx="21">
                  <c:v>0.97117299999999962</c:v>
                </c:pt>
                <c:pt idx="22">
                  <c:v>0.99164839999999999</c:v>
                </c:pt>
                <c:pt idx="23">
                  <c:v>1.0102979999999999</c:v>
                </c:pt>
                <c:pt idx="24">
                  <c:v>1.0283309999999999</c:v>
                </c:pt>
                <c:pt idx="25">
                  <c:v>1.0476079999999999</c:v>
                </c:pt>
                <c:pt idx="26">
                  <c:v>1.0602309999999999</c:v>
                </c:pt>
                <c:pt idx="27">
                  <c:v>1.0759959999999995</c:v>
                </c:pt>
                <c:pt idx="28">
                  <c:v>1.0897919999999996</c:v>
                </c:pt>
                <c:pt idx="29">
                  <c:v>1.1048199999999999</c:v>
                </c:pt>
                <c:pt idx="30">
                  <c:v>1.11656</c:v>
                </c:pt>
                <c:pt idx="31">
                  <c:v>1.1308739999999999</c:v>
                </c:pt>
                <c:pt idx="32">
                  <c:v>1.1504970000000001</c:v>
                </c:pt>
                <c:pt idx="33">
                  <c:v>1.163654</c:v>
                </c:pt>
                <c:pt idx="34">
                  <c:v>1.1779389999999998</c:v>
                </c:pt>
                <c:pt idx="35">
                  <c:v>1.1964430000000001</c:v>
                </c:pt>
                <c:pt idx="36">
                  <c:v>1.206917</c:v>
                </c:pt>
                <c:pt idx="37">
                  <c:v>1.2281120000000001</c:v>
                </c:pt>
                <c:pt idx="38">
                  <c:v>1.2419049999999996</c:v>
                </c:pt>
                <c:pt idx="39">
                  <c:v>1.256448</c:v>
                </c:pt>
                <c:pt idx="40">
                  <c:v>1.2724880000000001</c:v>
                </c:pt>
                <c:pt idx="41">
                  <c:v>1.282727</c:v>
                </c:pt>
                <c:pt idx="42">
                  <c:v>1.2980480000000001</c:v>
                </c:pt>
                <c:pt idx="43">
                  <c:v>1.3097599999999998</c:v>
                </c:pt>
                <c:pt idx="44">
                  <c:v>1.3238689999999995</c:v>
                </c:pt>
                <c:pt idx="45">
                  <c:v>1.340279</c:v>
                </c:pt>
                <c:pt idx="46">
                  <c:v>1.3557079999999999</c:v>
                </c:pt>
                <c:pt idx="47">
                  <c:v>1.3720720000000004</c:v>
                </c:pt>
                <c:pt idx="48">
                  <c:v>1.382263</c:v>
                </c:pt>
                <c:pt idx="49">
                  <c:v>1.395745</c:v>
                </c:pt>
                <c:pt idx="50">
                  <c:v>1.4135119999999997</c:v>
                </c:pt>
                <c:pt idx="51">
                  <c:v>1.4278319999999995</c:v>
                </c:pt>
                <c:pt idx="52">
                  <c:v>1.443012</c:v>
                </c:pt>
                <c:pt idx="53">
                  <c:v>1.4555709999999995</c:v>
                </c:pt>
                <c:pt idx="54">
                  <c:v>1.4669459999999999</c:v>
                </c:pt>
                <c:pt idx="55">
                  <c:v>1.4833709999999998</c:v>
                </c:pt>
                <c:pt idx="56">
                  <c:v>1.4976159999999998</c:v>
                </c:pt>
                <c:pt idx="57">
                  <c:v>1.5130659999999998</c:v>
                </c:pt>
                <c:pt idx="58">
                  <c:v>1.5272429999999999</c:v>
                </c:pt>
                <c:pt idx="59">
                  <c:v>1.5415369999999995</c:v>
                </c:pt>
                <c:pt idx="60">
                  <c:v>1.5599239999999994</c:v>
                </c:pt>
                <c:pt idx="61">
                  <c:v>1.5784209999999999</c:v>
                </c:pt>
                <c:pt idx="62">
                  <c:v>1.594346</c:v>
                </c:pt>
                <c:pt idx="63">
                  <c:v>1.6127860000000001</c:v>
                </c:pt>
                <c:pt idx="64">
                  <c:v>1.6291439999999999</c:v>
                </c:pt>
                <c:pt idx="65">
                  <c:v>1.6436279999999999</c:v>
                </c:pt>
                <c:pt idx="66">
                  <c:v>1.6574209999999998</c:v>
                </c:pt>
                <c:pt idx="67">
                  <c:v>1.678034</c:v>
                </c:pt>
                <c:pt idx="68">
                  <c:v>1.6976599999999999</c:v>
                </c:pt>
                <c:pt idx="69">
                  <c:v>1.7136809999999998</c:v>
                </c:pt>
                <c:pt idx="70">
                  <c:v>1.7345239999999997</c:v>
                </c:pt>
                <c:pt idx="71">
                  <c:v>1.7527309999999998</c:v>
                </c:pt>
                <c:pt idx="72">
                  <c:v>1.7737789999999998</c:v>
                </c:pt>
                <c:pt idx="73">
                  <c:v>1.7892999999999997</c:v>
                </c:pt>
                <c:pt idx="74">
                  <c:v>1.8163389999999999</c:v>
                </c:pt>
                <c:pt idx="75">
                  <c:v>1.839218</c:v>
                </c:pt>
                <c:pt idx="76">
                  <c:v>1.8606100000000001</c:v>
                </c:pt>
                <c:pt idx="77">
                  <c:v>1.8806400000000001</c:v>
                </c:pt>
                <c:pt idx="78">
                  <c:v>1.9002860000000001</c:v>
                </c:pt>
                <c:pt idx="79">
                  <c:v>1.9232449999999999</c:v>
                </c:pt>
                <c:pt idx="80">
                  <c:v>1.9476739999999997</c:v>
                </c:pt>
                <c:pt idx="81">
                  <c:v>1.9693530000000001</c:v>
                </c:pt>
                <c:pt idx="82">
                  <c:v>1.9916389999999997</c:v>
                </c:pt>
                <c:pt idx="83">
                  <c:v>2.009412999999999</c:v>
                </c:pt>
                <c:pt idx="84">
                  <c:v>2.037671</c:v>
                </c:pt>
                <c:pt idx="85">
                  <c:v>2.0659740000000002</c:v>
                </c:pt>
                <c:pt idx="86">
                  <c:v>2.089202999999999</c:v>
                </c:pt>
                <c:pt idx="87">
                  <c:v>2.1237240000000011</c:v>
                </c:pt>
                <c:pt idx="88">
                  <c:v>2.1577660000000001</c:v>
                </c:pt>
                <c:pt idx="89">
                  <c:v>2.18127</c:v>
                </c:pt>
                <c:pt idx="90">
                  <c:v>2.2198649999999991</c:v>
                </c:pt>
                <c:pt idx="91">
                  <c:v>2.2578419999999997</c:v>
                </c:pt>
                <c:pt idx="92">
                  <c:v>2.2975400000000001</c:v>
                </c:pt>
                <c:pt idx="93">
                  <c:v>2.3472360000000001</c:v>
                </c:pt>
                <c:pt idx="94">
                  <c:v>2.4138079999999991</c:v>
                </c:pt>
                <c:pt idx="95">
                  <c:v>2.481679999999999</c:v>
                </c:pt>
                <c:pt idx="96">
                  <c:v>2.585664</c:v>
                </c:pt>
                <c:pt idx="97">
                  <c:v>2.6821820000000001</c:v>
                </c:pt>
                <c:pt idx="98">
                  <c:v>2.9277970000000009</c:v>
                </c:pt>
              </c:numCache>
            </c:numRef>
          </c:xVal>
          <c:yVal>
            <c:numRef>
              <c:f>'LAMe results'!$N$3:$N$101</c:f>
              <c:numCache>
                <c:formatCode>0.00</c:formatCode>
                <c:ptCount val="99"/>
                <c:pt idx="0">
                  <c:v>1.0000000000000004E-2</c:v>
                </c:pt>
                <c:pt idx="1">
                  <c:v>2.0000000000000007E-2</c:v>
                </c:pt>
                <c:pt idx="2">
                  <c:v>3.0000000000000009E-2</c:v>
                </c:pt>
                <c:pt idx="3">
                  <c:v>4.0000000000000015E-2</c:v>
                </c:pt>
                <c:pt idx="4">
                  <c:v>5.0000000000000017E-2</c:v>
                </c:pt>
                <c:pt idx="5">
                  <c:v>6.0000000000000019E-2</c:v>
                </c:pt>
                <c:pt idx="6">
                  <c:v>7.0000000000000021E-2</c:v>
                </c:pt>
                <c:pt idx="7">
                  <c:v>8.0000000000000029E-2</c:v>
                </c:pt>
                <c:pt idx="8">
                  <c:v>9.0000000000000024E-2</c:v>
                </c:pt>
                <c:pt idx="9">
                  <c:v>0.1</c:v>
                </c:pt>
                <c:pt idx="10">
                  <c:v>0.11000000000000001</c:v>
                </c:pt>
                <c:pt idx="11">
                  <c:v>0.12000000000000002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0.15000000000000005</c:v>
                </c:pt>
                <c:pt idx="15">
                  <c:v>0.16000000000000003</c:v>
                </c:pt>
                <c:pt idx="16">
                  <c:v>0.17</c:v>
                </c:pt>
                <c:pt idx="17">
                  <c:v>0.18000000000000005</c:v>
                </c:pt>
                <c:pt idx="18">
                  <c:v>0.19000000000000003</c:v>
                </c:pt>
                <c:pt idx="19">
                  <c:v>0.2</c:v>
                </c:pt>
                <c:pt idx="20">
                  <c:v>0.21000000000000005</c:v>
                </c:pt>
                <c:pt idx="21">
                  <c:v>0.22000000000000003</c:v>
                </c:pt>
                <c:pt idx="22">
                  <c:v>0.23</c:v>
                </c:pt>
                <c:pt idx="23">
                  <c:v>0.24000000000000005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0.28000000000000008</c:v>
                </c:pt>
                <c:pt idx="28">
                  <c:v>0.29000000000000009</c:v>
                </c:pt>
                <c:pt idx="29">
                  <c:v>0.3000000000000001</c:v>
                </c:pt>
                <c:pt idx="30">
                  <c:v>0.31000000000000011</c:v>
                </c:pt>
                <c:pt idx="31">
                  <c:v>0.32000000000000012</c:v>
                </c:pt>
                <c:pt idx="32">
                  <c:v>0.33000000000000013</c:v>
                </c:pt>
                <c:pt idx="33">
                  <c:v>0.34000000000000008</c:v>
                </c:pt>
                <c:pt idx="34">
                  <c:v>0.35000000000000009</c:v>
                </c:pt>
                <c:pt idx="35">
                  <c:v>0.3600000000000001</c:v>
                </c:pt>
                <c:pt idx="36">
                  <c:v>0.37000000000000011</c:v>
                </c:pt>
                <c:pt idx="37">
                  <c:v>0.38000000000000012</c:v>
                </c:pt>
                <c:pt idx="38">
                  <c:v>0.39000000000000012</c:v>
                </c:pt>
                <c:pt idx="39">
                  <c:v>0.4</c:v>
                </c:pt>
                <c:pt idx="40">
                  <c:v>0.41000000000000009</c:v>
                </c:pt>
                <c:pt idx="41">
                  <c:v>0.4200000000000001</c:v>
                </c:pt>
                <c:pt idx="42">
                  <c:v>0.4300000000000001</c:v>
                </c:pt>
                <c:pt idx="43">
                  <c:v>0.44000000000000006</c:v>
                </c:pt>
                <c:pt idx="44">
                  <c:v>0.45</c:v>
                </c:pt>
                <c:pt idx="45">
                  <c:v>0.46</c:v>
                </c:pt>
                <c:pt idx="46">
                  <c:v>0.47000000000000008</c:v>
                </c:pt>
                <c:pt idx="47">
                  <c:v>0.48000000000000009</c:v>
                </c:pt>
                <c:pt idx="48">
                  <c:v>0.4900000000000001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0.55000000000000004</c:v>
                </c:pt>
                <c:pt idx="55">
                  <c:v>0.56000000000000005</c:v>
                </c:pt>
                <c:pt idx="56">
                  <c:v>0.56999999999999995</c:v>
                </c:pt>
                <c:pt idx="57">
                  <c:v>0.58000000000000007</c:v>
                </c:pt>
                <c:pt idx="58">
                  <c:v>0.59000000000000008</c:v>
                </c:pt>
                <c:pt idx="59">
                  <c:v>0.6000000000000002</c:v>
                </c:pt>
                <c:pt idx="60">
                  <c:v>0.61000000000000021</c:v>
                </c:pt>
                <c:pt idx="61">
                  <c:v>0.62000000000000022</c:v>
                </c:pt>
                <c:pt idx="62">
                  <c:v>0.63000000000000023</c:v>
                </c:pt>
                <c:pt idx="63">
                  <c:v>0.64000000000000024</c:v>
                </c:pt>
                <c:pt idx="64">
                  <c:v>0.65000000000000024</c:v>
                </c:pt>
                <c:pt idx="65">
                  <c:v>0.66000000000000025</c:v>
                </c:pt>
                <c:pt idx="66">
                  <c:v>0.67000000000000026</c:v>
                </c:pt>
                <c:pt idx="67">
                  <c:v>0.68000000000000027</c:v>
                </c:pt>
                <c:pt idx="68">
                  <c:v>0.69000000000000028</c:v>
                </c:pt>
                <c:pt idx="69">
                  <c:v>0.70000000000000018</c:v>
                </c:pt>
                <c:pt idx="70">
                  <c:v>0.71000000000000019</c:v>
                </c:pt>
                <c:pt idx="71">
                  <c:v>0.7200000000000002</c:v>
                </c:pt>
                <c:pt idx="72">
                  <c:v>0.7300000000000002</c:v>
                </c:pt>
                <c:pt idx="73">
                  <c:v>0.74000000000000021</c:v>
                </c:pt>
                <c:pt idx="74">
                  <c:v>0.75000000000000022</c:v>
                </c:pt>
                <c:pt idx="75">
                  <c:v>0.76000000000000023</c:v>
                </c:pt>
                <c:pt idx="76">
                  <c:v>0.77000000000000013</c:v>
                </c:pt>
                <c:pt idx="77">
                  <c:v>0.78</c:v>
                </c:pt>
                <c:pt idx="78">
                  <c:v>0.79</c:v>
                </c:pt>
                <c:pt idx="79">
                  <c:v>0.8</c:v>
                </c:pt>
                <c:pt idx="80">
                  <c:v>0.81</c:v>
                </c:pt>
                <c:pt idx="81">
                  <c:v>0.82000000000000017</c:v>
                </c:pt>
                <c:pt idx="82">
                  <c:v>0.83000000000000018</c:v>
                </c:pt>
                <c:pt idx="83">
                  <c:v>0.84000000000000019</c:v>
                </c:pt>
                <c:pt idx="84">
                  <c:v>0.8500000000000002</c:v>
                </c:pt>
                <c:pt idx="85">
                  <c:v>0.86000000000000021</c:v>
                </c:pt>
                <c:pt idx="86">
                  <c:v>0.87000000000000022</c:v>
                </c:pt>
                <c:pt idx="87">
                  <c:v>0.88000000000000012</c:v>
                </c:pt>
                <c:pt idx="88">
                  <c:v>0.89000000000000012</c:v>
                </c:pt>
                <c:pt idx="89">
                  <c:v>0.9</c:v>
                </c:pt>
                <c:pt idx="90">
                  <c:v>0.91</c:v>
                </c:pt>
                <c:pt idx="91">
                  <c:v>0.92</c:v>
                </c:pt>
                <c:pt idx="92">
                  <c:v>0.93</c:v>
                </c:pt>
                <c:pt idx="93">
                  <c:v>0.94000000000000017</c:v>
                </c:pt>
                <c:pt idx="94">
                  <c:v>0.95000000000000018</c:v>
                </c:pt>
                <c:pt idx="95">
                  <c:v>0.96000000000000019</c:v>
                </c:pt>
                <c:pt idx="96">
                  <c:v>0.97000000000000008</c:v>
                </c:pt>
                <c:pt idx="97">
                  <c:v>0.98</c:v>
                </c:pt>
                <c:pt idx="98">
                  <c:v>0.99</c:v>
                </c:pt>
              </c:numCache>
            </c:numRef>
          </c:yVal>
          <c:smooth val="1"/>
        </c:ser>
        <c:ser>
          <c:idx val="0"/>
          <c:order val="2"/>
          <c:tx>
            <c:strRef>
              <c:f>'LAMe results'!$Q$2</c:f>
              <c:strCache>
                <c:ptCount val="1"/>
                <c:pt idx="0">
                  <c:v>Counterfactual</c:v>
                </c:pt>
              </c:strCache>
            </c:strRef>
          </c:tx>
          <c:marker>
            <c:symbol val="none"/>
          </c:marker>
          <c:xVal>
            <c:numRef>
              <c:f>'LAMe results'!$Q$3:$Q$101</c:f>
              <c:numCache>
                <c:formatCode>General</c:formatCode>
                <c:ptCount val="99"/>
                <c:pt idx="0">
                  <c:v>-0.22314350000000002</c:v>
                </c:pt>
                <c:pt idx="1">
                  <c:v>0.10536060000000003</c:v>
                </c:pt>
                <c:pt idx="2">
                  <c:v>0.23309389999999999</c:v>
                </c:pt>
                <c:pt idx="3">
                  <c:v>0.32266300000000014</c:v>
                </c:pt>
                <c:pt idx="4">
                  <c:v>0.40546510000000002</c:v>
                </c:pt>
                <c:pt idx="5">
                  <c:v>0.45293160000000005</c:v>
                </c:pt>
                <c:pt idx="6">
                  <c:v>0.50461129999999998</c:v>
                </c:pt>
                <c:pt idx="7">
                  <c:v>0.55961580000000022</c:v>
                </c:pt>
                <c:pt idx="8">
                  <c:v>0.59962110000000013</c:v>
                </c:pt>
                <c:pt idx="9">
                  <c:v>0.6315672</c:v>
                </c:pt>
                <c:pt idx="10">
                  <c:v>0.66497640000000025</c:v>
                </c:pt>
                <c:pt idx="11">
                  <c:v>0.69314720000000019</c:v>
                </c:pt>
                <c:pt idx="12">
                  <c:v>0.69314720000000019</c:v>
                </c:pt>
                <c:pt idx="13">
                  <c:v>0.71086419999999972</c:v>
                </c:pt>
                <c:pt idx="14">
                  <c:v>0.72361530000000018</c:v>
                </c:pt>
                <c:pt idx="15">
                  <c:v>0.74193730000000002</c:v>
                </c:pt>
                <c:pt idx="16">
                  <c:v>0.75878100000000026</c:v>
                </c:pt>
                <c:pt idx="17">
                  <c:v>0.77248449999999991</c:v>
                </c:pt>
                <c:pt idx="18">
                  <c:v>0.78845739999999975</c:v>
                </c:pt>
                <c:pt idx="19">
                  <c:v>0.80786999999999998</c:v>
                </c:pt>
                <c:pt idx="20">
                  <c:v>0.82683010000000001</c:v>
                </c:pt>
                <c:pt idx="21">
                  <c:v>0.84221360000000001</c:v>
                </c:pt>
                <c:pt idx="22">
                  <c:v>0.85455789999999998</c:v>
                </c:pt>
                <c:pt idx="23">
                  <c:v>0.87210000000000021</c:v>
                </c:pt>
                <c:pt idx="24">
                  <c:v>0.89516889999999993</c:v>
                </c:pt>
                <c:pt idx="25">
                  <c:v>0.9062403</c:v>
                </c:pt>
                <c:pt idx="26">
                  <c:v>0.91629079999999996</c:v>
                </c:pt>
                <c:pt idx="27">
                  <c:v>0.93656019999999951</c:v>
                </c:pt>
                <c:pt idx="28">
                  <c:v>0.95327079999999997</c:v>
                </c:pt>
                <c:pt idx="29">
                  <c:v>0.967584</c:v>
                </c:pt>
                <c:pt idx="30">
                  <c:v>0.98442729999999978</c:v>
                </c:pt>
                <c:pt idx="31">
                  <c:v>1.0025809999999999</c:v>
                </c:pt>
                <c:pt idx="32">
                  <c:v>1.0143249999999995</c:v>
                </c:pt>
                <c:pt idx="33">
                  <c:v>1.0290839999999999</c:v>
                </c:pt>
                <c:pt idx="34">
                  <c:v>1.0471439999999999</c:v>
                </c:pt>
                <c:pt idx="35">
                  <c:v>1.064711</c:v>
                </c:pt>
                <c:pt idx="36">
                  <c:v>1.087143</c:v>
                </c:pt>
                <c:pt idx="37">
                  <c:v>1.0986119999999999</c:v>
                </c:pt>
                <c:pt idx="38">
                  <c:v>1.1111359999999999</c:v>
                </c:pt>
                <c:pt idx="39">
                  <c:v>1.12595</c:v>
                </c:pt>
                <c:pt idx="40">
                  <c:v>1.14524</c:v>
                </c:pt>
                <c:pt idx="41">
                  <c:v>1.163151</c:v>
                </c:pt>
                <c:pt idx="42">
                  <c:v>1.178795</c:v>
                </c:pt>
                <c:pt idx="43">
                  <c:v>1.1922830000000004</c:v>
                </c:pt>
                <c:pt idx="44">
                  <c:v>1.2064649999999995</c:v>
                </c:pt>
                <c:pt idx="45">
                  <c:v>1.2264459999999999</c:v>
                </c:pt>
                <c:pt idx="46">
                  <c:v>1.2417129999999998</c:v>
                </c:pt>
                <c:pt idx="47">
                  <c:v>1.2609489999999999</c:v>
                </c:pt>
                <c:pt idx="48">
                  <c:v>1.2778489999999998</c:v>
                </c:pt>
                <c:pt idx="49">
                  <c:v>1.291517</c:v>
                </c:pt>
                <c:pt idx="50">
                  <c:v>1.307407</c:v>
                </c:pt>
                <c:pt idx="51">
                  <c:v>1.3260130000000001</c:v>
                </c:pt>
                <c:pt idx="52">
                  <c:v>1.34433</c:v>
                </c:pt>
                <c:pt idx="53">
                  <c:v>1.3643160000000001</c:v>
                </c:pt>
                <c:pt idx="54">
                  <c:v>1.379515</c:v>
                </c:pt>
                <c:pt idx="55">
                  <c:v>1.3969739999999999</c:v>
                </c:pt>
                <c:pt idx="56">
                  <c:v>1.4187959999999995</c:v>
                </c:pt>
                <c:pt idx="57">
                  <c:v>1.436056</c:v>
                </c:pt>
                <c:pt idx="58">
                  <c:v>1.4543639999999998</c:v>
                </c:pt>
                <c:pt idx="59">
                  <c:v>1.4662949999999995</c:v>
                </c:pt>
                <c:pt idx="60">
                  <c:v>1.4846709999999999</c:v>
                </c:pt>
                <c:pt idx="61">
                  <c:v>1.5062009999999999</c:v>
                </c:pt>
                <c:pt idx="62">
                  <c:v>1.5243599999999999</c:v>
                </c:pt>
                <c:pt idx="63">
                  <c:v>1.5384959999999999</c:v>
                </c:pt>
                <c:pt idx="64">
                  <c:v>1.555712</c:v>
                </c:pt>
                <c:pt idx="65">
                  <c:v>1.575442</c:v>
                </c:pt>
                <c:pt idx="66">
                  <c:v>1.5950759999999999</c:v>
                </c:pt>
                <c:pt idx="67">
                  <c:v>1.6114899999999999</c:v>
                </c:pt>
                <c:pt idx="68">
                  <c:v>1.631462</c:v>
                </c:pt>
                <c:pt idx="69">
                  <c:v>1.6488689999999999</c:v>
                </c:pt>
                <c:pt idx="70">
                  <c:v>1.669745</c:v>
                </c:pt>
                <c:pt idx="71">
                  <c:v>1.688869</c:v>
                </c:pt>
                <c:pt idx="72">
                  <c:v>1.7060759999999999</c:v>
                </c:pt>
                <c:pt idx="73">
                  <c:v>1.7289189999999999</c:v>
                </c:pt>
                <c:pt idx="74">
                  <c:v>1.7490570000000003</c:v>
                </c:pt>
                <c:pt idx="75">
                  <c:v>1.7726870000000001</c:v>
                </c:pt>
                <c:pt idx="76">
                  <c:v>1.7908279999999999</c:v>
                </c:pt>
                <c:pt idx="77">
                  <c:v>1.809177</c:v>
                </c:pt>
                <c:pt idx="78">
                  <c:v>1.8327439999999999</c:v>
                </c:pt>
                <c:pt idx="79">
                  <c:v>1.8516809999999999</c:v>
                </c:pt>
                <c:pt idx="80">
                  <c:v>1.8787989999999999</c:v>
                </c:pt>
                <c:pt idx="81">
                  <c:v>1.9106170000000002</c:v>
                </c:pt>
                <c:pt idx="82">
                  <c:v>1.9397339999999996</c:v>
                </c:pt>
                <c:pt idx="83">
                  <c:v>1.9548289999999997</c:v>
                </c:pt>
                <c:pt idx="84">
                  <c:v>1.988928</c:v>
                </c:pt>
                <c:pt idx="85">
                  <c:v>2.0216019999999997</c:v>
                </c:pt>
                <c:pt idx="86">
                  <c:v>2.0515879999999997</c:v>
                </c:pt>
                <c:pt idx="87">
                  <c:v>2.0672910000000009</c:v>
                </c:pt>
                <c:pt idx="88">
                  <c:v>2.0950699999999993</c:v>
                </c:pt>
                <c:pt idx="89">
                  <c:v>2.121359</c:v>
                </c:pt>
                <c:pt idx="90">
                  <c:v>2.1624089999999989</c:v>
                </c:pt>
                <c:pt idx="91">
                  <c:v>2.195975999999999</c:v>
                </c:pt>
                <c:pt idx="92">
                  <c:v>2.2420170000000001</c:v>
                </c:pt>
                <c:pt idx="93">
                  <c:v>2.2827739999999999</c:v>
                </c:pt>
                <c:pt idx="94">
                  <c:v>2.3375819999999998</c:v>
                </c:pt>
                <c:pt idx="95">
                  <c:v>2.386301</c:v>
                </c:pt>
                <c:pt idx="96">
                  <c:v>2.4966079999999988</c:v>
                </c:pt>
                <c:pt idx="97">
                  <c:v>2.6658579999999992</c:v>
                </c:pt>
                <c:pt idx="98">
                  <c:v>2.8811969999999998</c:v>
                </c:pt>
              </c:numCache>
            </c:numRef>
          </c:xVal>
          <c:yVal>
            <c:numRef>
              <c:f>'LAMe results'!$N$3:$N$101</c:f>
              <c:numCache>
                <c:formatCode>0.00</c:formatCode>
                <c:ptCount val="99"/>
                <c:pt idx="0">
                  <c:v>1.0000000000000004E-2</c:v>
                </c:pt>
                <c:pt idx="1">
                  <c:v>2.0000000000000007E-2</c:v>
                </c:pt>
                <c:pt idx="2">
                  <c:v>3.0000000000000009E-2</c:v>
                </c:pt>
                <c:pt idx="3">
                  <c:v>4.0000000000000015E-2</c:v>
                </c:pt>
                <c:pt idx="4">
                  <c:v>5.0000000000000017E-2</c:v>
                </c:pt>
                <c:pt idx="5">
                  <c:v>6.0000000000000019E-2</c:v>
                </c:pt>
                <c:pt idx="6">
                  <c:v>7.0000000000000021E-2</c:v>
                </c:pt>
                <c:pt idx="7">
                  <c:v>8.0000000000000029E-2</c:v>
                </c:pt>
                <c:pt idx="8">
                  <c:v>9.0000000000000024E-2</c:v>
                </c:pt>
                <c:pt idx="9">
                  <c:v>0.1</c:v>
                </c:pt>
                <c:pt idx="10">
                  <c:v>0.11000000000000001</c:v>
                </c:pt>
                <c:pt idx="11">
                  <c:v>0.12000000000000002</c:v>
                </c:pt>
                <c:pt idx="12">
                  <c:v>0.13</c:v>
                </c:pt>
                <c:pt idx="13">
                  <c:v>0.14000000000000001</c:v>
                </c:pt>
                <c:pt idx="14">
                  <c:v>0.15000000000000005</c:v>
                </c:pt>
                <c:pt idx="15">
                  <c:v>0.16000000000000003</c:v>
                </c:pt>
                <c:pt idx="16">
                  <c:v>0.17</c:v>
                </c:pt>
                <c:pt idx="17">
                  <c:v>0.18000000000000005</c:v>
                </c:pt>
                <c:pt idx="18">
                  <c:v>0.19000000000000003</c:v>
                </c:pt>
                <c:pt idx="19">
                  <c:v>0.2</c:v>
                </c:pt>
                <c:pt idx="20">
                  <c:v>0.21000000000000005</c:v>
                </c:pt>
                <c:pt idx="21">
                  <c:v>0.22000000000000003</c:v>
                </c:pt>
                <c:pt idx="22">
                  <c:v>0.23</c:v>
                </c:pt>
                <c:pt idx="23">
                  <c:v>0.24000000000000005</c:v>
                </c:pt>
                <c:pt idx="24">
                  <c:v>0.25</c:v>
                </c:pt>
                <c:pt idx="25">
                  <c:v>0.26</c:v>
                </c:pt>
                <c:pt idx="26">
                  <c:v>0.27</c:v>
                </c:pt>
                <c:pt idx="27">
                  <c:v>0.28000000000000008</c:v>
                </c:pt>
                <c:pt idx="28">
                  <c:v>0.29000000000000009</c:v>
                </c:pt>
                <c:pt idx="29">
                  <c:v>0.3000000000000001</c:v>
                </c:pt>
                <c:pt idx="30">
                  <c:v>0.31000000000000011</c:v>
                </c:pt>
                <c:pt idx="31">
                  <c:v>0.32000000000000012</c:v>
                </c:pt>
                <c:pt idx="32">
                  <c:v>0.33000000000000013</c:v>
                </c:pt>
                <c:pt idx="33">
                  <c:v>0.34000000000000008</c:v>
                </c:pt>
                <c:pt idx="34">
                  <c:v>0.35000000000000009</c:v>
                </c:pt>
                <c:pt idx="35">
                  <c:v>0.3600000000000001</c:v>
                </c:pt>
                <c:pt idx="36">
                  <c:v>0.37000000000000011</c:v>
                </c:pt>
                <c:pt idx="37">
                  <c:v>0.38000000000000012</c:v>
                </c:pt>
                <c:pt idx="38">
                  <c:v>0.39000000000000012</c:v>
                </c:pt>
                <c:pt idx="39">
                  <c:v>0.4</c:v>
                </c:pt>
                <c:pt idx="40">
                  <c:v>0.41000000000000009</c:v>
                </c:pt>
                <c:pt idx="41">
                  <c:v>0.4200000000000001</c:v>
                </c:pt>
                <c:pt idx="42">
                  <c:v>0.4300000000000001</c:v>
                </c:pt>
                <c:pt idx="43">
                  <c:v>0.44000000000000006</c:v>
                </c:pt>
                <c:pt idx="44">
                  <c:v>0.45</c:v>
                </c:pt>
                <c:pt idx="45">
                  <c:v>0.46</c:v>
                </c:pt>
                <c:pt idx="46">
                  <c:v>0.47000000000000008</c:v>
                </c:pt>
                <c:pt idx="47">
                  <c:v>0.48000000000000009</c:v>
                </c:pt>
                <c:pt idx="48">
                  <c:v>0.4900000000000001</c:v>
                </c:pt>
                <c:pt idx="49">
                  <c:v>0.5</c:v>
                </c:pt>
                <c:pt idx="50">
                  <c:v>0.51</c:v>
                </c:pt>
                <c:pt idx="51">
                  <c:v>0.52</c:v>
                </c:pt>
                <c:pt idx="52">
                  <c:v>0.53</c:v>
                </c:pt>
                <c:pt idx="53">
                  <c:v>0.54</c:v>
                </c:pt>
                <c:pt idx="54">
                  <c:v>0.55000000000000004</c:v>
                </c:pt>
                <c:pt idx="55">
                  <c:v>0.56000000000000005</c:v>
                </c:pt>
                <c:pt idx="56">
                  <c:v>0.56999999999999995</c:v>
                </c:pt>
                <c:pt idx="57">
                  <c:v>0.58000000000000007</c:v>
                </c:pt>
                <c:pt idx="58">
                  <c:v>0.59000000000000008</c:v>
                </c:pt>
                <c:pt idx="59">
                  <c:v>0.6000000000000002</c:v>
                </c:pt>
                <c:pt idx="60">
                  <c:v>0.61000000000000021</c:v>
                </c:pt>
                <c:pt idx="61">
                  <c:v>0.62000000000000022</c:v>
                </c:pt>
                <c:pt idx="62">
                  <c:v>0.63000000000000023</c:v>
                </c:pt>
                <c:pt idx="63">
                  <c:v>0.64000000000000024</c:v>
                </c:pt>
                <c:pt idx="64">
                  <c:v>0.65000000000000024</c:v>
                </c:pt>
                <c:pt idx="65">
                  <c:v>0.66000000000000025</c:v>
                </c:pt>
                <c:pt idx="66">
                  <c:v>0.67000000000000026</c:v>
                </c:pt>
                <c:pt idx="67">
                  <c:v>0.68000000000000027</c:v>
                </c:pt>
                <c:pt idx="68">
                  <c:v>0.69000000000000028</c:v>
                </c:pt>
                <c:pt idx="69">
                  <c:v>0.70000000000000018</c:v>
                </c:pt>
                <c:pt idx="70">
                  <c:v>0.71000000000000019</c:v>
                </c:pt>
                <c:pt idx="71">
                  <c:v>0.7200000000000002</c:v>
                </c:pt>
                <c:pt idx="72">
                  <c:v>0.7300000000000002</c:v>
                </c:pt>
                <c:pt idx="73">
                  <c:v>0.74000000000000021</c:v>
                </c:pt>
                <c:pt idx="74">
                  <c:v>0.75000000000000022</c:v>
                </c:pt>
                <c:pt idx="75">
                  <c:v>0.76000000000000023</c:v>
                </c:pt>
                <c:pt idx="76">
                  <c:v>0.77000000000000013</c:v>
                </c:pt>
                <c:pt idx="77">
                  <c:v>0.78</c:v>
                </c:pt>
                <c:pt idx="78">
                  <c:v>0.79</c:v>
                </c:pt>
                <c:pt idx="79">
                  <c:v>0.8</c:v>
                </c:pt>
                <c:pt idx="80">
                  <c:v>0.81</c:v>
                </c:pt>
                <c:pt idx="81">
                  <c:v>0.82000000000000017</c:v>
                </c:pt>
                <c:pt idx="82">
                  <c:v>0.83000000000000018</c:v>
                </c:pt>
                <c:pt idx="83">
                  <c:v>0.84000000000000019</c:v>
                </c:pt>
                <c:pt idx="84">
                  <c:v>0.8500000000000002</c:v>
                </c:pt>
                <c:pt idx="85">
                  <c:v>0.86000000000000021</c:v>
                </c:pt>
                <c:pt idx="86">
                  <c:v>0.87000000000000022</c:v>
                </c:pt>
                <c:pt idx="87">
                  <c:v>0.88000000000000012</c:v>
                </c:pt>
                <c:pt idx="88">
                  <c:v>0.89000000000000012</c:v>
                </c:pt>
                <c:pt idx="89">
                  <c:v>0.9</c:v>
                </c:pt>
                <c:pt idx="90">
                  <c:v>0.91</c:v>
                </c:pt>
                <c:pt idx="91">
                  <c:v>0.92</c:v>
                </c:pt>
                <c:pt idx="92">
                  <c:v>0.93</c:v>
                </c:pt>
                <c:pt idx="93">
                  <c:v>0.94000000000000017</c:v>
                </c:pt>
                <c:pt idx="94">
                  <c:v>0.95000000000000018</c:v>
                </c:pt>
                <c:pt idx="95">
                  <c:v>0.96000000000000019</c:v>
                </c:pt>
                <c:pt idx="96">
                  <c:v>0.97000000000000008</c:v>
                </c:pt>
                <c:pt idx="97">
                  <c:v>0.98</c:v>
                </c:pt>
                <c:pt idx="98">
                  <c:v>0.99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6357888"/>
        <c:axId val="106358464"/>
      </c:scatterChart>
      <c:valAx>
        <c:axId val="106357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ln wage</a:t>
                </a:r>
              </a:p>
            </c:rich>
          </c:tx>
          <c:layout>
            <c:manualLayout>
              <c:xMode val="edge"/>
              <c:yMode val="edge"/>
              <c:x val="0.77945706282490834"/>
              <c:y val="0.9490937982358466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6358464"/>
        <c:crosses val="autoZero"/>
        <c:crossBetween val="midCat"/>
      </c:valAx>
      <c:valAx>
        <c:axId val="10635846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Cumulative</a:t>
                </a:r>
              </a:p>
              <a:p>
                <a:pPr>
                  <a:defRPr/>
                </a:pPr>
                <a:r>
                  <a:rPr lang="en-US" baseline="0"/>
                  <a:t> probability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4.2482931850594902E-2"/>
              <c:y val="4.9617262028010339E-2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10635788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92823805211318"/>
          <c:y val="3.8698476179916272E-2"/>
          <c:w val="0.84652547023394709"/>
          <c:h val="0.8699623395065218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3.1-3.4'!$C$2</c:f>
              <c:strCache>
                <c:ptCount val="1"/>
                <c:pt idx="0">
                  <c:v>Error</c:v>
                </c:pt>
              </c:strCache>
            </c:strRef>
          </c:tx>
          <c:xVal>
            <c:numRef>
              <c:f>'Figure 3.1-3.4'!$B$3:$B$21</c:f>
              <c:numCache>
                <c:formatCode>0.00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xVal>
          <c:yVal>
            <c:numRef>
              <c:f>'Figure 3.1-3.4'!$C$3:$C$21</c:f>
              <c:numCache>
                <c:formatCode>General</c:formatCode>
                <c:ptCount val="19"/>
                <c:pt idx="0">
                  <c:v>2.2852500000000001E-2</c:v>
                </c:pt>
                <c:pt idx="1">
                  <c:v>1.42005E-2</c:v>
                </c:pt>
                <c:pt idx="2">
                  <c:v>6.7957E-3</c:v>
                </c:pt>
                <c:pt idx="3">
                  <c:v>1.45103E-2</c:v>
                </c:pt>
                <c:pt idx="4">
                  <c:v>1.6989500000000001E-2</c:v>
                </c:pt>
                <c:pt idx="5">
                  <c:v>2.15845E-2</c:v>
                </c:pt>
                <c:pt idx="6">
                  <c:v>2.31472E-2</c:v>
                </c:pt>
                <c:pt idx="7">
                  <c:v>1.8775500000000001E-2</c:v>
                </c:pt>
                <c:pt idx="8">
                  <c:v>2.0497000000000001E-2</c:v>
                </c:pt>
                <c:pt idx="9">
                  <c:v>2.25472E-2</c:v>
                </c:pt>
                <c:pt idx="10">
                  <c:v>2.9952599999999999E-2</c:v>
                </c:pt>
                <c:pt idx="11">
                  <c:v>2.06514E-2</c:v>
                </c:pt>
                <c:pt idx="12">
                  <c:v>1.9606200000000001E-2</c:v>
                </c:pt>
                <c:pt idx="13">
                  <c:v>2.3170400000000001E-2</c:v>
                </c:pt>
                <c:pt idx="14">
                  <c:v>2.0427600000000001E-2</c:v>
                </c:pt>
                <c:pt idx="15">
                  <c:v>1.6122E-3</c:v>
                </c:pt>
                <c:pt idx="16">
                  <c:v>1.82211E-2</c:v>
                </c:pt>
                <c:pt idx="17">
                  <c:v>6.9655000000000003E-3</c:v>
                </c:pt>
                <c:pt idx="18">
                  <c:v>1.23915E-2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'Figure 3.1-3.4'!$D$2</c:f>
              <c:strCache>
                <c:ptCount val="1"/>
                <c:pt idx="0">
                  <c:v>Composition</c:v>
                </c:pt>
              </c:strCache>
            </c:strRef>
          </c:tx>
          <c:xVal>
            <c:numRef>
              <c:f>'Figure 3.1-3.4'!$B$3:$B$21</c:f>
              <c:numCache>
                <c:formatCode>0.00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xVal>
          <c:yVal>
            <c:numRef>
              <c:f>'Figure 3.1-3.4'!$D$3:$D$21</c:f>
              <c:numCache>
                <c:formatCode>General</c:formatCode>
                <c:ptCount val="19"/>
                <c:pt idx="0">
                  <c:v>-2.2852500000000001E-2</c:v>
                </c:pt>
                <c:pt idx="1">
                  <c:v>-4.1501000000000003E-3</c:v>
                </c:pt>
                <c:pt idx="2">
                  <c:v>-2.8276999999999998E-3</c:v>
                </c:pt>
                <c:pt idx="3">
                  <c:v>2.7920000000000001E-4</c:v>
                </c:pt>
                <c:pt idx="4">
                  <c:v>9.8750999999999995E-3</c:v>
                </c:pt>
                <c:pt idx="5">
                  <c:v>1.7602799999999998E-2</c:v>
                </c:pt>
                <c:pt idx="6">
                  <c:v>2.22556E-2</c:v>
                </c:pt>
                <c:pt idx="7">
                  <c:v>3.03859E-2</c:v>
                </c:pt>
                <c:pt idx="8">
                  <c:v>4.1450599999999997E-2</c:v>
                </c:pt>
                <c:pt idx="9">
                  <c:v>5.4691099999999999E-2</c:v>
                </c:pt>
                <c:pt idx="10">
                  <c:v>6.95466E-2</c:v>
                </c:pt>
                <c:pt idx="11">
                  <c:v>8.2152600000000006E-2</c:v>
                </c:pt>
                <c:pt idx="12">
                  <c:v>9.8747100000000004E-2</c:v>
                </c:pt>
                <c:pt idx="13">
                  <c:v>0.11455120000000001</c:v>
                </c:pt>
                <c:pt idx="14">
                  <c:v>0.12786400000000001</c:v>
                </c:pt>
                <c:pt idx="15">
                  <c:v>0.14223640000000001</c:v>
                </c:pt>
                <c:pt idx="16">
                  <c:v>0.1451219</c:v>
                </c:pt>
                <c:pt idx="17">
                  <c:v>0.15228939999999999</c:v>
                </c:pt>
                <c:pt idx="18">
                  <c:v>0.1460494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'Figure 3.1-3.4'!$E$2</c:f>
              <c:strCache>
                <c:ptCount val="1"/>
                <c:pt idx="0">
                  <c:v>Impact</c:v>
                </c:pt>
              </c:strCache>
            </c:strRef>
          </c:tx>
          <c:xVal>
            <c:numRef>
              <c:f>'Figure 3.1-3.4'!$B$3:$B$21</c:f>
              <c:numCache>
                <c:formatCode>0.00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xVal>
          <c:yVal>
            <c:numRef>
              <c:f>'Figure 3.1-3.4'!$E$3:$E$21</c:f>
              <c:numCache>
                <c:formatCode>General</c:formatCode>
                <c:ptCount val="19"/>
                <c:pt idx="0">
                  <c:v>0.16869490000000001</c:v>
                </c:pt>
                <c:pt idx="1">
                  <c:v>0.110106</c:v>
                </c:pt>
                <c:pt idx="2">
                  <c:v>0.1174142</c:v>
                </c:pt>
                <c:pt idx="3">
                  <c:v>0.1256737</c:v>
                </c:pt>
                <c:pt idx="4">
                  <c:v>0.1290538</c:v>
                </c:pt>
                <c:pt idx="5">
                  <c:v>0.1246434</c:v>
                </c:pt>
                <c:pt idx="6">
                  <c:v>0.1178471</c:v>
                </c:pt>
                <c:pt idx="7">
                  <c:v>0.1229191</c:v>
                </c:pt>
                <c:pt idx="8">
                  <c:v>0.1152715</c:v>
                </c:pt>
                <c:pt idx="9">
                  <c:v>0.112025</c:v>
                </c:pt>
                <c:pt idx="10">
                  <c:v>9.9611900000000003E-2</c:v>
                </c:pt>
                <c:pt idx="11">
                  <c:v>9.3267299999999997E-2</c:v>
                </c:pt>
                <c:pt idx="12">
                  <c:v>9.1437500000000005E-2</c:v>
                </c:pt>
                <c:pt idx="13">
                  <c:v>8.2391400000000004E-2</c:v>
                </c:pt>
                <c:pt idx="14">
                  <c:v>8.8318800000000003E-2</c:v>
                </c:pt>
                <c:pt idx="15">
                  <c:v>9.9105899999999997E-2</c:v>
                </c:pt>
                <c:pt idx="16">
                  <c:v>8.2930299999999998E-2</c:v>
                </c:pt>
                <c:pt idx="17">
                  <c:v>8.4392900000000007E-2</c:v>
                </c:pt>
                <c:pt idx="18">
                  <c:v>0.1169557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'Figure 3.1-3.4'!$F$2</c:f>
              <c:strCache>
                <c:ptCount val="1"/>
                <c:pt idx="0">
                  <c:v>Total</c:v>
                </c:pt>
              </c:strCache>
            </c:strRef>
          </c:tx>
          <c:xVal>
            <c:numRef>
              <c:f>'Figure 3.1-3.4'!$B$3:$B$21</c:f>
              <c:numCache>
                <c:formatCode>0.00</c:formatCode>
                <c:ptCount val="19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3">
                  <c:v>0.2</c:v>
                </c:pt>
                <c:pt idx="4">
                  <c:v>0.25</c:v>
                </c:pt>
                <c:pt idx="5">
                  <c:v>0.3</c:v>
                </c:pt>
                <c:pt idx="6">
                  <c:v>0.35</c:v>
                </c:pt>
                <c:pt idx="7">
                  <c:v>0.4</c:v>
                </c:pt>
                <c:pt idx="8">
                  <c:v>0.45</c:v>
                </c:pt>
                <c:pt idx="9">
                  <c:v>0.5</c:v>
                </c:pt>
                <c:pt idx="10">
                  <c:v>0.55000000000000004</c:v>
                </c:pt>
                <c:pt idx="11">
                  <c:v>0.6</c:v>
                </c:pt>
                <c:pt idx="12">
                  <c:v>0.65</c:v>
                </c:pt>
                <c:pt idx="13">
                  <c:v>0.7</c:v>
                </c:pt>
                <c:pt idx="14">
                  <c:v>0.75</c:v>
                </c:pt>
                <c:pt idx="15">
                  <c:v>0.8</c:v>
                </c:pt>
                <c:pt idx="16">
                  <c:v>0.85</c:v>
                </c:pt>
                <c:pt idx="17">
                  <c:v>0.9</c:v>
                </c:pt>
                <c:pt idx="18">
                  <c:v>0.95</c:v>
                </c:pt>
              </c:numCache>
            </c:numRef>
          </c:xVal>
          <c:yVal>
            <c:numRef>
              <c:f>'Figure 3.1-3.4'!$F$3:$F$21</c:f>
              <c:numCache>
                <c:formatCode>General</c:formatCode>
                <c:ptCount val="19"/>
                <c:pt idx="0">
                  <c:v>0.14584240000000001</c:v>
                </c:pt>
                <c:pt idx="1">
                  <c:v>0.10595589999999999</c:v>
                </c:pt>
                <c:pt idx="2">
                  <c:v>0.11458649999999999</c:v>
                </c:pt>
                <c:pt idx="3">
                  <c:v>0.12595290000000001</c:v>
                </c:pt>
                <c:pt idx="4">
                  <c:v>0.13892889999999999</c:v>
                </c:pt>
                <c:pt idx="5">
                  <c:v>0.14224619999999999</c:v>
                </c:pt>
                <c:pt idx="6">
                  <c:v>0.1401027</c:v>
                </c:pt>
                <c:pt idx="7">
                  <c:v>0.153305</c:v>
                </c:pt>
                <c:pt idx="8">
                  <c:v>0.1567221</c:v>
                </c:pt>
                <c:pt idx="9">
                  <c:v>0.16671610000000001</c:v>
                </c:pt>
                <c:pt idx="10">
                  <c:v>0.16915849999999999</c:v>
                </c:pt>
                <c:pt idx="11">
                  <c:v>0.17541990000000002</c:v>
                </c:pt>
                <c:pt idx="12">
                  <c:v>0.19018460000000001</c:v>
                </c:pt>
                <c:pt idx="13">
                  <c:v>0.19694260000000002</c:v>
                </c:pt>
                <c:pt idx="14">
                  <c:v>0.21618280000000001</c:v>
                </c:pt>
                <c:pt idx="15">
                  <c:v>0.24134230000000001</c:v>
                </c:pt>
                <c:pt idx="16">
                  <c:v>0.22805219999999998</c:v>
                </c:pt>
                <c:pt idx="17">
                  <c:v>0.23668230000000001</c:v>
                </c:pt>
                <c:pt idx="18">
                  <c:v>0.26300509999999999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6360768"/>
        <c:axId val="106361344"/>
      </c:scatterChart>
      <c:valAx>
        <c:axId val="1063607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 smtClean="0"/>
                  <a:t>Percentile</a:t>
                </a:r>
                <a:endParaRPr lang="en-GB" dirty="0"/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106361344"/>
        <c:crosses val="autoZero"/>
        <c:crossBetween val="midCat"/>
      </c:valAx>
      <c:valAx>
        <c:axId val="1063613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 smtClean="0"/>
                  <a:t>Change</a:t>
                </a:r>
                <a:r>
                  <a:rPr lang="en-GB" baseline="0" dirty="0" smtClean="0"/>
                  <a:t> in </a:t>
                </a:r>
                <a:r>
                  <a:rPr lang="en-GB" baseline="0" dirty="0" err="1" smtClean="0"/>
                  <a:t>ln</a:t>
                </a:r>
                <a:r>
                  <a:rPr lang="en-GB" baseline="0" dirty="0" smtClean="0"/>
                  <a:t> w</a:t>
                </a:r>
                <a:endParaRPr lang="en-GB" dirty="0"/>
              </a:p>
            </c:rich>
          </c:tx>
          <c:layout/>
          <c:overlay val="0"/>
        </c:title>
        <c:numFmt formatCode="#,##0.00" sourceLinked="0"/>
        <c:majorTickMark val="out"/>
        <c:minorTickMark val="none"/>
        <c:tickLblPos val="nextTo"/>
        <c:crossAx val="1063607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33459736235816667"/>
          <c:y val="5.3270578652027695E-2"/>
          <c:w val="0.28180202199755583"/>
          <c:h val="0.1754338970788828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635414246901859E-2"/>
          <c:y val="3.8394971364837459E-2"/>
          <c:w val="0.87112101180676882"/>
          <c:h val="0.923210057270325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'[charts.xlsx]Figure 3.1-3.4'!$D$25</c:f>
              <c:strCache>
                <c:ptCount val="1"/>
                <c:pt idx="0">
                  <c:v>Occupations</c:v>
                </c:pt>
              </c:strCache>
            </c:strRef>
          </c:tx>
          <c:invertIfNegative val="0"/>
          <c:cat>
            <c:strRef>
              <c:f>'[charts.xlsx]Figure 3.1-3.4'!$C$26:$C$28</c:f>
              <c:strCache>
                <c:ptCount val="3"/>
                <c:pt idx="0">
                  <c:v>10th</c:v>
                </c:pt>
                <c:pt idx="1">
                  <c:v>Median</c:v>
                </c:pt>
                <c:pt idx="2">
                  <c:v>90th</c:v>
                </c:pt>
              </c:strCache>
            </c:strRef>
          </c:cat>
          <c:val>
            <c:numRef>
              <c:f>'[charts.xlsx]Figure 3.1-3.4'!$D$26:$D$28</c:f>
              <c:numCache>
                <c:formatCode>General</c:formatCode>
                <c:ptCount val="3"/>
                <c:pt idx="0">
                  <c:v>-1.2585300000000001E-2</c:v>
                </c:pt>
                <c:pt idx="1">
                  <c:v>2.0371300000000002E-2</c:v>
                </c:pt>
                <c:pt idx="2">
                  <c:v>5.0002599999999994E-2</c:v>
                </c:pt>
              </c:numCache>
            </c:numRef>
          </c:val>
        </c:ser>
        <c:ser>
          <c:idx val="1"/>
          <c:order val="1"/>
          <c:tx>
            <c:strRef>
              <c:f>'[charts.xlsx]Figure 3.1-3.4'!$E$25</c:f>
              <c:strCache>
                <c:ptCount val="1"/>
                <c:pt idx="0">
                  <c:v>Education</c:v>
                </c:pt>
              </c:strCache>
            </c:strRef>
          </c:tx>
          <c:invertIfNegative val="0"/>
          <c:cat>
            <c:strRef>
              <c:f>'[charts.xlsx]Figure 3.1-3.4'!$C$26:$C$28</c:f>
              <c:strCache>
                <c:ptCount val="3"/>
                <c:pt idx="0">
                  <c:v>10th</c:v>
                </c:pt>
                <c:pt idx="1">
                  <c:v>Median</c:v>
                </c:pt>
                <c:pt idx="2">
                  <c:v>90th</c:v>
                </c:pt>
              </c:strCache>
            </c:strRef>
          </c:cat>
          <c:val>
            <c:numRef>
              <c:f>'[charts.xlsx]Figure 3.1-3.4'!$E$26:$E$28</c:f>
              <c:numCache>
                <c:formatCode>General</c:formatCode>
                <c:ptCount val="3"/>
                <c:pt idx="0">
                  <c:v>2.2132300000000001E-2</c:v>
                </c:pt>
                <c:pt idx="1">
                  <c:v>4.5735100000000001E-2</c:v>
                </c:pt>
                <c:pt idx="2">
                  <c:v>7.89604E-2</c:v>
                </c:pt>
              </c:numCache>
            </c:numRef>
          </c:val>
        </c:ser>
        <c:ser>
          <c:idx val="2"/>
          <c:order val="2"/>
          <c:tx>
            <c:strRef>
              <c:f>'[charts.xlsx]Figure 3.1-3.4'!$F$25</c:f>
              <c:strCache>
                <c:ptCount val="1"/>
                <c:pt idx="0">
                  <c:v>Unions</c:v>
                </c:pt>
              </c:strCache>
            </c:strRef>
          </c:tx>
          <c:invertIfNegative val="0"/>
          <c:cat>
            <c:strRef>
              <c:f>'[charts.xlsx]Figure 3.1-3.4'!$C$26:$C$28</c:f>
              <c:strCache>
                <c:ptCount val="3"/>
                <c:pt idx="0">
                  <c:v>10th</c:v>
                </c:pt>
                <c:pt idx="1">
                  <c:v>Median</c:v>
                </c:pt>
                <c:pt idx="2">
                  <c:v>90th</c:v>
                </c:pt>
              </c:strCache>
            </c:strRef>
          </c:cat>
          <c:val>
            <c:numRef>
              <c:f>'[charts.xlsx]Figure 3.1-3.4'!$F$26:$F$28</c:f>
              <c:numCache>
                <c:formatCode>General</c:formatCode>
                <c:ptCount val="3"/>
                <c:pt idx="0">
                  <c:v>-2.3267900000000001E-2</c:v>
                </c:pt>
                <c:pt idx="1">
                  <c:v>-2.2216799999999998E-2</c:v>
                </c:pt>
                <c:pt idx="2">
                  <c:v>3.9897999999999999E-3</c:v>
                </c:pt>
              </c:numCache>
            </c:numRef>
          </c:val>
        </c:ser>
        <c:ser>
          <c:idx val="3"/>
          <c:order val="3"/>
          <c:tx>
            <c:strRef>
              <c:f>'[charts.xlsx]Figure 3.1-3.4'!$G$25</c:f>
              <c:strCache>
                <c:ptCount val="1"/>
                <c:pt idx="0">
                  <c:v>Gender</c:v>
                </c:pt>
              </c:strCache>
            </c:strRef>
          </c:tx>
          <c:invertIfNegative val="0"/>
          <c:cat>
            <c:strRef>
              <c:f>'[charts.xlsx]Figure 3.1-3.4'!$C$26:$C$28</c:f>
              <c:strCache>
                <c:ptCount val="3"/>
                <c:pt idx="0">
                  <c:v>10th</c:v>
                </c:pt>
                <c:pt idx="1">
                  <c:v>Median</c:v>
                </c:pt>
                <c:pt idx="2">
                  <c:v>90th</c:v>
                </c:pt>
              </c:strCache>
            </c:strRef>
          </c:cat>
          <c:val>
            <c:numRef>
              <c:f>'[charts.xlsx]Figure 3.1-3.4'!$G$26:$G$28</c:f>
              <c:numCache>
                <c:formatCode>General</c:formatCode>
                <c:ptCount val="3"/>
                <c:pt idx="0">
                  <c:v>-1.8527999999999999E-3</c:v>
                </c:pt>
                <c:pt idx="1">
                  <c:v>-8.8818999999999999E-3</c:v>
                </c:pt>
                <c:pt idx="2">
                  <c:v>-8.1391999999999992E-3</c:v>
                </c:pt>
              </c:numCache>
            </c:numRef>
          </c:val>
        </c:ser>
        <c:ser>
          <c:idx val="4"/>
          <c:order val="4"/>
          <c:tx>
            <c:strRef>
              <c:f>'[charts.xlsx]Figure 3.1-3.4'!$H$25</c:f>
              <c:strCache>
                <c:ptCount val="1"/>
                <c:pt idx="0">
                  <c:v>Employment status</c:v>
                </c:pt>
              </c:strCache>
            </c:strRef>
          </c:tx>
          <c:invertIfNegative val="0"/>
          <c:cat>
            <c:strRef>
              <c:f>'[charts.xlsx]Figure 3.1-3.4'!$C$26:$C$28</c:f>
              <c:strCache>
                <c:ptCount val="3"/>
                <c:pt idx="0">
                  <c:v>10th</c:v>
                </c:pt>
                <c:pt idx="1">
                  <c:v>Median</c:v>
                </c:pt>
                <c:pt idx="2">
                  <c:v>90th</c:v>
                </c:pt>
              </c:strCache>
            </c:strRef>
          </c:cat>
          <c:val>
            <c:numRef>
              <c:f>'[charts.xlsx]Figure 3.1-3.4'!$H$26:$H$28</c:f>
              <c:numCache>
                <c:formatCode>General</c:formatCode>
                <c:ptCount val="3"/>
                <c:pt idx="0">
                  <c:v>-6.8539999999999996E-4</c:v>
                </c:pt>
                <c:pt idx="1">
                  <c:v>-7.986E-4</c:v>
                </c:pt>
                <c:pt idx="2">
                  <c:v>1.148E-4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611136"/>
        <c:axId val="33266432"/>
      </c:barChart>
      <c:catAx>
        <c:axId val="115611136"/>
        <c:scaling>
          <c:orientation val="minMax"/>
        </c:scaling>
        <c:delete val="0"/>
        <c:axPos val="b"/>
        <c:majorTickMark val="out"/>
        <c:minorTickMark val="none"/>
        <c:tickLblPos val="nextTo"/>
        <c:crossAx val="33266432"/>
        <c:crosses val="autoZero"/>
        <c:auto val="1"/>
        <c:lblAlgn val="ctr"/>
        <c:lblOffset val="100"/>
        <c:noMultiLvlLbl val="0"/>
      </c:catAx>
      <c:valAx>
        <c:axId val="332664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 smtClean="0"/>
                  <a:t>Change in </a:t>
                </a:r>
                <a:r>
                  <a:rPr lang="en-GB" dirty="0" err="1" smtClean="0"/>
                  <a:t>ln</a:t>
                </a:r>
                <a:r>
                  <a:rPr lang="en-GB" dirty="0" smtClean="0"/>
                  <a:t> w</a:t>
                </a:r>
                <a:endParaRPr lang="en-GB" dirty="0"/>
              </a:p>
            </c:rich>
          </c:tx>
          <c:layout/>
          <c:overlay val="0"/>
        </c:title>
        <c:numFmt formatCode="#,##0.00" sourceLinked="0"/>
        <c:majorTickMark val="out"/>
        <c:minorTickMark val="none"/>
        <c:tickLblPos val="nextTo"/>
        <c:crossAx val="115611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781546999828292"/>
          <c:y val="2.2048476095248674E-2"/>
          <c:w val="0.29759079799214228"/>
          <c:h val="0.2331344992168626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DF062-E1E0-42C6-B6DD-8FB97488909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3BA26-4CC6-4B7E-8B42-13301474F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84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DD56A-65B9-44E9-9D43-9E02B4BDC9BC}" type="datetimeFigureOut">
              <a:rPr lang="en-US" smtClean="0"/>
              <a:pPr/>
              <a:t>4/24/2012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E347-1205-4A9B-BA2B-62DF50CE1E3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09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227E9-5CB3-42AF-BEB8-FE301F092466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Final step not considered in AKK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C0CAC40-C548-4DBE-8317-36126604CAE7}" type="slidenum">
              <a:rPr lang="en-GB" smtClean="0"/>
              <a:pPr eaLnBrk="1" hangingPunct="1">
                <a:defRPr/>
              </a:pPr>
              <a:t>32</a:t>
            </a:fld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D225D52-87C9-4792-9733-03DE3D1AD183}" type="slidenum">
              <a:rPr lang="en-GB" smtClean="0"/>
              <a:pPr eaLnBrk="1" hangingPunct="1">
                <a:defRPr/>
              </a:pPr>
              <a:t>33</a:t>
            </a:fld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8DD2BEB-BBB0-4F23-BF76-03207B2792DF}" type="slidenum">
              <a:rPr lang="en-GB" smtClean="0"/>
              <a:pPr eaLnBrk="1" hangingPunct="1">
                <a:defRPr/>
              </a:pPr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C27AFD-0413-448A-92FC-DEC05A53BCE9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FFL show that this requires that:</a:t>
            </a:r>
          </a:p>
          <a:p>
            <a:pPr lvl="1"/>
            <a:r>
              <a:rPr lang="en-GB" sz="2000" dirty="0" smtClean="0"/>
              <a:t>Errors must be independent of T</a:t>
            </a:r>
          </a:p>
          <a:p>
            <a:pPr lvl="1"/>
            <a:r>
              <a:rPr lang="en-GB" sz="2000" dirty="0" smtClean="0"/>
              <a:t>There must be overlap of covariates – 0 &lt; p(x) &lt; 1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A198406-992A-4E68-82A8-C0CABCF57080}" type="slidenum">
              <a:rPr lang="en-GB" smtClean="0"/>
              <a:pPr eaLnBrk="1" hangingPunct="1">
                <a:defRPr/>
              </a:pPr>
              <a:t>48</a:t>
            </a:fld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B908041-FD72-4A0D-B564-1EEAFCAF3D11}" type="slidenum">
              <a:rPr lang="en-GB" smtClean="0"/>
              <a:pPr eaLnBrk="1" hangingPunct="1">
                <a:defRPr/>
              </a:pPr>
              <a:t>49</a:t>
            </a:fld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007B37F-4E74-4CED-92B8-F1E09EFEDCF6}" type="slidenum">
              <a:rPr lang="en-GB" smtClean="0"/>
              <a:pPr eaLnBrk="1" hangingPunct="1">
                <a:defRPr/>
              </a:pPr>
              <a:t>50</a:t>
            </a:fld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54AA49C-A98D-4122-9232-683DDDF9E889}" type="slidenum">
              <a:rPr lang="en-GB" smtClean="0"/>
              <a:pPr eaLnBrk="1" hangingPunct="1">
                <a:defRPr/>
              </a:pPr>
              <a:t>51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C6D8FC0-38C4-417B-8CFE-5EBFC400082A}" type="slidenum">
              <a:rPr lang="en-GB" smtClean="0"/>
              <a:pPr eaLnBrk="1" hangingPunct="1">
                <a:defRPr/>
              </a:pPr>
              <a:t>52</a:t>
            </a:fld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7DDC202-69D0-4D77-97F0-91BEA16EA3A7}" type="slidenum">
              <a:rPr lang="en-GB" smtClean="0"/>
              <a:pPr eaLnBrk="1" hangingPunct="1">
                <a:defRPr/>
              </a:pPr>
              <a:t>53</a:t>
            </a:fld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7DDC202-69D0-4D77-97F0-91BEA16EA3A7}" type="slidenum">
              <a:rPr lang="en-GB" smtClean="0"/>
              <a:pPr eaLnBrk="1" hangingPunct="1">
                <a:defRPr/>
              </a:pPr>
              <a:t>54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0E347-1205-4A9B-BA2B-62DF50CE1E3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709921-0F55-42C2-BF84-AF129F3007EB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4700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3357562"/>
            <a:ext cx="7858180" cy="92869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2730C-BFD5-490B-9D03-FA88D7F4ADFE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9DB60-871E-4F3A-9725-4645937D4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88899-950E-4391-B675-5206CE4C8BCB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95AA2-1FB9-4735-A80E-38A6C5406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4FFAD-D51A-4776-AF9B-764E05B497DD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076F4-63ED-4016-AE4C-2D8F17702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479A0-7444-4351-AB40-48CA7F4D479C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597D7-61D8-4420-8A92-0AD175DC2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F064C-1487-4281-9137-AB2A15C146FC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8801D-121F-44E6-842E-B58C7BD36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342BE-D378-4C3C-AAFC-4013E654EF35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6FC8B-A9D6-4F06-B809-578269ED4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E0FB4-1D2C-4EDC-97B2-B9F8687D38CF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68F84-DF6B-487F-ABF2-C6051BCFE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CA2C-0342-4BDC-ACCC-F27FFAB5789E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1DAED-70A1-4042-BFC4-B3C79DB88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07240-5392-457D-A3B2-237F658D8A2F}" type="datetimeFigureOut">
              <a:rPr lang="en-US"/>
              <a:pPr>
                <a:defRPr/>
              </a:pPr>
              <a:t>4/24/2012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E8D6E-DA91-4667-8ED9-85BB83AC5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7" descr="JPG ESRC Logo Small with Border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4313" y="5857875"/>
            <a:ext cx="928687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2928938" y="6273800"/>
            <a:ext cx="3143250" cy="369888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GB" dirty="0">
                <a:solidFill>
                  <a:schemeClr val="tx2"/>
                </a:solidFill>
                <a:latin typeface="+mj-lt"/>
              </a:rPr>
              <a:t>www.skope.ox.ac.uk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2" name="Picture 2" descr="\\EDSTUD-DES3\Skope2\Skope\Admin\Stationery\Logo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29520" y="5929330"/>
            <a:ext cx="1376772" cy="67719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465138" y="1500188"/>
            <a:ext cx="8215312" cy="1470025"/>
          </a:xfrm>
        </p:spPr>
        <p:txBody>
          <a:bodyPr/>
          <a:lstStyle/>
          <a:p>
            <a:pPr eaLnBrk="1" hangingPunct="1"/>
            <a:r>
              <a:rPr lang="en-GB" dirty="0" smtClean="0"/>
              <a:t>Are UK labour markets polarising?</a:t>
            </a:r>
            <a:endParaRPr lang="en-US" dirty="0" smtClean="0"/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608013" y="3357563"/>
            <a:ext cx="7929562" cy="928687"/>
          </a:xfrm>
        </p:spPr>
        <p:txBody>
          <a:bodyPr/>
          <a:lstStyle/>
          <a:p>
            <a:pPr eaLnBrk="1" hangingPunct="1"/>
            <a:r>
              <a:rPr lang="en-GB" dirty="0" smtClean="0"/>
              <a:t>Craig Holmes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4500571"/>
            <a:ext cx="76438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National Institute of Economic and Social Research, London,</a:t>
            </a:r>
          </a:p>
          <a:p>
            <a:pPr algn="ctr"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April 24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2012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Labour Force Survey – 1995-2008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979204"/>
              </p:ext>
            </p:extLst>
          </p:nvPr>
        </p:nvGraphicFramePr>
        <p:xfrm>
          <a:off x="539552" y="1988840"/>
          <a:ext cx="792088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712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Has employment in the middle declined? </a:t>
            </a:r>
          </a:p>
          <a:p>
            <a:r>
              <a:rPr lang="en-GB" sz="2400" dirty="0" smtClean="0"/>
              <a:t>Using same datasets, look at changes in employment across the distribution:</a:t>
            </a:r>
          </a:p>
          <a:p>
            <a:pPr lvl="1"/>
            <a:r>
              <a:rPr lang="en-GB" sz="2000" dirty="0" smtClean="0"/>
              <a:t>Log gross hourly wage distribution standardised (0.5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percentile up to 99.5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percentile)</a:t>
            </a:r>
          </a:p>
          <a:p>
            <a:pPr lvl="1"/>
            <a:r>
              <a:rPr lang="en-GB" sz="2000" dirty="0" smtClean="0"/>
              <a:t>Wage range divided into ten groups</a:t>
            </a:r>
          </a:p>
          <a:p>
            <a:pPr lvl="1"/>
            <a:r>
              <a:rPr lang="en-GB" sz="2000" dirty="0" smtClean="0"/>
              <a:t>Look for changes in employment at different wage levels on this scale</a:t>
            </a:r>
          </a:p>
          <a:p>
            <a:pPr lvl="1"/>
            <a:r>
              <a:rPr lang="en-GB" sz="2000" dirty="0" smtClean="0"/>
              <a:t>Polarisation would be reflected by growth in low-paying and high paying jobs, and decline in middle-wage jobs</a:t>
            </a:r>
          </a:p>
        </p:txBody>
      </p:sp>
    </p:spTree>
    <p:extLst>
      <p:ext uri="{BB962C8B-B14F-4D97-AF65-F5344CB8AC3E}">
        <p14:creationId xmlns:p14="http://schemas.microsoft.com/office/powerpoint/2010/main" val="224886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New Earnings Survey – (1) 1986-1997 and (2) 1997-2002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96763"/>
              </p:ext>
            </p:extLst>
          </p:nvPr>
        </p:nvGraphicFramePr>
        <p:xfrm>
          <a:off x="539551" y="2060847"/>
          <a:ext cx="8064897" cy="367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475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Labour Force Survey – 1995-2008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61623"/>
              </p:ext>
            </p:extLst>
          </p:nvPr>
        </p:nvGraphicFramePr>
        <p:xfrm>
          <a:off x="611560" y="2060848"/>
          <a:ext cx="7992888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057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Family Expenditure Survey – 1987-2001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8872739"/>
              </p:ext>
            </p:extLst>
          </p:nvPr>
        </p:nvGraphicFramePr>
        <p:xfrm>
          <a:off x="539552" y="2060848"/>
          <a:ext cx="770485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79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Discussion of results</a:t>
            </a:r>
            <a:endParaRPr lang="en-US" sz="40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68313" y="1600200"/>
            <a:ext cx="8218487" cy="4525963"/>
          </a:xfrm>
        </p:spPr>
        <p:txBody>
          <a:bodyPr/>
          <a:lstStyle/>
          <a:p>
            <a:r>
              <a:rPr lang="en-GB" sz="2400" dirty="0" smtClean="0"/>
              <a:t>Why is there a difference between two approaches?</a:t>
            </a:r>
          </a:p>
          <a:p>
            <a:r>
              <a:rPr lang="en-GB" sz="2400" dirty="0" smtClean="0"/>
              <a:t>Goos and Manning (2007) demonstrated a compositional effect</a:t>
            </a:r>
          </a:p>
          <a:p>
            <a:pPr lvl="1"/>
            <a:r>
              <a:rPr lang="en-GB" sz="2000" dirty="0" smtClean="0"/>
              <a:t>Leads to polarised wage distribution if wage structure of occupations remains constant</a:t>
            </a:r>
          </a:p>
          <a:p>
            <a:r>
              <a:rPr lang="en-GB" sz="2400" dirty="0" smtClean="0"/>
              <a:t>There may be wage effects:</a:t>
            </a:r>
          </a:p>
          <a:p>
            <a:pPr lvl="1"/>
            <a:r>
              <a:rPr lang="en-GB" sz="2000" dirty="0" smtClean="0"/>
              <a:t>Between-groups effects (</a:t>
            </a:r>
            <a:r>
              <a:rPr lang="en-GB" sz="2000" dirty="0" err="1" smtClean="0"/>
              <a:t>Autor</a:t>
            </a:r>
            <a:r>
              <a:rPr lang="en-GB" sz="2000" dirty="0" smtClean="0"/>
              <a:t>, Katz and Kearney, 2006)</a:t>
            </a:r>
          </a:p>
          <a:p>
            <a:pPr lvl="1"/>
            <a:r>
              <a:rPr lang="en-GB" sz="2000" dirty="0" smtClean="0"/>
              <a:t>Within-groups effects</a:t>
            </a:r>
          </a:p>
          <a:p>
            <a:pPr lvl="2"/>
            <a:r>
              <a:rPr lang="en-GB" sz="1600" dirty="0" smtClean="0"/>
              <a:t>Observable differences (e.g. educational composition)</a:t>
            </a:r>
          </a:p>
          <a:p>
            <a:pPr lvl="2"/>
            <a:r>
              <a:rPr lang="en-GB" sz="1600" dirty="0" smtClean="0"/>
              <a:t>Unobservable differences (e.g. ability)</a:t>
            </a:r>
          </a:p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5300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4"/>
          <p:cNvSpPr>
            <a:spLocks/>
          </p:cNvSpPr>
          <p:nvPr/>
        </p:nvSpPr>
        <p:spPr bwMode="auto">
          <a:xfrm>
            <a:off x="7236296" y="3284984"/>
            <a:ext cx="360040" cy="1080120"/>
          </a:xfrm>
          <a:custGeom>
            <a:avLst/>
            <a:gdLst/>
            <a:ahLst/>
            <a:cxnLst>
              <a:cxn ang="0">
                <a:pos x="0" y="128"/>
              </a:cxn>
              <a:cxn ang="0">
                <a:pos x="128" y="0"/>
              </a:cxn>
              <a:cxn ang="0">
                <a:pos x="128" y="0"/>
              </a:cxn>
              <a:cxn ang="0">
                <a:pos x="128" y="0"/>
              </a:cxn>
              <a:cxn ang="0">
                <a:pos x="640" y="0"/>
              </a:cxn>
              <a:cxn ang="0">
                <a:pos x="640" y="0"/>
              </a:cxn>
              <a:cxn ang="0">
                <a:pos x="768" y="128"/>
              </a:cxn>
              <a:cxn ang="0">
                <a:pos x="768" y="128"/>
              </a:cxn>
              <a:cxn ang="0">
                <a:pos x="768" y="128"/>
              </a:cxn>
              <a:cxn ang="0">
                <a:pos x="768" y="3200"/>
              </a:cxn>
              <a:cxn ang="0">
                <a:pos x="768" y="3200"/>
              </a:cxn>
              <a:cxn ang="0">
                <a:pos x="640" y="3328"/>
              </a:cxn>
              <a:cxn ang="0">
                <a:pos x="640" y="3328"/>
              </a:cxn>
              <a:cxn ang="0">
                <a:pos x="640" y="3328"/>
              </a:cxn>
              <a:cxn ang="0">
                <a:pos x="128" y="3328"/>
              </a:cxn>
              <a:cxn ang="0">
                <a:pos x="128" y="3328"/>
              </a:cxn>
              <a:cxn ang="0">
                <a:pos x="0" y="3200"/>
              </a:cxn>
              <a:cxn ang="0">
                <a:pos x="0" y="3200"/>
              </a:cxn>
              <a:cxn ang="0">
                <a:pos x="0" y="128"/>
              </a:cxn>
            </a:cxnLst>
            <a:rect l="0" t="0" r="r" b="b"/>
            <a:pathLst>
              <a:path w="768" h="3328">
                <a:moveTo>
                  <a:pt x="0" y="128"/>
                </a:moveTo>
                <a:cubicBezTo>
                  <a:pt x="0" y="58"/>
                  <a:pt x="58" y="0"/>
                  <a:pt x="128" y="0"/>
                </a:cubicBezTo>
                <a:cubicBezTo>
                  <a:pt x="128" y="0"/>
                  <a:pt x="128" y="0"/>
                  <a:pt x="128" y="0"/>
                </a:cubicBezTo>
                <a:lnTo>
                  <a:pt x="128" y="0"/>
                </a:lnTo>
                <a:lnTo>
                  <a:pt x="640" y="0"/>
                </a:lnTo>
                <a:lnTo>
                  <a:pt x="640" y="0"/>
                </a:lnTo>
                <a:cubicBezTo>
                  <a:pt x="711" y="0"/>
                  <a:pt x="768" y="58"/>
                  <a:pt x="768" y="128"/>
                </a:cubicBezTo>
                <a:cubicBezTo>
                  <a:pt x="768" y="128"/>
                  <a:pt x="768" y="128"/>
                  <a:pt x="768" y="128"/>
                </a:cubicBezTo>
                <a:lnTo>
                  <a:pt x="768" y="128"/>
                </a:lnTo>
                <a:lnTo>
                  <a:pt x="768" y="3200"/>
                </a:lnTo>
                <a:lnTo>
                  <a:pt x="768" y="3200"/>
                </a:lnTo>
                <a:cubicBezTo>
                  <a:pt x="768" y="3271"/>
                  <a:pt x="711" y="3328"/>
                  <a:pt x="640" y="3328"/>
                </a:cubicBezTo>
                <a:cubicBezTo>
                  <a:pt x="640" y="3328"/>
                  <a:pt x="640" y="3328"/>
                  <a:pt x="640" y="3328"/>
                </a:cubicBezTo>
                <a:lnTo>
                  <a:pt x="640" y="3328"/>
                </a:lnTo>
                <a:lnTo>
                  <a:pt x="128" y="3328"/>
                </a:lnTo>
                <a:lnTo>
                  <a:pt x="128" y="3328"/>
                </a:lnTo>
                <a:cubicBezTo>
                  <a:pt x="58" y="3328"/>
                  <a:pt x="0" y="3271"/>
                  <a:pt x="0" y="3200"/>
                </a:cubicBezTo>
                <a:cubicBezTo>
                  <a:pt x="0" y="3200"/>
                  <a:pt x="0" y="3200"/>
                  <a:pt x="0" y="3200"/>
                </a:cubicBezTo>
                <a:lnTo>
                  <a:pt x="0" y="128"/>
                </a:lnTo>
                <a:close/>
              </a:path>
            </a:pathLst>
          </a:custGeom>
          <a:solidFill>
            <a:srgbClr val="B9CDE5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model of polarisation</a:t>
            </a:r>
            <a:endParaRPr lang="en-US" dirty="0"/>
          </a:p>
        </p:txBody>
      </p:sp>
      <p:grpSp>
        <p:nvGrpSpPr>
          <p:cNvPr id="46083" name="Group 3"/>
          <p:cNvGrpSpPr>
            <a:grpSpLocks noChangeAspect="1"/>
          </p:cNvGrpSpPr>
          <p:nvPr/>
        </p:nvGrpSpPr>
        <p:grpSpPr bwMode="auto">
          <a:xfrm>
            <a:off x="842964" y="1271588"/>
            <a:ext cx="7540625" cy="4676776"/>
            <a:chOff x="531" y="801"/>
            <a:chExt cx="4750" cy="2946"/>
          </a:xfrm>
        </p:grpSpPr>
        <p:sp>
          <p:nvSpPr>
            <p:cNvPr id="46137" name="Freeform 57"/>
            <p:cNvSpPr>
              <a:spLocks/>
            </p:cNvSpPr>
            <p:nvPr/>
          </p:nvSpPr>
          <p:spPr bwMode="auto">
            <a:xfrm>
              <a:off x="3662" y="2097"/>
              <a:ext cx="125" cy="925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64" y="0"/>
                </a:cxn>
                <a:cxn ang="0">
                  <a:pos x="64" y="0"/>
                </a:cxn>
                <a:cxn ang="0">
                  <a:pos x="64" y="0"/>
                </a:cxn>
                <a:cxn ang="0">
                  <a:pos x="320" y="0"/>
                </a:cxn>
                <a:cxn ang="0">
                  <a:pos x="320" y="0"/>
                </a:cxn>
                <a:cxn ang="0">
                  <a:pos x="384" y="64"/>
                </a:cxn>
                <a:cxn ang="0">
                  <a:pos x="384" y="64"/>
                </a:cxn>
                <a:cxn ang="0">
                  <a:pos x="384" y="64"/>
                </a:cxn>
                <a:cxn ang="0">
                  <a:pos x="384" y="3264"/>
                </a:cxn>
                <a:cxn ang="0">
                  <a:pos x="384" y="3264"/>
                </a:cxn>
                <a:cxn ang="0">
                  <a:pos x="320" y="3328"/>
                </a:cxn>
                <a:cxn ang="0">
                  <a:pos x="320" y="3328"/>
                </a:cxn>
                <a:cxn ang="0">
                  <a:pos x="320" y="3328"/>
                </a:cxn>
                <a:cxn ang="0">
                  <a:pos x="64" y="3328"/>
                </a:cxn>
                <a:cxn ang="0">
                  <a:pos x="64" y="3328"/>
                </a:cxn>
                <a:cxn ang="0">
                  <a:pos x="0" y="3264"/>
                </a:cxn>
                <a:cxn ang="0">
                  <a:pos x="0" y="3264"/>
                </a:cxn>
                <a:cxn ang="0">
                  <a:pos x="0" y="64"/>
                </a:cxn>
              </a:cxnLst>
              <a:rect l="0" t="0" r="r" b="b"/>
              <a:pathLst>
                <a:path w="384" h="3328">
                  <a:moveTo>
                    <a:pt x="0" y="64"/>
                  </a:moveTo>
                  <a:cubicBezTo>
                    <a:pt x="0" y="29"/>
                    <a:pt x="29" y="0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64" y="0"/>
                  </a:lnTo>
                  <a:lnTo>
                    <a:pt x="320" y="0"/>
                  </a:lnTo>
                  <a:lnTo>
                    <a:pt x="320" y="0"/>
                  </a:lnTo>
                  <a:cubicBezTo>
                    <a:pt x="356" y="0"/>
                    <a:pt x="384" y="29"/>
                    <a:pt x="384" y="64"/>
                  </a:cubicBezTo>
                  <a:cubicBezTo>
                    <a:pt x="384" y="64"/>
                    <a:pt x="384" y="64"/>
                    <a:pt x="384" y="64"/>
                  </a:cubicBezTo>
                  <a:lnTo>
                    <a:pt x="384" y="64"/>
                  </a:lnTo>
                  <a:lnTo>
                    <a:pt x="384" y="3264"/>
                  </a:lnTo>
                  <a:lnTo>
                    <a:pt x="384" y="3264"/>
                  </a:lnTo>
                  <a:cubicBezTo>
                    <a:pt x="384" y="3300"/>
                    <a:pt x="356" y="3328"/>
                    <a:pt x="320" y="3328"/>
                  </a:cubicBezTo>
                  <a:cubicBezTo>
                    <a:pt x="320" y="3328"/>
                    <a:pt x="320" y="3328"/>
                    <a:pt x="320" y="3328"/>
                  </a:cubicBezTo>
                  <a:lnTo>
                    <a:pt x="320" y="3328"/>
                  </a:lnTo>
                  <a:lnTo>
                    <a:pt x="64" y="3328"/>
                  </a:lnTo>
                  <a:lnTo>
                    <a:pt x="64" y="3328"/>
                  </a:lnTo>
                  <a:cubicBezTo>
                    <a:pt x="29" y="3328"/>
                    <a:pt x="0" y="3300"/>
                    <a:pt x="0" y="3264"/>
                  </a:cubicBezTo>
                  <a:cubicBezTo>
                    <a:pt x="0" y="3264"/>
                    <a:pt x="0" y="3264"/>
                    <a:pt x="0" y="3264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4" name="Freeform 4"/>
            <p:cNvSpPr>
              <a:spLocks/>
            </p:cNvSpPr>
            <p:nvPr/>
          </p:nvSpPr>
          <p:spPr bwMode="auto">
            <a:xfrm>
              <a:off x="1190" y="1978"/>
              <a:ext cx="251" cy="925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3200"/>
                </a:cxn>
                <a:cxn ang="0">
                  <a:pos x="768" y="3200"/>
                </a:cxn>
                <a:cxn ang="0">
                  <a:pos x="640" y="3328"/>
                </a:cxn>
                <a:cxn ang="0">
                  <a:pos x="640" y="3328"/>
                </a:cxn>
                <a:cxn ang="0">
                  <a:pos x="640" y="3328"/>
                </a:cxn>
                <a:cxn ang="0">
                  <a:pos x="128" y="3328"/>
                </a:cxn>
                <a:cxn ang="0">
                  <a:pos x="128" y="3328"/>
                </a:cxn>
                <a:cxn ang="0">
                  <a:pos x="0" y="3200"/>
                </a:cxn>
                <a:cxn ang="0">
                  <a:pos x="0" y="3200"/>
                </a:cxn>
                <a:cxn ang="0">
                  <a:pos x="0" y="128"/>
                </a:cxn>
              </a:cxnLst>
              <a:rect l="0" t="0" r="r" b="b"/>
              <a:pathLst>
                <a:path w="768" h="3328">
                  <a:moveTo>
                    <a:pt x="0" y="128"/>
                  </a:moveTo>
                  <a:cubicBezTo>
                    <a:pt x="0" y="58"/>
                    <a:pt x="58" y="0"/>
                    <a:pt x="128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0"/>
                  </a:lnTo>
                  <a:lnTo>
                    <a:pt x="640" y="0"/>
                  </a:lnTo>
                  <a:lnTo>
                    <a:pt x="640" y="0"/>
                  </a:lnTo>
                  <a:cubicBezTo>
                    <a:pt x="711" y="0"/>
                    <a:pt x="768" y="58"/>
                    <a:pt x="768" y="128"/>
                  </a:cubicBezTo>
                  <a:cubicBezTo>
                    <a:pt x="768" y="128"/>
                    <a:pt x="768" y="128"/>
                    <a:pt x="768" y="128"/>
                  </a:cubicBezTo>
                  <a:lnTo>
                    <a:pt x="768" y="128"/>
                  </a:lnTo>
                  <a:lnTo>
                    <a:pt x="768" y="3200"/>
                  </a:lnTo>
                  <a:lnTo>
                    <a:pt x="768" y="3200"/>
                  </a:lnTo>
                  <a:cubicBezTo>
                    <a:pt x="768" y="3271"/>
                    <a:pt x="711" y="3328"/>
                    <a:pt x="640" y="3328"/>
                  </a:cubicBezTo>
                  <a:cubicBezTo>
                    <a:pt x="640" y="3328"/>
                    <a:pt x="640" y="3328"/>
                    <a:pt x="640" y="3328"/>
                  </a:cubicBezTo>
                  <a:lnTo>
                    <a:pt x="640" y="3328"/>
                  </a:lnTo>
                  <a:lnTo>
                    <a:pt x="128" y="3328"/>
                  </a:lnTo>
                  <a:lnTo>
                    <a:pt x="128" y="3328"/>
                  </a:lnTo>
                  <a:cubicBezTo>
                    <a:pt x="58" y="3328"/>
                    <a:pt x="0" y="3271"/>
                    <a:pt x="0" y="3200"/>
                  </a:cubicBezTo>
                  <a:cubicBezTo>
                    <a:pt x="0" y="3200"/>
                    <a:pt x="0" y="3200"/>
                    <a:pt x="0" y="3200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5" name="Freeform 5"/>
            <p:cNvSpPr>
              <a:spLocks noEditPoints="1"/>
            </p:cNvSpPr>
            <p:nvPr/>
          </p:nvSpPr>
          <p:spPr bwMode="auto">
            <a:xfrm>
              <a:off x="1183" y="1971"/>
              <a:ext cx="266" cy="939"/>
            </a:xfrm>
            <a:custGeom>
              <a:avLst/>
              <a:gdLst/>
              <a:ahLst/>
              <a:cxnLst>
                <a:cxn ang="0">
                  <a:pos x="1" y="148"/>
                </a:cxn>
                <a:cxn ang="0">
                  <a:pos x="15" y="89"/>
                </a:cxn>
                <a:cxn ang="0">
                  <a:pos x="49" y="43"/>
                </a:cxn>
                <a:cxn ang="0">
                  <a:pos x="98" y="11"/>
                </a:cxn>
                <a:cxn ang="0">
                  <a:pos x="152" y="0"/>
                </a:cxn>
                <a:cxn ang="0">
                  <a:pos x="669" y="1"/>
                </a:cxn>
                <a:cxn ang="0">
                  <a:pos x="728" y="15"/>
                </a:cxn>
                <a:cxn ang="0">
                  <a:pos x="775" y="49"/>
                </a:cxn>
                <a:cxn ang="0">
                  <a:pos x="806" y="98"/>
                </a:cxn>
                <a:cxn ang="0">
                  <a:pos x="816" y="152"/>
                </a:cxn>
                <a:cxn ang="0">
                  <a:pos x="816" y="3229"/>
                </a:cxn>
                <a:cxn ang="0">
                  <a:pos x="803" y="3288"/>
                </a:cxn>
                <a:cxn ang="0">
                  <a:pos x="769" y="3336"/>
                </a:cxn>
                <a:cxn ang="0">
                  <a:pos x="719" y="3366"/>
                </a:cxn>
                <a:cxn ang="0">
                  <a:pos x="664" y="3376"/>
                </a:cxn>
                <a:cxn ang="0">
                  <a:pos x="148" y="3376"/>
                </a:cxn>
                <a:cxn ang="0">
                  <a:pos x="89" y="3362"/>
                </a:cxn>
                <a:cxn ang="0">
                  <a:pos x="43" y="3329"/>
                </a:cxn>
                <a:cxn ang="0">
                  <a:pos x="11" y="3279"/>
                </a:cxn>
                <a:cxn ang="0">
                  <a:pos x="0" y="3224"/>
                </a:cxn>
                <a:cxn ang="0">
                  <a:pos x="48" y="3224"/>
                </a:cxn>
                <a:cxn ang="0">
                  <a:pos x="58" y="3270"/>
                </a:cxn>
                <a:cxn ang="0">
                  <a:pos x="82" y="3302"/>
                </a:cxn>
                <a:cxn ang="0">
                  <a:pos x="116" y="3323"/>
                </a:cxn>
                <a:cxn ang="0">
                  <a:pos x="157" y="3329"/>
                </a:cxn>
                <a:cxn ang="0">
                  <a:pos x="664" y="3328"/>
                </a:cxn>
                <a:cxn ang="0">
                  <a:pos x="710" y="3319"/>
                </a:cxn>
                <a:cxn ang="0">
                  <a:pos x="742" y="3295"/>
                </a:cxn>
                <a:cxn ang="0">
                  <a:pos x="762" y="3261"/>
                </a:cxn>
                <a:cxn ang="0">
                  <a:pos x="769" y="3220"/>
                </a:cxn>
                <a:cxn ang="0">
                  <a:pos x="768" y="152"/>
                </a:cxn>
                <a:cxn ang="0">
                  <a:pos x="759" y="107"/>
                </a:cxn>
                <a:cxn ang="0">
                  <a:pos x="736" y="76"/>
                </a:cxn>
                <a:cxn ang="0">
                  <a:pos x="701" y="54"/>
                </a:cxn>
                <a:cxn ang="0">
                  <a:pos x="660" y="48"/>
                </a:cxn>
                <a:cxn ang="0">
                  <a:pos x="152" y="48"/>
                </a:cxn>
                <a:cxn ang="0">
                  <a:pos x="107" y="58"/>
                </a:cxn>
                <a:cxn ang="0">
                  <a:pos x="76" y="82"/>
                </a:cxn>
                <a:cxn ang="0">
                  <a:pos x="54" y="116"/>
                </a:cxn>
                <a:cxn ang="0">
                  <a:pos x="48" y="157"/>
                </a:cxn>
                <a:cxn ang="0">
                  <a:pos x="48" y="3224"/>
                </a:cxn>
              </a:cxnLst>
              <a:rect l="0" t="0" r="r" b="b"/>
              <a:pathLst>
                <a:path w="816" h="3376">
                  <a:moveTo>
                    <a:pt x="0" y="152"/>
                  </a:moveTo>
                  <a:cubicBezTo>
                    <a:pt x="0" y="151"/>
                    <a:pt x="1" y="149"/>
                    <a:pt x="1" y="148"/>
                  </a:cubicBezTo>
                  <a:lnTo>
                    <a:pt x="11" y="98"/>
                  </a:lnTo>
                  <a:cubicBezTo>
                    <a:pt x="12" y="95"/>
                    <a:pt x="13" y="91"/>
                    <a:pt x="15" y="89"/>
                  </a:cubicBezTo>
                  <a:lnTo>
                    <a:pt x="43" y="49"/>
                  </a:lnTo>
                  <a:cubicBezTo>
                    <a:pt x="44" y="46"/>
                    <a:pt x="46" y="44"/>
                    <a:pt x="49" y="43"/>
                  </a:cubicBezTo>
                  <a:lnTo>
                    <a:pt x="89" y="15"/>
                  </a:lnTo>
                  <a:cubicBezTo>
                    <a:pt x="91" y="13"/>
                    <a:pt x="95" y="12"/>
                    <a:pt x="98" y="11"/>
                  </a:cubicBezTo>
                  <a:lnTo>
                    <a:pt x="148" y="1"/>
                  </a:lnTo>
                  <a:cubicBezTo>
                    <a:pt x="149" y="1"/>
                    <a:pt x="151" y="0"/>
                    <a:pt x="152" y="0"/>
                  </a:cubicBezTo>
                  <a:lnTo>
                    <a:pt x="664" y="0"/>
                  </a:lnTo>
                  <a:cubicBezTo>
                    <a:pt x="666" y="0"/>
                    <a:pt x="668" y="1"/>
                    <a:pt x="669" y="1"/>
                  </a:cubicBezTo>
                  <a:lnTo>
                    <a:pt x="719" y="11"/>
                  </a:lnTo>
                  <a:cubicBezTo>
                    <a:pt x="722" y="12"/>
                    <a:pt x="725" y="13"/>
                    <a:pt x="728" y="15"/>
                  </a:cubicBezTo>
                  <a:lnTo>
                    <a:pt x="769" y="43"/>
                  </a:lnTo>
                  <a:cubicBezTo>
                    <a:pt x="772" y="44"/>
                    <a:pt x="774" y="47"/>
                    <a:pt x="775" y="49"/>
                  </a:cubicBezTo>
                  <a:lnTo>
                    <a:pt x="802" y="89"/>
                  </a:lnTo>
                  <a:cubicBezTo>
                    <a:pt x="804" y="92"/>
                    <a:pt x="805" y="95"/>
                    <a:pt x="806" y="98"/>
                  </a:cubicBezTo>
                  <a:lnTo>
                    <a:pt x="816" y="148"/>
                  </a:lnTo>
                  <a:cubicBezTo>
                    <a:pt x="816" y="149"/>
                    <a:pt x="816" y="151"/>
                    <a:pt x="816" y="152"/>
                  </a:cubicBezTo>
                  <a:lnTo>
                    <a:pt x="816" y="3224"/>
                  </a:lnTo>
                  <a:cubicBezTo>
                    <a:pt x="816" y="3226"/>
                    <a:pt x="816" y="3228"/>
                    <a:pt x="816" y="3229"/>
                  </a:cubicBezTo>
                  <a:lnTo>
                    <a:pt x="806" y="3279"/>
                  </a:lnTo>
                  <a:cubicBezTo>
                    <a:pt x="805" y="3282"/>
                    <a:pt x="804" y="3285"/>
                    <a:pt x="803" y="3288"/>
                  </a:cubicBezTo>
                  <a:lnTo>
                    <a:pt x="776" y="3329"/>
                  </a:lnTo>
                  <a:cubicBezTo>
                    <a:pt x="774" y="3331"/>
                    <a:pt x="771" y="3334"/>
                    <a:pt x="769" y="3336"/>
                  </a:cubicBezTo>
                  <a:lnTo>
                    <a:pt x="728" y="3363"/>
                  </a:lnTo>
                  <a:cubicBezTo>
                    <a:pt x="725" y="3364"/>
                    <a:pt x="722" y="3365"/>
                    <a:pt x="719" y="3366"/>
                  </a:cubicBezTo>
                  <a:lnTo>
                    <a:pt x="669" y="3376"/>
                  </a:lnTo>
                  <a:cubicBezTo>
                    <a:pt x="668" y="3376"/>
                    <a:pt x="666" y="3376"/>
                    <a:pt x="664" y="3376"/>
                  </a:cubicBezTo>
                  <a:lnTo>
                    <a:pt x="152" y="3376"/>
                  </a:lnTo>
                  <a:cubicBezTo>
                    <a:pt x="151" y="3376"/>
                    <a:pt x="149" y="3376"/>
                    <a:pt x="148" y="3376"/>
                  </a:cubicBezTo>
                  <a:lnTo>
                    <a:pt x="98" y="3366"/>
                  </a:lnTo>
                  <a:cubicBezTo>
                    <a:pt x="95" y="3365"/>
                    <a:pt x="92" y="3364"/>
                    <a:pt x="89" y="3362"/>
                  </a:cubicBezTo>
                  <a:lnTo>
                    <a:pt x="49" y="3335"/>
                  </a:lnTo>
                  <a:cubicBezTo>
                    <a:pt x="47" y="3334"/>
                    <a:pt x="44" y="3332"/>
                    <a:pt x="43" y="3329"/>
                  </a:cubicBezTo>
                  <a:lnTo>
                    <a:pt x="15" y="3288"/>
                  </a:lnTo>
                  <a:cubicBezTo>
                    <a:pt x="13" y="3285"/>
                    <a:pt x="12" y="3282"/>
                    <a:pt x="11" y="3279"/>
                  </a:cubicBezTo>
                  <a:lnTo>
                    <a:pt x="1" y="3229"/>
                  </a:lnTo>
                  <a:cubicBezTo>
                    <a:pt x="1" y="3228"/>
                    <a:pt x="0" y="3226"/>
                    <a:pt x="0" y="3224"/>
                  </a:cubicBezTo>
                  <a:lnTo>
                    <a:pt x="0" y="152"/>
                  </a:lnTo>
                  <a:close/>
                  <a:moveTo>
                    <a:pt x="48" y="3224"/>
                  </a:moveTo>
                  <a:lnTo>
                    <a:pt x="48" y="3220"/>
                  </a:lnTo>
                  <a:lnTo>
                    <a:pt x="58" y="3270"/>
                  </a:lnTo>
                  <a:lnTo>
                    <a:pt x="54" y="3261"/>
                  </a:lnTo>
                  <a:lnTo>
                    <a:pt x="82" y="3302"/>
                  </a:lnTo>
                  <a:lnTo>
                    <a:pt x="76" y="3296"/>
                  </a:lnTo>
                  <a:lnTo>
                    <a:pt x="116" y="3323"/>
                  </a:lnTo>
                  <a:lnTo>
                    <a:pt x="107" y="3319"/>
                  </a:lnTo>
                  <a:lnTo>
                    <a:pt x="157" y="3329"/>
                  </a:lnTo>
                  <a:lnTo>
                    <a:pt x="152" y="3328"/>
                  </a:lnTo>
                  <a:lnTo>
                    <a:pt x="664" y="3328"/>
                  </a:lnTo>
                  <a:lnTo>
                    <a:pt x="660" y="3329"/>
                  </a:lnTo>
                  <a:lnTo>
                    <a:pt x="710" y="3319"/>
                  </a:lnTo>
                  <a:lnTo>
                    <a:pt x="701" y="3322"/>
                  </a:lnTo>
                  <a:lnTo>
                    <a:pt x="742" y="3295"/>
                  </a:lnTo>
                  <a:lnTo>
                    <a:pt x="735" y="3302"/>
                  </a:lnTo>
                  <a:lnTo>
                    <a:pt x="762" y="3261"/>
                  </a:lnTo>
                  <a:lnTo>
                    <a:pt x="759" y="3270"/>
                  </a:lnTo>
                  <a:lnTo>
                    <a:pt x="769" y="3220"/>
                  </a:lnTo>
                  <a:lnTo>
                    <a:pt x="768" y="3224"/>
                  </a:lnTo>
                  <a:lnTo>
                    <a:pt x="768" y="152"/>
                  </a:lnTo>
                  <a:lnTo>
                    <a:pt x="769" y="157"/>
                  </a:lnTo>
                  <a:lnTo>
                    <a:pt x="759" y="107"/>
                  </a:lnTo>
                  <a:lnTo>
                    <a:pt x="763" y="116"/>
                  </a:lnTo>
                  <a:lnTo>
                    <a:pt x="736" y="76"/>
                  </a:lnTo>
                  <a:lnTo>
                    <a:pt x="742" y="82"/>
                  </a:lnTo>
                  <a:lnTo>
                    <a:pt x="701" y="54"/>
                  </a:lnTo>
                  <a:lnTo>
                    <a:pt x="710" y="58"/>
                  </a:lnTo>
                  <a:lnTo>
                    <a:pt x="660" y="48"/>
                  </a:lnTo>
                  <a:lnTo>
                    <a:pt x="664" y="48"/>
                  </a:lnTo>
                  <a:lnTo>
                    <a:pt x="152" y="48"/>
                  </a:lnTo>
                  <a:lnTo>
                    <a:pt x="157" y="48"/>
                  </a:lnTo>
                  <a:lnTo>
                    <a:pt x="107" y="58"/>
                  </a:lnTo>
                  <a:lnTo>
                    <a:pt x="116" y="54"/>
                  </a:lnTo>
                  <a:lnTo>
                    <a:pt x="76" y="82"/>
                  </a:lnTo>
                  <a:lnTo>
                    <a:pt x="82" y="76"/>
                  </a:lnTo>
                  <a:lnTo>
                    <a:pt x="54" y="116"/>
                  </a:lnTo>
                  <a:lnTo>
                    <a:pt x="58" y="107"/>
                  </a:lnTo>
                  <a:lnTo>
                    <a:pt x="48" y="157"/>
                  </a:lnTo>
                  <a:lnTo>
                    <a:pt x="48" y="152"/>
                  </a:lnTo>
                  <a:lnTo>
                    <a:pt x="48" y="3224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6" name="Freeform 6"/>
            <p:cNvSpPr>
              <a:spLocks/>
            </p:cNvSpPr>
            <p:nvPr/>
          </p:nvSpPr>
          <p:spPr bwMode="auto">
            <a:xfrm>
              <a:off x="1190" y="2974"/>
              <a:ext cx="251" cy="499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664"/>
                </a:cxn>
                <a:cxn ang="0">
                  <a:pos x="768" y="1664"/>
                </a:cxn>
                <a:cxn ang="0">
                  <a:pos x="640" y="1792"/>
                </a:cxn>
                <a:cxn ang="0">
                  <a:pos x="640" y="1792"/>
                </a:cxn>
                <a:cxn ang="0">
                  <a:pos x="640" y="1792"/>
                </a:cxn>
                <a:cxn ang="0">
                  <a:pos x="128" y="1792"/>
                </a:cxn>
                <a:cxn ang="0">
                  <a:pos x="128" y="1792"/>
                </a:cxn>
                <a:cxn ang="0">
                  <a:pos x="0" y="1664"/>
                </a:cxn>
                <a:cxn ang="0">
                  <a:pos x="0" y="1664"/>
                </a:cxn>
                <a:cxn ang="0">
                  <a:pos x="0" y="128"/>
                </a:cxn>
              </a:cxnLst>
              <a:rect l="0" t="0" r="r" b="b"/>
              <a:pathLst>
                <a:path w="768" h="1792">
                  <a:moveTo>
                    <a:pt x="0" y="128"/>
                  </a:moveTo>
                  <a:cubicBezTo>
                    <a:pt x="0" y="58"/>
                    <a:pt x="58" y="0"/>
                    <a:pt x="128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0"/>
                  </a:lnTo>
                  <a:lnTo>
                    <a:pt x="640" y="0"/>
                  </a:lnTo>
                  <a:lnTo>
                    <a:pt x="640" y="0"/>
                  </a:lnTo>
                  <a:cubicBezTo>
                    <a:pt x="711" y="0"/>
                    <a:pt x="768" y="58"/>
                    <a:pt x="768" y="128"/>
                  </a:cubicBezTo>
                  <a:cubicBezTo>
                    <a:pt x="768" y="128"/>
                    <a:pt x="768" y="128"/>
                    <a:pt x="768" y="128"/>
                  </a:cubicBezTo>
                  <a:lnTo>
                    <a:pt x="768" y="128"/>
                  </a:lnTo>
                  <a:lnTo>
                    <a:pt x="768" y="1664"/>
                  </a:lnTo>
                  <a:lnTo>
                    <a:pt x="768" y="1664"/>
                  </a:lnTo>
                  <a:cubicBezTo>
                    <a:pt x="768" y="1735"/>
                    <a:pt x="711" y="1792"/>
                    <a:pt x="640" y="1792"/>
                  </a:cubicBezTo>
                  <a:cubicBezTo>
                    <a:pt x="640" y="1792"/>
                    <a:pt x="640" y="1792"/>
                    <a:pt x="640" y="1792"/>
                  </a:cubicBezTo>
                  <a:lnTo>
                    <a:pt x="640" y="1792"/>
                  </a:lnTo>
                  <a:lnTo>
                    <a:pt x="128" y="1792"/>
                  </a:lnTo>
                  <a:lnTo>
                    <a:pt x="128" y="1792"/>
                  </a:lnTo>
                  <a:cubicBezTo>
                    <a:pt x="58" y="1792"/>
                    <a:pt x="0" y="1735"/>
                    <a:pt x="0" y="1664"/>
                  </a:cubicBezTo>
                  <a:cubicBezTo>
                    <a:pt x="0" y="1664"/>
                    <a:pt x="0" y="1664"/>
                    <a:pt x="0" y="166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7" name="Freeform 7"/>
            <p:cNvSpPr>
              <a:spLocks noEditPoints="1"/>
            </p:cNvSpPr>
            <p:nvPr/>
          </p:nvSpPr>
          <p:spPr bwMode="auto">
            <a:xfrm>
              <a:off x="1183" y="2968"/>
              <a:ext cx="266" cy="511"/>
            </a:xfrm>
            <a:custGeom>
              <a:avLst/>
              <a:gdLst/>
              <a:ahLst/>
              <a:cxnLst>
                <a:cxn ang="0">
                  <a:pos x="1" y="148"/>
                </a:cxn>
                <a:cxn ang="0">
                  <a:pos x="15" y="89"/>
                </a:cxn>
                <a:cxn ang="0">
                  <a:pos x="49" y="43"/>
                </a:cxn>
                <a:cxn ang="0">
                  <a:pos x="98" y="11"/>
                </a:cxn>
                <a:cxn ang="0">
                  <a:pos x="152" y="0"/>
                </a:cxn>
                <a:cxn ang="0">
                  <a:pos x="669" y="1"/>
                </a:cxn>
                <a:cxn ang="0">
                  <a:pos x="728" y="15"/>
                </a:cxn>
                <a:cxn ang="0">
                  <a:pos x="775" y="49"/>
                </a:cxn>
                <a:cxn ang="0">
                  <a:pos x="806" y="98"/>
                </a:cxn>
                <a:cxn ang="0">
                  <a:pos x="816" y="152"/>
                </a:cxn>
                <a:cxn ang="0">
                  <a:pos x="816" y="1693"/>
                </a:cxn>
                <a:cxn ang="0">
                  <a:pos x="803" y="1752"/>
                </a:cxn>
                <a:cxn ang="0">
                  <a:pos x="769" y="1800"/>
                </a:cxn>
                <a:cxn ang="0">
                  <a:pos x="719" y="1830"/>
                </a:cxn>
                <a:cxn ang="0">
                  <a:pos x="664" y="1840"/>
                </a:cxn>
                <a:cxn ang="0">
                  <a:pos x="148" y="1840"/>
                </a:cxn>
                <a:cxn ang="0">
                  <a:pos x="89" y="1826"/>
                </a:cxn>
                <a:cxn ang="0">
                  <a:pos x="43" y="1793"/>
                </a:cxn>
                <a:cxn ang="0">
                  <a:pos x="11" y="1743"/>
                </a:cxn>
                <a:cxn ang="0">
                  <a:pos x="0" y="1688"/>
                </a:cxn>
                <a:cxn ang="0">
                  <a:pos x="48" y="1688"/>
                </a:cxn>
                <a:cxn ang="0">
                  <a:pos x="58" y="1734"/>
                </a:cxn>
                <a:cxn ang="0">
                  <a:pos x="82" y="1766"/>
                </a:cxn>
                <a:cxn ang="0">
                  <a:pos x="116" y="1787"/>
                </a:cxn>
                <a:cxn ang="0">
                  <a:pos x="157" y="1793"/>
                </a:cxn>
                <a:cxn ang="0">
                  <a:pos x="664" y="1792"/>
                </a:cxn>
                <a:cxn ang="0">
                  <a:pos x="710" y="1783"/>
                </a:cxn>
                <a:cxn ang="0">
                  <a:pos x="742" y="1759"/>
                </a:cxn>
                <a:cxn ang="0">
                  <a:pos x="762" y="1725"/>
                </a:cxn>
                <a:cxn ang="0">
                  <a:pos x="769" y="1684"/>
                </a:cxn>
                <a:cxn ang="0">
                  <a:pos x="768" y="152"/>
                </a:cxn>
                <a:cxn ang="0">
                  <a:pos x="759" y="107"/>
                </a:cxn>
                <a:cxn ang="0">
                  <a:pos x="736" y="76"/>
                </a:cxn>
                <a:cxn ang="0">
                  <a:pos x="701" y="54"/>
                </a:cxn>
                <a:cxn ang="0">
                  <a:pos x="660" y="48"/>
                </a:cxn>
                <a:cxn ang="0">
                  <a:pos x="152" y="48"/>
                </a:cxn>
                <a:cxn ang="0">
                  <a:pos x="107" y="58"/>
                </a:cxn>
                <a:cxn ang="0">
                  <a:pos x="76" y="82"/>
                </a:cxn>
                <a:cxn ang="0">
                  <a:pos x="54" y="116"/>
                </a:cxn>
                <a:cxn ang="0">
                  <a:pos x="48" y="157"/>
                </a:cxn>
                <a:cxn ang="0">
                  <a:pos x="48" y="1688"/>
                </a:cxn>
              </a:cxnLst>
              <a:rect l="0" t="0" r="r" b="b"/>
              <a:pathLst>
                <a:path w="816" h="1840">
                  <a:moveTo>
                    <a:pt x="0" y="152"/>
                  </a:moveTo>
                  <a:cubicBezTo>
                    <a:pt x="0" y="151"/>
                    <a:pt x="1" y="149"/>
                    <a:pt x="1" y="148"/>
                  </a:cubicBezTo>
                  <a:lnTo>
                    <a:pt x="11" y="98"/>
                  </a:lnTo>
                  <a:cubicBezTo>
                    <a:pt x="12" y="95"/>
                    <a:pt x="13" y="91"/>
                    <a:pt x="15" y="89"/>
                  </a:cubicBezTo>
                  <a:lnTo>
                    <a:pt x="43" y="49"/>
                  </a:lnTo>
                  <a:cubicBezTo>
                    <a:pt x="44" y="46"/>
                    <a:pt x="46" y="44"/>
                    <a:pt x="49" y="43"/>
                  </a:cubicBezTo>
                  <a:lnTo>
                    <a:pt x="89" y="15"/>
                  </a:lnTo>
                  <a:cubicBezTo>
                    <a:pt x="91" y="13"/>
                    <a:pt x="95" y="12"/>
                    <a:pt x="98" y="11"/>
                  </a:cubicBezTo>
                  <a:lnTo>
                    <a:pt x="148" y="1"/>
                  </a:lnTo>
                  <a:cubicBezTo>
                    <a:pt x="149" y="1"/>
                    <a:pt x="151" y="0"/>
                    <a:pt x="152" y="0"/>
                  </a:cubicBezTo>
                  <a:lnTo>
                    <a:pt x="664" y="0"/>
                  </a:lnTo>
                  <a:cubicBezTo>
                    <a:pt x="666" y="0"/>
                    <a:pt x="668" y="1"/>
                    <a:pt x="669" y="1"/>
                  </a:cubicBezTo>
                  <a:lnTo>
                    <a:pt x="719" y="11"/>
                  </a:lnTo>
                  <a:cubicBezTo>
                    <a:pt x="722" y="12"/>
                    <a:pt x="725" y="13"/>
                    <a:pt x="728" y="15"/>
                  </a:cubicBezTo>
                  <a:lnTo>
                    <a:pt x="769" y="43"/>
                  </a:lnTo>
                  <a:cubicBezTo>
                    <a:pt x="772" y="44"/>
                    <a:pt x="774" y="47"/>
                    <a:pt x="775" y="49"/>
                  </a:cubicBezTo>
                  <a:lnTo>
                    <a:pt x="802" y="89"/>
                  </a:lnTo>
                  <a:cubicBezTo>
                    <a:pt x="804" y="92"/>
                    <a:pt x="805" y="95"/>
                    <a:pt x="806" y="98"/>
                  </a:cubicBezTo>
                  <a:lnTo>
                    <a:pt x="816" y="148"/>
                  </a:lnTo>
                  <a:cubicBezTo>
                    <a:pt x="816" y="149"/>
                    <a:pt x="816" y="151"/>
                    <a:pt x="816" y="152"/>
                  </a:cubicBezTo>
                  <a:lnTo>
                    <a:pt x="816" y="1688"/>
                  </a:lnTo>
                  <a:cubicBezTo>
                    <a:pt x="816" y="1690"/>
                    <a:pt x="816" y="1692"/>
                    <a:pt x="816" y="1693"/>
                  </a:cubicBezTo>
                  <a:lnTo>
                    <a:pt x="806" y="1743"/>
                  </a:lnTo>
                  <a:cubicBezTo>
                    <a:pt x="805" y="1746"/>
                    <a:pt x="804" y="1749"/>
                    <a:pt x="803" y="1752"/>
                  </a:cubicBezTo>
                  <a:lnTo>
                    <a:pt x="776" y="1793"/>
                  </a:lnTo>
                  <a:cubicBezTo>
                    <a:pt x="774" y="1795"/>
                    <a:pt x="771" y="1798"/>
                    <a:pt x="769" y="1800"/>
                  </a:cubicBezTo>
                  <a:lnTo>
                    <a:pt x="728" y="1827"/>
                  </a:lnTo>
                  <a:cubicBezTo>
                    <a:pt x="725" y="1828"/>
                    <a:pt x="722" y="1829"/>
                    <a:pt x="719" y="1830"/>
                  </a:cubicBezTo>
                  <a:lnTo>
                    <a:pt x="669" y="1840"/>
                  </a:lnTo>
                  <a:cubicBezTo>
                    <a:pt x="668" y="1840"/>
                    <a:pt x="666" y="1840"/>
                    <a:pt x="664" y="1840"/>
                  </a:cubicBezTo>
                  <a:lnTo>
                    <a:pt x="152" y="1840"/>
                  </a:lnTo>
                  <a:cubicBezTo>
                    <a:pt x="151" y="1840"/>
                    <a:pt x="149" y="1840"/>
                    <a:pt x="148" y="1840"/>
                  </a:cubicBezTo>
                  <a:lnTo>
                    <a:pt x="98" y="1830"/>
                  </a:lnTo>
                  <a:cubicBezTo>
                    <a:pt x="95" y="1829"/>
                    <a:pt x="92" y="1828"/>
                    <a:pt x="89" y="1826"/>
                  </a:cubicBezTo>
                  <a:lnTo>
                    <a:pt x="49" y="1799"/>
                  </a:lnTo>
                  <a:cubicBezTo>
                    <a:pt x="47" y="1798"/>
                    <a:pt x="44" y="1796"/>
                    <a:pt x="43" y="1793"/>
                  </a:cubicBezTo>
                  <a:lnTo>
                    <a:pt x="15" y="1752"/>
                  </a:lnTo>
                  <a:cubicBezTo>
                    <a:pt x="13" y="1749"/>
                    <a:pt x="12" y="1746"/>
                    <a:pt x="11" y="1743"/>
                  </a:cubicBezTo>
                  <a:lnTo>
                    <a:pt x="1" y="1693"/>
                  </a:lnTo>
                  <a:cubicBezTo>
                    <a:pt x="1" y="1692"/>
                    <a:pt x="0" y="1690"/>
                    <a:pt x="0" y="1688"/>
                  </a:cubicBezTo>
                  <a:lnTo>
                    <a:pt x="0" y="152"/>
                  </a:lnTo>
                  <a:close/>
                  <a:moveTo>
                    <a:pt x="48" y="1688"/>
                  </a:moveTo>
                  <a:lnTo>
                    <a:pt x="48" y="1684"/>
                  </a:lnTo>
                  <a:lnTo>
                    <a:pt x="58" y="1734"/>
                  </a:lnTo>
                  <a:lnTo>
                    <a:pt x="54" y="1725"/>
                  </a:lnTo>
                  <a:lnTo>
                    <a:pt x="82" y="1766"/>
                  </a:lnTo>
                  <a:lnTo>
                    <a:pt x="76" y="1760"/>
                  </a:lnTo>
                  <a:lnTo>
                    <a:pt x="116" y="1787"/>
                  </a:lnTo>
                  <a:lnTo>
                    <a:pt x="107" y="1783"/>
                  </a:lnTo>
                  <a:lnTo>
                    <a:pt x="157" y="1793"/>
                  </a:lnTo>
                  <a:lnTo>
                    <a:pt x="152" y="1792"/>
                  </a:lnTo>
                  <a:lnTo>
                    <a:pt x="664" y="1792"/>
                  </a:lnTo>
                  <a:lnTo>
                    <a:pt x="660" y="1793"/>
                  </a:lnTo>
                  <a:lnTo>
                    <a:pt x="710" y="1783"/>
                  </a:lnTo>
                  <a:lnTo>
                    <a:pt x="701" y="1786"/>
                  </a:lnTo>
                  <a:lnTo>
                    <a:pt x="742" y="1759"/>
                  </a:lnTo>
                  <a:lnTo>
                    <a:pt x="735" y="1766"/>
                  </a:lnTo>
                  <a:lnTo>
                    <a:pt x="762" y="1725"/>
                  </a:lnTo>
                  <a:lnTo>
                    <a:pt x="759" y="1734"/>
                  </a:lnTo>
                  <a:lnTo>
                    <a:pt x="769" y="1684"/>
                  </a:lnTo>
                  <a:lnTo>
                    <a:pt x="768" y="1688"/>
                  </a:lnTo>
                  <a:lnTo>
                    <a:pt x="768" y="152"/>
                  </a:lnTo>
                  <a:lnTo>
                    <a:pt x="769" y="157"/>
                  </a:lnTo>
                  <a:lnTo>
                    <a:pt x="759" y="107"/>
                  </a:lnTo>
                  <a:lnTo>
                    <a:pt x="763" y="116"/>
                  </a:lnTo>
                  <a:lnTo>
                    <a:pt x="736" y="76"/>
                  </a:lnTo>
                  <a:lnTo>
                    <a:pt x="742" y="82"/>
                  </a:lnTo>
                  <a:lnTo>
                    <a:pt x="701" y="54"/>
                  </a:lnTo>
                  <a:lnTo>
                    <a:pt x="710" y="58"/>
                  </a:lnTo>
                  <a:lnTo>
                    <a:pt x="660" y="48"/>
                  </a:lnTo>
                  <a:lnTo>
                    <a:pt x="664" y="48"/>
                  </a:lnTo>
                  <a:lnTo>
                    <a:pt x="152" y="48"/>
                  </a:lnTo>
                  <a:lnTo>
                    <a:pt x="157" y="48"/>
                  </a:lnTo>
                  <a:lnTo>
                    <a:pt x="107" y="58"/>
                  </a:lnTo>
                  <a:lnTo>
                    <a:pt x="116" y="54"/>
                  </a:lnTo>
                  <a:lnTo>
                    <a:pt x="76" y="82"/>
                  </a:lnTo>
                  <a:lnTo>
                    <a:pt x="82" y="76"/>
                  </a:lnTo>
                  <a:lnTo>
                    <a:pt x="54" y="116"/>
                  </a:lnTo>
                  <a:lnTo>
                    <a:pt x="58" y="107"/>
                  </a:lnTo>
                  <a:lnTo>
                    <a:pt x="48" y="157"/>
                  </a:lnTo>
                  <a:lnTo>
                    <a:pt x="48" y="152"/>
                  </a:lnTo>
                  <a:lnTo>
                    <a:pt x="48" y="168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Freeform 8"/>
            <p:cNvSpPr>
              <a:spLocks/>
            </p:cNvSpPr>
            <p:nvPr/>
          </p:nvSpPr>
          <p:spPr bwMode="auto">
            <a:xfrm>
              <a:off x="1190" y="1408"/>
              <a:ext cx="251" cy="499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664"/>
                </a:cxn>
                <a:cxn ang="0">
                  <a:pos x="768" y="1664"/>
                </a:cxn>
                <a:cxn ang="0">
                  <a:pos x="640" y="1792"/>
                </a:cxn>
                <a:cxn ang="0">
                  <a:pos x="640" y="1792"/>
                </a:cxn>
                <a:cxn ang="0">
                  <a:pos x="640" y="1792"/>
                </a:cxn>
                <a:cxn ang="0">
                  <a:pos x="128" y="1792"/>
                </a:cxn>
                <a:cxn ang="0">
                  <a:pos x="128" y="1792"/>
                </a:cxn>
                <a:cxn ang="0">
                  <a:pos x="0" y="1664"/>
                </a:cxn>
                <a:cxn ang="0">
                  <a:pos x="0" y="1664"/>
                </a:cxn>
                <a:cxn ang="0">
                  <a:pos x="0" y="128"/>
                </a:cxn>
              </a:cxnLst>
              <a:rect l="0" t="0" r="r" b="b"/>
              <a:pathLst>
                <a:path w="768" h="1792">
                  <a:moveTo>
                    <a:pt x="0" y="128"/>
                  </a:moveTo>
                  <a:cubicBezTo>
                    <a:pt x="0" y="58"/>
                    <a:pt x="58" y="0"/>
                    <a:pt x="128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0"/>
                  </a:lnTo>
                  <a:lnTo>
                    <a:pt x="640" y="0"/>
                  </a:lnTo>
                  <a:lnTo>
                    <a:pt x="640" y="0"/>
                  </a:lnTo>
                  <a:cubicBezTo>
                    <a:pt x="711" y="0"/>
                    <a:pt x="768" y="58"/>
                    <a:pt x="768" y="128"/>
                  </a:cubicBezTo>
                  <a:cubicBezTo>
                    <a:pt x="768" y="128"/>
                    <a:pt x="768" y="128"/>
                    <a:pt x="768" y="128"/>
                  </a:cubicBezTo>
                  <a:lnTo>
                    <a:pt x="768" y="128"/>
                  </a:lnTo>
                  <a:lnTo>
                    <a:pt x="768" y="1664"/>
                  </a:lnTo>
                  <a:lnTo>
                    <a:pt x="768" y="1664"/>
                  </a:lnTo>
                  <a:cubicBezTo>
                    <a:pt x="768" y="1735"/>
                    <a:pt x="711" y="1792"/>
                    <a:pt x="640" y="1792"/>
                  </a:cubicBezTo>
                  <a:cubicBezTo>
                    <a:pt x="640" y="1792"/>
                    <a:pt x="640" y="1792"/>
                    <a:pt x="640" y="1792"/>
                  </a:cubicBezTo>
                  <a:lnTo>
                    <a:pt x="640" y="1792"/>
                  </a:lnTo>
                  <a:lnTo>
                    <a:pt x="128" y="1792"/>
                  </a:lnTo>
                  <a:lnTo>
                    <a:pt x="128" y="1792"/>
                  </a:lnTo>
                  <a:cubicBezTo>
                    <a:pt x="58" y="1792"/>
                    <a:pt x="0" y="1735"/>
                    <a:pt x="0" y="1664"/>
                  </a:cubicBezTo>
                  <a:cubicBezTo>
                    <a:pt x="0" y="1664"/>
                    <a:pt x="0" y="1664"/>
                    <a:pt x="0" y="166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9" name="Freeform 9"/>
            <p:cNvSpPr>
              <a:spLocks noEditPoints="1"/>
            </p:cNvSpPr>
            <p:nvPr/>
          </p:nvSpPr>
          <p:spPr bwMode="auto">
            <a:xfrm>
              <a:off x="1183" y="1402"/>
              <a:ext cx="266" cy="511"/>
            </a:xfrm>
            <a:custGeom>
              <a:avLst/>
              <a:gdLst/>
              <a:ahLst/>
              <a:cxnLst>
                <a:cxn ang="0">
                  <a:pos x="1" y="148"/>
                </a:cxn>
                <a:cxn ang="0">
                  <a:pos x="15" y="89"/>
                </a:cxn>
                <a:cxn ang="0">
                  <a:pos x="49" y="43"/>
                </a:cxn>
                <a:cxn ang="0">
                  <a:pos x="98" y="11"/>
                </a:cxn>
                <a:cxn ang="0">
                  <a:pos x="152" y="0"/>
                </a:cxn>
                <a:cxn ang="0">
                  <a:pos x="669" y="1"/>
                </a:cxn>
                <a:cxn ang="0">
                  <a:pos x="728" y="15"/>
                </a:cxn>
                <a:cxn ang="0">
                  <a:pos x="775" y="49"/>
                </a:cxn>
                <a:cxn ang="0">
                  <a:pos x="806" y="98"/>
                </a:cxn>
                <a:cxn ang="0">
                  <a:pos x="816" y="152"/>
                </a:cxn>
                <a:cxn ang="0">
                  <a:pos x="816" y="1693"/>
                </a:cxn>
                <a:cxn ang="0">
                  <a:pos x="803" y="1752"/>
                </a:cxn>
                <a:cxn ang="0">
                  <a:pos x="769" y="1800"/>
                </a:cxn>
                <a:cxn ang="0">
                  <a:pos x="719" y="1830"/>
                </a:cxn>
                <a:cxn ang="0">
                  <a:pos x="664" y="1840"/>
                </a:cxn>
                <a:cxn ang="0">
                  <a:pos x="148" y="1840"/>
                </a:cxn>
                <a:cxn ang="0">
                  <a:pos x="89" y="1826"/>
                </a:cxn>
                <a:cxn ang="0">
                  <a:pos x="43" y="1793"/>
                </a:cxn>
                <a:cxn ang="0">
                  <a:pos x="11" y="1743"/>
                </a:cxn>
                <a:cxn ang="0">
                  <a:pos x="0" y="1688"/>
                </a:cxn>
                <a:cxn ang="0">
                  <a:pos x="48" y="1688"/>
                </a:cxn>
                <a:cxn ang="0">
                  <a:pos x="58" y="1734"/>
                </a:cxn>
                <a:cxn ang="0">
                  <a:pos x="82" y="1766"/>
                </a:cxn>
                <a:cxn ang="0">
                  <a:pos x="116" y="1787"/>
                </a:cxn>
                <a:cxn ang="0">
                  <a:pos x="157" y="1793"/>
                </a:cxn>
                <a:cxn ang="0">
                  <a:pos x="664" y="1792"/>
                </a:cxn>
                <a:cxn ang="0">
                  <a:pos x="710" y="1783"/>
                </a:cxn>
                <a:cxn ang="0">
                  <a:pos x="742" y="1759"/>
                </a:cxn>
                <a:cxn ang="0">
                  <a:pos x="762" y="1725"/>
                </a:cxn>
                <a:cxn ang="0">
                  <a:pos x="769" y="1684"/>
                </a:cxn>
                <a:cxn ang="0">
                  <a:pos x="768" y="152"/>
                </a:cxn>
                <a:cxn ang="0">
                  <a:pos x="759" y="107"/>
                </a:cxn>
                <a:cxn ang="0">
                  <a:pos x="736" y="76"/>
                </a:cxn>
                <a:cxn ang="0">
                  <a:pos x="701" y="54"/>
                </a:cxn>
                <a:cxn ang="0">
                  <a:pos x="660" y="48"/>
                </a:cxn>
                <a:cxn ang="0">
                  <a:pos x="152" y="48"/>
                </a:cxn>
                <a:cxn ang="0">
                  <a:pos x="107" y="58"/>
                </a:cxn>
                <a:cxn ang="0">
                  <a:pos x="76" y="82"/>
                </a:cxn>
                <a:cxn ang="0">
                  <a:pos x="54" y="116"/>
                </a:cxn>
                <a:cxn ang="0">
                  <a:pos x="48" y="157"/>
                </a:cxn>
                <a:cxn ang="0">
                  <a:pos x="48" y="1688"/>
                </a:cxn>
              </a:cxnLst>
              <a:rect l="0" t="0" r="r" b="b"/>
              <a:pathLst>
                <a:path w="816" h="1840">
                  <a:moveTo>
                    <a:pt x="0" y="152"/>
                  </a:moveTo>
                  <a:cubicBezTo>
                    <a:pt x="0" y="151"/>
                    <a:pt x="1" y="149"/>
                    <a:pt x="1" y="148"/>
                  </a:cubicBezTo>
                  <a:lnTo>
                    <a:pt x="11" y="98"/>
                  </a:lnTo>
                  <a:cubicBezTo>
                    <a:pt x="12" y="95"/>
                    <a:pt x="13" y="91"/>
                    <a:pt x="15" y="89"/>
                  </a:cubicBezTo>
                  <a:lnTo>
                    <a:pt x="43" y="49"/>
                  </a:lnTo>
                  <a:cubicBezTo>
                    <a:pt x="44" y="46"/>
                    <a:pt x="46" y="44"/>
                    <a:pt x="49" y="43"/>
                  </a:cubicBezTo>
                  <a:lnTo>
                    <a:pt x="89" y="15"/>
                  </a:lnTo>
                  <a:cubicBezTo>
                    <a:pt x="91" y="13"/>
                    <a:pt x="95" y="12"/>
                    <a:pt x="98" y="11"/>
                  </a:cubicBezTo>
                  <a:lnTo>
                    <a:pt x="148" y="1"/>
                  </a:lnTo>
                  <a:cubicBezTo>
                    <a:pt x="149" y="1"/>
                    <a:pt x="151" y="0"/>
                    <a:pt x="152" y="0"/>
                  </a:cubicBezTo>
                  <a:lnTo>
                    <a:pt x="664" y="0"/>
                  </a:lnTo>
                  <a:cubicBezTo>
                    <a:pt x="666" y="0"/>
                    <a:pt x="668" y="1"/>
                    <a:pt x="669" y="1"/>
                  </a:cubicBezTo>
                  <a:lnTo>
                    <a:pt x="719" y="11"/>
                  </a:lnTo>
                  <a:cubicBezTo>
                    <a:pt x="722" y="12"/>
                    <a:pt x="725" y="13"/>
                    <a:pt x="728" y="15"/>
                  </a:cubicBezTo>
                  <a:lnTo>
                    <a:pt x="769" y="43"/>
                  </a:lnTo>
                  <a:cubicBezTo>
                    <a:pt x="772" y="44"/>
                    <a:pt x="774" y="47"/>
                    <a:pt x="775" y="49"/>
                  </a:cubicBezTo>
                  <a:lnTo>
                    <a:pt x="802" y="89"/>
                  </a:lnTo>
                  <a:cubicBezTo>
                    <a:pt x="804" y="92"/>
                    <a:pt x="805" y="95"/>
                    <a:pt x="806" y="98"/>
                  </a:cubicBezTo>
                  <a:lnTo>
                    <a:pt x="816" y="148"/>
                  </a:lnTo>
                  <a:cubicBezTo>
                    <a:pt x="816" y="149"/>
                    <a:pt x="816" y="151"/>
                    <a:pt x="816" y="152"/>
                  </a:cubicBezTo>
                  <a:lnTo>
                    <a:pt x="816" y="1688"/>
                  </a:lnTo>
                  <a:cubicBezTo>
                    <a:pt x="816" y="1690"/>
                    <a:pt x="816" y="1692"/>
                    <a:pt x="816" y="1693"/>
                  </a:cubicBezTo>
                  <a:lnTo>
                    <a:pt x="806" y="1743"/>
                  </a:lnTo>
                  <a:cubicBezTo>
                    <a:pt x="805" y="1746"/>
                    <a:pt x="804" y="1749"/>
                    <a:pt x="803" y="1752"/>
                  </a:cubicBezTo>
                  <a:lnTo>
                    <a:pt x="776" y="1793"/>
                  </a:lnTo>
                  <a:cubicBezTo>
                    <a:pt x="774" y="1795"/>
                    <a:pt x="771" y="1798"/>
                    <a:pt x="769" y="1800"/>
                  </a:cubicBezTo>
                  <a:lnTo>
                    <a:pt x="728" y="1827"/>
                  </a:lnTo>
                  <a:cubicBezTo>
                    <a:pt x="725" y="1828"/>
                    <a:pt x="722" y="1829"/>
                    <a:pt x="719" y="1830"/>
                  </a:cubicBezTo>
                  <a:lnTo>
                    <a:pt x="669" y="1840"/>
                  </a:lnTo>
                  <a:cubicBezTo>
                    <a:pt x="668" y="1840"/>
                    <a:pt x="666" y="1840"/>
                    <a:pt x="664" y="1840"/>
                  </a:cubicBezTo>
                  <a:lnTo>
                    <a:pt x="152" y="1840"/>
                  </a:lnTo>
                  <a:cubicBezTo>
                    <a:pt x="151" y="1840"/>
                    <a:pt x="149" y="1840"/>
                    <a:pt x="148" y="1840"/>
                  </a:cubicBezTo>
                  <a:lnTo>
                    <a:pt x="98" y="1830"/>
                  </a:lnTo>
                  <a:cubicBezTo>
                    <a:pt x="95" y="1829"/>
                    <a:pt x="92" y="1828"/>
                    <a:pt x="89" y="1826"/>
                  </a:cubicBezTo>
                  <a:lnTo>
                    <a:pt x="49" y="1799"/>
                  </a:lnTo>
                  <a:cubicBezTo>
                    <a:pt x="47" y="1798"/>
                    <a:pt x="44" y="1796"/>
                    <a:pt x="43" y="1793"/>
                  </a:cubicBezTo>
                  <a:lnTo>
                    <a:pt x="15" y="1752"/>
                  </a:lnTo>
                  <a:cubicBezTo>
                    <a:pt x="13" y="1749"/>
                    <a:pt x="12" y="1746"/>
                    <a:pt x="11" y="1743"/>
                  </a:cubicBezTo>
                  <a:lnTo>
                    <a:pt x="1" y="1693"/>
                  </a:lnTo>
                  <a:cubicBezTo>
                    <a:pt x="1" y="1692"/>
                    <a:pt x="0" y="1690"/>
                    <a:pt x="0" y="1688"/>
                  </a:cubicBezTo>
                  <a:lnTo>
                    <a:pt x="0" y="152"/>
                  </a:lnTo>
                  <a:close/>
                  <a:moveTo>
                    <a:pt x="48" y="1688"/>
                  </a:moveTo>
                  <a:lnTo>
                    <a:pt x="48" y="1684"/>
                  </a:lnTo>
                  <a:lnTo>
                    <a:pt x="58" y="1734"/>
                  </a:lnTo>
                  <a:lnTo>
                    <a:pt x="54" y="1725"/>
                  </a:lnTo>
                  <a:lnTo>
                    <a:pt x="82" y="1766"/>
                  </a:lnTo>
                  <a:lnTo>
                    <a:pt x="76" y="1760"/>
                  </a:lnTo>
                  <a:lnTo>
                    <a:pt x="116" y="1787"/>
                  </a:lnTo>
                  <a:lnTo>
                    <a:pt x="107" y="1783"/>
                  </a:lnTo>
                  <a:lnTo>
                    <a:pt x="157" y="1793"/>
                  </a:lnTo>
                  <a:lnTo>
                    <a:pt x="152" y="1792"/>
                  </a:lnTo>
                  <a:lnTo>
                    <a:pt x="664" y="1792"/>
                  </a:lnTo>
                  <a:lnTo>
                    <a:pt x="660" y="1793"/>
                  </a:lnTo>
                  <a:lnTo>
                    <a:pt x="710" y="1783"/>
                  </a:lnTo>
                  <a:lnTo>
                    <a:pt x="701" y="1786"/>
                  </a:lnTo>
                  <a:lnTo>
                    <a:pt x="742" y="1759"/>
                  </a:lnTo>
                  <a:lnTo>
                    <a:pt x="735" y="1766"/>
                  </a:lnTo>
                  <a:lnTo>
                    <a:pt x="762" y="1725"/>
                  </a:lnTo>
                  <a:lnTo>
                    <a:pt x="759" y="1734"/>
                  </a:lnTo>
                  <a:lnTo>
                    <a:pt x="769" y="1684"/>
                  </a:lnTo>
                  <a:lnTo>
                    <a:pt x="768" y="1688"/>
                  </a:lnTo>
                  <a:lnTo>
                    <a:pt x="768" y="152"/>
                  </a:lnTo>
                  <a:lnTo>
                    <a:pt x="769" y="157"/>
                  </a:lnTo>
                  <a:lnTo>
                    <a:pt x="759" y="107"/>
                  </a:lnTo>
                  <a:lnTo>
                    <a:pt x="763" y="116"/>
                  </a:lnTo>
                  <a:lnTo>
                    <a:pt x="736" y="76"/>
                  </a:lnTo>
                  <a:lnTo>
                    <a:pt x="742" y="82"/>
                  </a:lnTo>
                  <a:lnTo>
                    <a:pt x="701" y="54"/>
                  </a:lnTo>
                  <a:lnTo>
                    <a:pt x="710" y="58"/>
                  </a:lnTo>
                  <a:lnTo>
                    <a:pt x="660" y="48"/>
                  </a:lnTo>
                  <a:lnTo>
                    <a:pt x="664" y="48"/>
                  </a:lnTo>
                  <a:lnTo>
                    <a:pt x="152" y="48"/>
                  </a:lnTo>
                  <a:lnTo>
                    <a:pt x="157" y="48"/>
                  </a:lnTo>
                  <a:lnTo>
                    <a:pt x="107" y="58"/>
                  </a:lnTo>
                  <a:lnTo>
                    <a:pt x="116" y="54"/>
                  </a:lnTo>
                  <a:lnTo>
                    <a:pt x="76" y="82"/>
                  </a:lnTo>
                  <a:lnTo>
                    <a:pt x="82" y="76"/>
                  </a:lnTo>
                  <a:lnTo>
                    <a:pt x="54" y="116"/>
                  </a:lnTo>
                  <a:lnTo>
                    <a:pt x="58" y="107"/>
                  </a:lnTo>
                  <a:lnTo>
                    <a:pt x="48" y="157"/>
                  </a:lnTo>
                  <a:lnTo>
                    <a:pt x="48" y="152"/>
                  </a:lnTo>
                  <a:lnTo>
                    <a:pt x="48" y="168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Freeform 10"/>
            <p:cNvSpPr>
              <a:spLocks/>
            </p:cNvSpPr>
            <p:nvPr/>
          </p:nvSpPr>
          <p:spPr bwMode="auto">
            <a:xfrm>
              <a:off x="2710" y="1978"/>
              <a:ext cx="125" cy="925"/>
            </a:xfrm>
            <a:custGeom>
              <a:avLst/>
              <a:gdLst/>
              <a:ahLst/>
              <a:cxnLst>
                <a:cxn ang="0">
                  <a:pos x="0" y="64"/>
                </a:cxn>
                <a:cxn ang="0">
                  <a:pos x="64" y="0"/>
                </a:cxn>
                <a:cxn ang="0">
                  <a:pos x="64" y="0"/>
                </a:cxn>
                <a:cxn ang="0">
                  <a:pos x="64" y="0"/>
                </a:cxn>
                <a:cxn ang="0">
                  <a:pos x="320" y="0"/>
                </a:cxn>
                <a:cxn ang="0">
                  <a:pos x="320" y="0"/>
                </a:cxn>
                <a:cxn ang="0">
                  <a:pos x="384" y="64"/>
                </a:cxn>
                <a:cxn ang="0">
                  <a:pos x="384" y="64"/>
                </a:cxn>
                <a:cxn ang="0">
                  <a:pos x="384" y="64"/>
                </a:cxn>
                <a:cxn ang="0">
                  <a:pos x="384" y="3264"/>
                </a:cxn>
                <a:cxn ang="0">
                  <a:pos x="384" y="3264"/>
                </a:cxn>
                <a:cxn ang="0">
                  <a:pos x="320" y="3328"/>
                </a:cxn>
                <a:cxn ang="0">
                  <a:pos x="320" y="3328"/>
                </a:cxn>
                <a:cxn ang="0">
                  <a:pos x="320" y="3328"/>
                </a:cxn>
                <a:cxn ang="0">
                  <a:pos x="64" y="3328"/>
                </a:cxn>
                <a:cxn ang="0">
                  <a:pos x="64" y="3328"/>
                </a:cxn>
                <a:cxn ang="0">
                  <a:pos x="0" y="3264"/>
                </a:cxn>
                <a:cxn ang="0">
                  <a:pos x="0" y="3264"/>
                </a:cxn>
                <a:cxn ang="0">
                  <a:pos x="0" y="64"/>
                </a:cxn>
              </a:cxnLst>
              <a:rect l="0" t="0" r="r" b="b"/>
              <a:pathLst>
                <a:path w="384" h="3328">
                  <a:moveTo>
                    <a:pt x="0" y="64"/>
                  </a:moveTo>
                  <a:cubicBezTo>
                    <a:pt x="0" y="29"/>
                    <a:pt x="29" y="0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64" y="0"/>
                  </a:lnTo>
                  <a:lnTo>
                    <a:pt x="320" y="0"/>
                  </a:lnTo>
                  <a:lnTo>
                    <a:pt x="320" y="0"/>
                  </a:lnTo>
                  <a:cubicBezTo>
                    <a:pt x="356" y="0"/>
                    <a:pt x="384" y="29"/>
                    <a:pt x="384" y="64"/>
                  </a:cubicBezTo>
                  <a:cubicBezTo>
                    <a:pt x="384" y="64"/>
                    <a:pt x="384" y="64"/>
                    <a:pt x="384" y="64"/>
                  </a:cubicBezTo>
                  <a:lnTo>
                    <a:pt x="384" y="64"/>
                  </a:lnTo>
                  <a:lnTo>
                    <a:pt x="384" y="3264"/>
                  </a:lnTo>
                  <a:lnTo>
                    <a:pt x="384" y="3264"/>
                  </a:lnTo>
                  <a:cubicBezTo>
                    <a:pt x="384" y="3300"/>
                    <a:pt x="356" y="3328"/>
                    <a:pt x="320" y="3328"/>
                  </a:cubicBezTo>
                  <a:cubicBezTo>
                    <a:pt x="320" y="3328"/>
                    <a:pt x="320" y="3328"/>
                    <a:pt x="320" y="3328"/>
                  </a:cubicBezTo>
                  <a:lnTo>
                    <a:pt x="320" y="3328"/>
                  </a:lnTo>
                  <a:lnTo>
                    <a:pt x="64" y="3328"/>
                  </a:lnTo>
                  <a:lnTo>
                    <a:pt x="64" y="3328"/>
                  </a:lnTo>
                  <a:cubicBezTo>
                    <a:pt x="29" y="3328"/>
                    <a:pt x="0" y="3300"/>
                    <a:pt x="0" y="3264"/>
                  </a:cubicBezTo>
                  <a:cubicBezTo>
                    <a:pt x="0" y="3264"/>
                    <a:pt x="0" y="3264"/>
                    <a:pt x="0" y="3264"/>
                  </a:cubicBezTo>
                  <a:lnTo>
                    <a:pt x="0" y="64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1" name="Freeform 11"/>
            <p:cNvSpPr>
              <a:spLocks noEditPoints="1"/>
            </p:cNvSpPr>
            <p:nvPr/>
          </p:nvSpPr>
          <p:spPr bwMode="auto">
            <a:xfrm>
              <a:off x="2694" y="1971"/>
              <a:ext cx="141" cy="939"/>
            </a:xfrm>
            <a:custGeom>
              <a:avLst/>
              <a:gdLst/>
              <a:ahLst/>
              <a:cxnLst>
                <a:cxn ang="0">
                  <a:pos x="1" y="84"/>
                </a:cxn>
                <a:cxn ang="0">
                  <a:pos x="10" y="50"/>
                </a:cxn>
                <a:cxn ang="0">
                  <a:pos x="30" y="24"/>
                </a:cxn>
                <a:cxn ang="0">
                  <a:pos x="59" y="6"/>
                </a:cxn>
                <a:cxn ang="0">
                  <a:pos x="88" y="0"/>
                </a:cxn>
                <a:cxn ang="0">
                  <a:pos x="349" y="1"/>
                </a:cxn>
                <a:cxn ang="0">
                  <a:pos x="383" y="9"/>
                </a:cxn>
                <a:cxn ang="0">
                  <a:pos x="411" y="30"/>
                </a:cxn>
                <a:cxn ang="0">
                  <a:pos x="427" y="59"/>
                </a:cxn>
                <a:cxn ang="0">
                  <a:pos x="432" y="88"/>
                </a:cxn>
                <a:cxn ang="0">
                  <a:pos x="432" y="3293"/>
                </a:cxn>
                <a:cxn ang="0">
                  <a:pos x="424" y="3326"/>
                </a:cxn>
                <a:cxn ang="0">
                  <a:pos x="403" y="3355"/>
                </a:cxn>
                <a:cxn ang="0">
                  <a:pos x="374" y="3371"/>
                </a:cxn>
                <a:cxn ang="0">
                  <a:pos x="344" y="3376"/>
                </a:cxn>
                <a:cxn ang="0">
                  <a:pos x="84" y="3376"/>
                </a:cxn>
                <a:cxn ang="0">
                  <a:pos x="50" y="3368"/>
                </a:cxn>
                <a:cxn ang="0">
                  <a:pos x="23" y="3348"/>
                </a:cxn>
                <a:cxn ang="0">
                  <a:pos x="6" y="3318"/>
                </a:cxn>
                <a:cxn ang="0">
                  <a:pos x="0" y="3288"/>
                </a:cxn>
                <a:cxn ang="0">
                  <a:pos x="48" y="3288"/>
                </a:cxn>
                <a:cxn ang="0">
                  <a:pos x="53" y="3309"/>
                </a:cxn>
                <a:cxn ang="0">
                  <a:pos x="63" y="3321"/>
                </a:cxn>
                <a:cxn ang="0">
                  <a:pos x="77" y="3327"/>
                </a:cxn>
                <a:cxn ang="0">
                  <a:pos x="93" y="3329"/>
                </a:cxn>
                <a:cxn ang="0">
                  <a:pos x="344" y="3328"/>
                </a:cxn>
                <a:cxn ang="0">
                  <a:pos x="365" y="3324"/>
                </a:cxn>
                <a:cxn ang="0">
                  <a:pos x="378" y="3314"/>
                </a:cxn>
                <a:cxn ang="0">
                  <a:pos x="383" y="3301"/>
                </a:cxn>
                <a:cxn ang="0">
                  <a:pos x="385" y="3284"/>
                </a:cxn>
                <a:cxn ang="0">
                  <a:pos x="384" y="88"/>
                </a:cxn>
                <a:cxn ang="0">
                  <a:pos x="380" y="68"/>
                </a:cxn>
                <a:cxn ang="0">
                  <a:pos x="370" y="57"/>
                </a:cxn>
                <a:cxn ang="0">
                  <a:pos x="356" y="49"/>
                </a:cxn>
                <a:cxn ang="0">
                  <a:pos x="340" y="48"/>
                </a:cxn>
                <a:cxn ang="0">
                  <a:pos x="88" y="48"/>
                </a:cxn>
                <a:cxn ang="0">
                  <a:pos x="68" y="53"/>
                </a:cxn>
                <a:cxn ang="0">
                  <a:pos x="57" y="63"/>
                </a:cxn>
                <a:cxn ang="0">
                  <a:pos x="49" y="77"/>
                </a:cxn>
                <a:cxn ang="0">
                  <a:pos x="48" y="93"/>
                </a:cxn>
                <a:cxn ang="0">
                  <a:pos x="48" y="3288"/>
                </a:cxn>
              </a:cxnLst>
              <a:rect l="0" t="0" r="r" b="b"/>
              <a:pathLst>
                <a:path w="432" h="3376">
                  <a:moveTo>
                    <a:pt x="0" y="88"/>
                  </a:moveTo>
                  <a:cubicBezTo>
                    <a:pt x="0" y="87"/>
                    <a:pt x="1" y="85"/>
                    <a:pt x="1" y="84"/>
                  </a:cubicBezTo>
                  <a:lnTo>
                    <a:pt x="6" y="59"/>
                  </a:lnTo>
                  <a:cubicBezTo>
                    <a:pt x="7" y="56"/>
                    <a:pt x="8" y="52"/>
                    <a:pt x="10" y="50"/>
                  </a:cubicBezTo>
                  <a:lnTo>
                    <a:pt x="24" y="30"/>
                  </a:lnTo>
                  <a:cubicBezTo>
                    <a:pt x="25" y="27"/>
                    <a:pt x="27" y="25"/>
                    <a:pt x="30" y="24"/>
                  </a:cubicBezTo>
                  <a:lnTo>
                    <a:pt x="50" y="10"/>
                  </a:lnTo>
                  <a:cubicBezTo>
                    <a:pt x="52" y="8"/>
                    <a:pt x="56" y="7"/>
                    <a:pt x="59" y="6"/>
                  </a:cubicBezTo>
                  <a:lnTo>
                    <a:pt x="84" y="1"/>
                  </a:lnTo>
                  <a:cubicBezTo>
                    <a:pt x="85" y="1"/>
                    <a:pt x="87" y="0"/>
                    <a:pt x="88" y="0"/>
                  </a:cubicBezTo>
                  <a:lnTo>
                    <a:pt x="344" y="0"/>
                  </a:lnTo>
                  <a:cubicBezTo>
                    <a:pt x="346" y="0"/>
                    <a:pt x="348" y="1"/>
                    <a:pt x="349" y="1"/>
                  </a:cubicBezTo>
                  <a:lnTo>
                    <a:pt x="374" y="6"/>
                  </a:lnTo>
                  <a:cubicBezTo>
                    <a:pt x="377" y="7"/>
                    <a:pt x="380" y="8"/>
                    <a:pt x="383" y="9"/>
                  </a:cubicBezTo>
                  <a:lnTo>
                    <a:pt x="404" y="23"/>
                  </a:lnTo>
                  <a:cubicBezTo>
                    <a:pt x="406" y="25"/>
                    <a:pt x="409" y="28"/>
                    <a:pt x="411" y="30"/>
                  </a:cubicBezTo>
                  <a:lnTo>
                    <a:pt x="424" y="50"/>
                  </a:lnTo>
                  <a:cubicBezTo>
                    <a:pt x="425" y="53"/>
                    <a:pt x="426" y="56"/>
                    <a:pt x="427" y="59"/>
                  </a:cubicBezTo>
                  <a:lnTo>
                    <a:pt x="432" y="84"/>
                  </a:lnTo>
                  <a:cubicBezTo>
                    <a:pt x="432" y="85"/>
                    <a:pt x="432" y="87"/>
                    <a:pt x="432" y="88"/>
                  </a:cubicBezTo>
                  <a:lnTo>
                    <a:pt x="432" y="3288"/>
                  </a:lnTo>
                  <a:cubicBezTo>
                    <a:pt x="432" y="3290"/>
                    <a:pt x="432" y="3292"/>
                    <a:pt x="432" y="3293"/>
                  </a:cubicBezTo>
                  <a:lnTo>
                    <a:pt x="427" y="3318"/>
                  </a:lnTo>
                  <a:cubicBezTo>
                    <a:pt x="426" y="3321"/>
                    <a:pt x="425" y="3324"/>
                    <a:pt x="424" y="3326"/>
                  </a:cubicBezTo>
                  <a:lnTo>
                    <a:pt x="411" y="3347"/>
                  </a:lnTo>
                  <a:cubicBezTo>
                    <a:pt x="409" y="3350"/>
                    <a:pt x="406" y="3353"/>
                    <a:pt x="403" y="3355"/>
                  </a:cubicBezTo>
                  <a:lnTo>
                    <a:pt x="382" y="3368"/>
                  </a:lnTo>
                  <a:cubicBezTo>
                    <a:pt x="380" y="3369"/>
                    <a:pt x="377" y="3370"/>
                    <a:pt x="374" y="3371"/>
                  </a:cubicBezTo>
                  <a:lnTo>
                    <a:pt x="349" y="3376"/>
                  </a:lnTo>
                  <a:cubicBezTo>
                    <a:pt x="348" y="3376"/>
                    <a:pt x="346" y="3376"/>
                    <a:pt x="344" y="3376"/>
                  </a:cubicBezTo>
                  <a:lnTo>
                    <a:pt x="88" y="3376"/>
                  </a:lnTo>
                  <a:cubicBezTo>
                    <a:pt x="87" y="3376"/>
                    <a:pt x="85" y="3376"/>
                    <a:pt x="84" y="3376"/>
                  </a:cubicBezTo>
                  <a:lnTo>
                    <a:pt x="59" y="3371"/>
                  </a:lnTo>
                  <a:cubicBezTo>
                    <a:pt x="56" y="3370"/>
                    <a:pt x="53" y="3369"/>
                    <a:pt x="50" y="3368"/>
                  </a:cubicBezTo>
                  <a:lnTo>
                    <a:pt x="30" y="3355"/>
                  </a:lnTo>
                  <a:cubicBezTo>
                    <a:pt x="28" y="3353"/>
                    <a:pt x="25" y="3350"/>
                    <a:pt x="23" y="3348"/>
                  </a:cubicBezTo>
                  <a:lnTo>
                    <a:pt x="9" y="3327"/>
                  </a:lnTo>
                  <a:cubicBezTo>
                    <a:pt x="8" y="3324"/>
                    <a:pt x="7" y="3321"/>
                    <a:pt x="6" y="3318"/>
                  </a:cubicBezTo>
                  <a:lnTo>
                    <a:pt x="1" y="3293"/>
                  </a:lnTo>
                  <a:cubicBezTo>
                    <a:pt x="1" y="3292"/>
                    <a:pt x="0" y="3290"/>
                    <a:pt x="0" y="3288"/>
                  </a:cubicBezTo>
                  <a:lnTo>
                    <a:pt x="0" y="88"/>
                  </a:lnTo>
                  <a:close/>
                  <a:moveTo>
                    <a:pt x="48" y="3288"/>
                  </a:moveTo>
                  <a:lnTo>
                    <a:pt x="48" y="3284"/>
                  </a:lnTo>
                  <a:lnTo>
                    <a:pt x="53" y="3309"/>
                  </a:lnTo>
                  <a:lnTo>
                    <a:pt x="49" y="3300"/>
                  </a:lnTo>
                  <a:lnTo>
                    <a:pt x="63" y="3321"/>
                  </a:lnTo>
                  <a:lnTo>
                    <a:pt x="57" y="3314"/>
                  </a:lnTo>
                  <a:lnTo>
                    <a:pt x="77" y="3327"/>
                  </a:lnTo>
                  <a:lnTo>
                    <a:pt x="68" y="3324"/>
                  </a:lnTo>
                  <a:lnTo>
                    <a:pt x="93" y="3329"/>
                  </a:lnTo>
                  <a:lnTo>
                    <a:pt x="88" y="3328"/>
                  </a:lnTo>
                  <a:lnTo>
                    <a:pt x="344" y="3328"/>
                  </a:lnTo>
                  <a:lnTo>
                    <a:pt x="340" y="3329"/>
                  </a:lnTo>
                  <a:lnTo>
                    <a:pt x="365" y="3324"/>
                  </a:lnTo>
                  <a:lnTo>
                    <a:pt x="357" y="3327"/>
                  </a:lnTo>
                  <a:lnTo>
                    <a:pt x="378" y="3314"/>
                  </a:lnTo>
                  <a:lnTo>
                    <a:pt x="370" y="3322"/>
                  </a:lnTo>
                  <a:lnTo>
                    <a:pt x="383" y="3301"/>
                  </a:lnTo>
                  <a:lnTo>
                    <a:pt x="380" y="3309"/>
                  </a:lnTo>
                  <a:lnTo>
                    <a:pt x="385" y="3284"/>
                  </a:lnTo>
                  <a:lnTo>
                    <a:pt x="384" y="3288"/>
                  </a:lnTo>
                  <a:lnTo>
                    <a:pt x="384" y="88"/>
                  </a:lnTo>
                  <a:lnTo>
                    <a:pt x="385" y="93"/>
                  </a:lnTo>
                  <a:lnTo>
                    <a:pt x="380" y="68"/>
                  </a:lnTo>
                  <a:lnTo>
                    <a:pt x="383" y="77"/>
                  </a:lnTo>
                  <a:lnTo>
                    <a:pt x="370" y="57"/>
                  </a:lnTo>
                  <a:lnTo>
                    <a:pt x="377" y="63"/>
                  </a:lnTo>
                  <a:lnTo>
                    <a:pt x="356" y="49"/>
                  </a:lnTo>
                  <a:lnTo>
                    <a:pt x="365" y="53"/>
                  </a:lnTo>
                  <a:lnTo>
                    <a:pt x="340" y="48"/>
                  </a:lnTo>
                  <a:lnTo>
                    <a:pt x="344" y="48"/>
                  </a:lnTo>
                  <a:lnTo>
                    <a:pt x="88" y="48"/>
                  </a:lnTo>
                  <a:lnTo>
                    <a:pt x="93" y="48"/>
                  </a:lnTo>
                  <a:lnTo>
                    <a:pt x="68" y="53"/>
                  </a:lnTo>
                  <a:lnTo>
                    <a:pt x="77" y="49"/>
                  </a:lnTo>
                  <a:lnTo>
                    <a:pt x="57" y="63"/>
                  </a:lnTo>
                  <a:lnTo>
                    <a:pt x="63" y="57"/>
                  </a:lnTo>
                  <a:lnTo>
                    <a:pt x="49" y="77"/>
                  </a:lnTo>
                  <a:lnTo>
                    <a:pt x="53" y="68"/>
                  </a:lnTo>
                  <a:lnTo>
                    <a:pt x="48" y="93"/>
                  </a:lnTo>
                  <a:lnTo>
                    <a:pt x="48" y="88"/>
                  </a:lnTo>
                  <a:lnTo>
                    <a:pt x="48" y="328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2" name="Freeform 12"/>
            <p:cNvSpPr>
              <a:spLocks/>
            </p:cNvSpPr>
            <p:nvPr/>
          </p:nvSpPr>
          <p:spPr bwMode="auto">
            <a:xfrm>
              <a:off x="2567" y="2974"/>
              <a:ext cx="376" cy="499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960" y="0"/>
                </a:cxn>
                <a:cxn ang="0">
                  <a:pos x="960" y="0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600"/>
                </a:cxn>
                <a:cxn ang="0">
                  <a:pos x="1152" y="1600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192" y="1792"/>
                </a:cxn>
                <a:cxn ang="0">
                  <a:pos x="192" y="1792"/>
                </a:cxn>
                <a:cxn ang="0">
                  <a:pos x="0" y="1600"/>
                </a:cxn>
                <a:cxn ang="0">
                  <a:pos x="0" y="1600"/>
                </a:cxn>
                <a:cxn ang="0">
                  <a:pos x="0" y="192"/>
                </a:cxn>
              </a:cxnLst>
              <a:rect l="0" t="0" r="r" b="b"/>
              <a:pathLst>
                <a:path w="1152" h="1792">
                  <a:moveTo>
                    <a:pt x="0" y="192"/>
                  </a:moveTo>
                  <a:cubicBezTo>
                    <a:pt x="0" y="86"/>
                    <a:pt x="86" y="0"/>
                    <a:pt x="192" y="0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92" y="0"/>
                  </a:lnTo>
                  <a:lnTo>
                    <a:pt x="960" y="0"/>
                  </a:lnTo>
                  <a:lnTo>
                    <a:pt x="960" y="0"/>
                  </a:lnTo>
                  <a:cubicBezTo>
                    <a:pt x="1067" y="0"/>
                    <a:pt x="1152" y="86"/>
                    <a:pt x="1152" y="192"/>
                  </a:cubicBezTo>
                  <a:cubicBezTo>
                    <a:pt x="1152" y="192"/>
                    <a:pt x="1152" y="192"/>
                    <a:pt x="1152" y="192"/>
                  </a:cubicBezTo>
                  <a:lnTo>
                    <a:pt x="1152" y="192"/>
                  </a:lnTo>
                  <a:lnTo>
                    <a:pt x="1152" y="1600"/>
                  </a:lnTo>
                  <a:lnTo>
                    <a:pt x="1152" y="1600"/>
                  </a:lnTo>
                  <a:cubicBezTo>
                    <a:pt x="1152" y="1707"/>
                    <a:pt x="1067" y="1792"/>
                    <a:pt x="960" y="1792"/>
                  </a:cubicBezTo>
                  <a:cubicBezTo>
                    <a:pt x="960" y="1792"/>
                    <a:pt x="960" y="1792"/>
                    <a:pt x="960" y="1792"/>
                  </a:cubicBezTo>
                  <a:lnTo>
                    <a:pt x="960" y="1792"/>
                  </a:lnTo>
                  <a:lnTo>
                    <a:pt x="192" y="1792"/>
                  </a:lnTo>
                  <a:lnTo>
                    <a:pt x="192" y="1792"/>
                  </a:lnTo>
                  <a:cubicBezTo>
                    <a:pt x="86" y="1792"/>
                    <a:pt x="0" y="1707"/>
                    <a:pt x="0" y="1600"/>
                  </a:cubicBezTo>
                  <a:cubicBezTo>
                    <a:pt x="0" y="1600"/>
                    <a:pt x="0" y="1600"/>
                    <a:pt x="0" y="1600"/>
                  </a:cubicBezTo>
                  <a:lnTo>
                    <a:pt x="0" y="192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3" name="Freeform 13"/>
            <p:cNvSpPr>
              <a:spLocks noEditPoints="1"/>
            </p:cNvSpPr>
            <p:nvPr/>
          </p:nvSpPr>
          <p:spPr bwMode="auto">
            <a:xfrm>
              <a:off x="2559" y="2968"/>
              <a:ext cx="391" cy="511"/>
            </a:xfrm>
            <a:custGeom>
              <a:avLst/>
              <a:gdLst/>
              <a:ahLst/>
              <a:cxnLst>
                <a:cxn ang="0">
                  <a:pos x="6" y="170"/>
                </a:cxn>
                <a:cxn ang="0">
                  <a:pos x="37" y="98"/>
                </a:cxn>
                <a:cxn ang="0">
                  <a:pos x="66" y="62"/>
                </a:cxn>
                <a:cxn ang="0">
                  <a:pos x="130" y="19"/>
                </a:cxn>
                <a:cxn ang="0">
                  <a:pos x="175" y="5"/>
                </a:cxn>
                <a:cxn ang="0">
                  <a:pos x="1026" y="5"/>
                </a:cxn>
                <a:cxn ang="0">
                  <a:pos x="1071" y="18"/>
                </a:cxn>
                <a:cxn ang="0">
                  <a:pos x="1136" y="62"/>
                </a:cxn>
                <a:cxn ang="0">
                  <a:pos x="1164" y="98"/>
                </a:cxn>
                <a:cxn ang="0">
                  <a:pos x="1195" y="170"/>
                </a:cxn>
                <a:cxn ang="0">
                  <a:pos x="1200" y="1624"/>
                </a:cxn>
                <a:cxn ang="0">
                  <a:pos x="1184" y="1706"/>
                </a:cxn>
                <a:cxn ang="0">
                  <a:pos x="1162" y="1748"/>
                </a:cxn>
                <a:cxn ang="0">
                  <a:pos x="1108" y="1802"/>
                </a:cxn>
                <a:cxn ang="0">
                  <a:pos x="1066" y="1824"/>
                </a:cxn>
                <a:cxn ang="0">
                  <a:pos x="987" y="1840"/>
                </a:cxn>
                <a:cxn ang="0">
                  <a:pos x="170" y="1835"/>
                </a:cxn>
                <a:cxn ang="0">
                  <a:pos x="98" y="1804"/>
                </a:cxn>
                <a:cxn ang="0">
                  <a:pos x="62" y="1776"/>
                </a:cxn>
                <a:cxn ang="0">
                  <a:pos x="18" y="1711"/>
                </a:cxn>
                <a:cxn ang="0">
                  <a:pos x="5" y="1666"/>
                </a:cxn>
                <a:cxn ang="0">
                  <a:pos x="48" y="1622"/>
                </a:cxn>
                <a:cxn ang="0">
                  <a:pos x="62" y="1692"/>
                </a:cxn>
                <a:cxn ang="0">
                  <a:pos x="76" y="1717"/>
                </a:cxn>
                <a:cxn ang="0">
                  <a:pos x="124" y="1765"/>
                </a:cxn>
                <a:cxn ang="0">
                  <a:pos x="148" y="1779"/>
                </a:cxn>
                <a:cxn ang="0">
                  <a:pos x="216" y="1792"/>
                </a:cxn>
                <a:cxn ang="0">
                  <a:pos x="1016" y="1790"/>
                </a:cxn>
                <a:cxn ang="0">
                  <a:pos x="1081" y="1762"/>
                </a:cxn>
                <a:cxn ang="0">
                  <a:pos x="1102" y="1745"/>
                </a:cxn>
                <a:cxn ang="0">
                  <a:pos x="1140" y="1688"/>
                </a:cxn>
                <a:cxn ang="0">
                  <a:pos x="1149" y="1661"/>
                </a:cxn>
                <a:cxn ang="0">
                  <a:pos x="1149" y="180"/>
                </a:cxn>
                <a:cxn ang="0">
                  <a:pos x="1141" y="153"/>
                </a:cxn>
                <a:cxn ang="0">
                  <a:pos x="1102" y="95"/>
                </a:cxn>
                <a:cxn ang="0">
                  <a:pos x="1081" y="79"/>
                </a:cxn>
                <a:cxn ang="0">
                  <a:pos x="1016" y="51"/>
                </a:cxn>
                <a:cxn ang="0">
                  <a:pos x="219" y="48"/>
                </a:cxn>
                <a:cxn ang="0">
                  <a:pos x="148" y="62"/>
                </a:cxn>
                <a:cxn ang="0">
                  <a:pos x="124" y="76"/>
                </a:cxn>
                <a:cxn ang="0">
                  <a:pos x="76" y="124"/>
                </a:cxn>
                <a:cxn ang="0">
                  <a:pos x="62" y="148"/>
                </a:cxn>
                <a:cxn ang="0">
                  <a:pos x="48" y="216"/>
                </a:cxn>
              </a:cxnLst>
              <a:rect l="0" t="0" r="r" b="b"/>
              <a:pathLst>
                <a:path w="1200" h="1840">
                  <a:moveTo>
                    <a:pt x="0" y="216"/>
                  </a:moveTo>
                  <a:lnTo>
                    <a:pt x="5" y="175"/>
                  </a:lnTo>
                  <a:cubicBezTo>
                    <a:pt x="5" y="173"/>
                    <a:pt x="5" y="172"/>
                    <a:pt x="6" y="170"/>
                  </a:cubicBezTo>
                  <a:lnTo>
                    <a:pt x="17" y="134"/>
                  </a:lnTo>
                  <a:cubicBezTo>
                    <a:pt x="17" y="133"/>
                    <a:pt x="18" y="131"/>
                    <a:pt x="19" y="130"/>
                  </a:cubicBezTo>
                  <a:lnTo>
                    <a:pt x="37" y="98"/>
                  </a:lnTo>
                  <a:cubicBezTo>
                    <a:pt x="37" y="97"/>
                    <a:pt x="38" y="96"/>
                    <a:pt x="39" y="95"/>
                  </a:cubicBezTo>
                  <a:lnTo>
                    <a:pt x="62" y="66"/>
                  </a:lnTo>
                  <a:cubicBezTo>
                    <a:pt x="63" y="64"/>
                    <a:pt x="64" y="63"/>
                    <a:pt x="66" y="62"/>
                  </a:cubicBezTo>
                  <a:lnTo>
                    <a:pt x="95" y="39"/>
                  </a:lnTo>
                  <a:cubicBezTo>
                    <a:pt x="96" y="38"/>
                    <a:pt x="97" y="37"/>
                    <a:pt x="98" y="37"/>
                  </a:cubicBezTo>
                  <a:lnTo>
                    <a:pt x="130" y="19"/>
                  </a:lnTo>
                  <a:cubicBezTo>
                    <a:pt x="131" y="18"/>
                    <a:pt x="133" y="17"/>
                    <a:pt x="134" y="17"/>
                  </a:cubicBezTo>
                  <a:lnTo>
                    <a:pt x="170" y="6"/>
                  </a:lnTo>
                  <a:cubicBezTo>
                    <a:pt x="172" y="5"/>
                    <a:pt x="173" y="5"/>
                    <a:pt x="175" y="5"/>
                  </a:cubicBezTo>
                  <a:lnTo>
                    <a:pt x="214" y="1"/>
                  </a:lnTo>
                  <a:lnTo>
                    <a:pt x="984" y="0"/>
                  </a:lnTo>
                  <a:lnTo>
                    <a:pt x="1026" y="5"/>
                  </a:lnTo>
                  <a:cubicBezTo>
                    <a:pt x="1027" y="5"/>
                    <a:pt x="1029" y="5"/>
                    <a:pt x="1030" y="6"/>
                  </a:cubicBezTo>
                  <a:lnTo>
                    <a:pt x="1066" y="17"/>
                  </a:lnTo>
                  <a:cubicBezTo>
                    <a:pt x="1068" y="17"/>
                    <a:pt x="1070" y="18"/>
                    <a:pt x="1071" y="18"/>
                  </a:cubicBezTo>
                  <a:lnTo>
                    <a:pt x="1104" y="36"/>
                  </a:lnTo>
                  <a:cubicBezTo>
                    <a:pt x="1105" y="37"/>
                    <a:pt x="1107" y="38"/>
                    <a:pt x="1108" y="39"/>
                  </a:cubicBezTo>
                  <a:lnTo>
                    <a:pt x="1136" y="62"/>
                  </a:lnTo>
                  <a:cubicBezTo>
                    <a:pt x="1137" y="63"/>
                    <a:pt x="1138" y="64"/>
                    <a:pt x="1139" y="66"/>
                  </a:cubicBezTo>
                  <a:lnTo>
                    <a:pt x="1162" y="95"/>
                  </a:lnTo>
                  <a:cubicBezTo>
                    <a:pt x="1163" y="96"/>
                    <a:pt x="1164" y="97"/>
                    <a:pt x="1164" y="98"/>
                  </a:cubicBezTo>
                  <a:lnTo>
                    <a:pt x="1182" y="130"/>
                  </a:lnTo>
                  <a:cubicBezTo>
                    <a:pt x="1183" y="131"/>
                    <a:pt x="1184" y="133"/>
                    <a:pt x="1184" y="134"/>
                  </a:cubicBezTo>
                  <a:lnTo>
                    <a:pt x="1195" y="170"/>
                  </a:lnTo>
                  <a:cubicBezTo>
                    <a:pt x="1196" y="172"/>
                    <a:pt x="1196" y="173"/>
                    <a:pt x="1196" y="175"/>
                  </a:cubicBezTo>
                  <a:lnTo>
                    <a:pt x="1200" y="214"/>
                  </a:lnTo>
                  <a:lnTo>
                    <a:pt x="1200" y="1624"/>
                  </a:lnTo>
                  <a:lnTo>
                    <a:pt x="1196" y="1666"/>
                  </a:lnTo>
                  <a:cubicBezTo>
                    <a:pt x="1196" y="1667"/>
                    <a:pt x="1196" y="1669"/>
                    <a:pt x="1195" y="1670"/>
                  </a:cubicBezTo>
                  <a:lnTo>
                    <a:pt x="1184" y="1706"/>
                  </a:lnTo>
                  <a:cubicBezTo>
                    <a:pt x="1184" y="1708"/>
                    <a:pt x="1183" y="1710"/>
                    <a:pt x="1183" y="1711"/>
                  </a:cubicBezTo>
                  <a:lnTo>
                    <a:pt x="1165" y="1744"/>
                  </a:lnTo>
                  <a:cubicBezTo>
                    <a:pt x="1164" y="1745"/>
                    <a:pt x="1163" y="1747"/>
                    <a:pt x="1162" y="1748"/>
                  </a:cubicBezTo>
                  <a:lnTo>
                    <a:pt x="1139" y="1776"/>
                  </a:lnTo>
                  <a:cubicBezTo>
                    <a:pt x="1138" y="1777"/>
                    <a:pt x="1137" y="1778"/>
                    <a:pt x="1136" y="1779"/>
                  </a:cubicBezTo>
                  <a:lnTo>
                    <a:pt x="1108" y="1802"/>
                  </a:lnTo>
                  <a:cubicBezTo>
                    <a:pt x="1107" y="1803"/>
                    <a:pt x="1105" y="1804"/>
                    <a:pt x="1104" y="1805"/>
                  </a:cubicBezTo>
                  <a:lnTo>
                    <a:pt x="1071" y="1823"/>
                  </a:lnTo>
                  <a:cubicBezTo>
                    <a:pt x="1070" y="1823"/>
                    <a:pt x="1068" y="1824"/>
                    <a:pt x="1066" y="1824"/>
                  </a:cubicBezTo>
                  <a:lnTo>
                    <a:pt x="1030" y="1835"/>
                  </a:lnTo>
                  <a:cubicBezTo>
                    <a:pt x="1029" y="1836"/>
                    <a:pt x="1027" y="1836"/>
                    <a:pt x="1026" y="1836"/>
                  </a:cubicBezTo>
                  <a:lnTo>
                    <a:pt x="987" y="1840"/>
                  </a:lnTo>
                  <a:lnTo>
                    <a:pt x="216" y="1840"/>
                  </a:lnTo>
                  <a:lnTo>
                    <a:pt x="175" y="1836"/>
                  </a:lnTo>
                  <a:cubicBezTo>
                    <a:pt x="173" y="1836"/>
                    <a:pt x="172" y="1836"/>
                    <a:pt x="170" y="1835"/>
                  </a:cubicBezTo>
                  <a:lnTo>
                    <a:pt x="134" y="1824"/>
                  </a:lnTo>
                  <a:cubicBezTo>
                    <a:pt x="133" y="1824"/>
                    <a:pt x="131" y="1823"/>
                    <a:pt x="130" y="1822"/>
                  </a:cubicBezTo>
                  <a:lnTo>
                    <a:pt x="98" y="1804"/>
                  </a:lnTo>
                  <a:cubicBezTo>
                    <a:pt x="97" y="1804"/>
                    <a:pt x="96" y="1803"/>
                    <a:pt x="95" y="1802"/>
                  </a:cubicBezTo>
                  <a:lnTo>
                    <a:pt x="66" y="1779"/>
                  </a:lnTo>
                  <a:cubicBezTo>
                    <a:pt x="64" y="1778"/>
                    <a:pt x="63" y="1777"/>
                    <a:pt x="62" y="1776"/>
                  </a:cubicBezTo>
                  <a:lnTo>
                    <a:pt x="39" y="1748"/>
                  </a:lnTo>
                  <a:cubicBezTo>
                    <a:pt x="38" y="1747"/>
                    <a:pt x="37" y="1745"/>
                    <a:pt x="36" y="1744"/>
                  </a:cubicBezTo>
                  <a:lnTo>
                    <a:pt x="18" y="1711"/>
                  </a:lnTo>
                  <a:cubicBezTo>
                    <a:pt x="18" y="1710"/>
                    <a:pt x="17" y="1708"/>
                    <a:pt x="17" y="1706"/>
                  </a:cubicBezTo>
                  <a:lnTo>
                    <a:pt x="6" y="1670"/>
                  </a:lnTo>
                  <a:cubicBezTo>
                    <a:pt x="5" y="1669"/>
                    <a:pt x="5" y="1667"/>
                    <a:pt x="5" y="1666"/>
                  </a:cubicBezTo>
                  <a:lnTo>
                    <a:pt x="1" y="1627"/>
                  </a:lnTo>
                  <a:lnTo>
                    <a:pt x="0" y="216"/>
                  </a:lnTo>
                  <a:close/>
                  <a:moveTo>
                    <a:pt x="48" y="1622"/>
                  </a:moveTo>
                  <a:lnTo>
                    <a:pt x="52" y="1661"/>
                  </a:lnTo>
                  <a:lnTo>
                    <a:pt x="51" y="1656"/>
                  </a:lnTo>
                  <a:lnTo>
                    <a:pt x="62" y="1692"/>
                  </a:lnTo>
                  <a:lnTo>
                    <a:pt x="61" y="1688"/>
                  </a:lnTo>
                  <a:lnTo>
                    <a:pt x="79" y="1721"/>
                  </a:lnTo>
                  <a:lnTo>
                    <a:pt x="76" y="1717"/>
                  </a:lnTo>
                  <a:lnTo>
                    <a:pt x="99" y="1745"/>
                  </a:lnTo>
                  <a:lnTo>
                    <a:pt x="95" y="1742"/>
                  </a:lnTo>
                  <a:lnTo>
                    <a:pt x="124" y="1765"/>
                  </a:lnTo>
                  <a:lnTo>
                    <a:pt x="121" y="1763"/>
                  </a:lnTo>
                  <a:lnTo>
                    <a:pt x="153" y="1781"/>
                  </a:lnTo>
                  <a:lnTo>
                    <a:pt x="148" y="1779"/>
                  </a:lnTo>
                  <a:lnTo>
                    <a:pt x="184" y="1790"/>
                  </a:lnTo>
                  <a:lnTo>
                    <a:pt x="180" y="1789"/>
                  </a:lnTo>
                  <a:lnTo>
                    <a:pt x="216" y="1792"/>
                  </a:lnTo>
                  <a:lnTo>
                    <a:pt x="982" y="1793"/>
                  </a:lnTo>
                  <a:lnTo>
                    <a:pt x="1021" y="1789"/>
                  </a:lnTo>
                  <a:lnTo>
                    <a:pt x="1016" y="1790"/>
                  </a:lnTo>
                  <a:lnTo>
                    <a:pt x="1052" y="1779"/>
                  </a:lnTo>
                  <a:lnTo>
                    <a:pt x="1048" y="1780"/>
                  </a:lnTo>
                  <a:lnTo>
                    <a:pt x="1081" y="1762"/>
                  </a:lnTo>
                  <a:lnTo>
                    <a:pt x="1077" y="1765"/>
                  </a:lnTo>
                  <a:lnTo>
                    <a:pt x="1105" y="1742"/>
                  </a:lnTo>
                  <a:lnTo>
                    <a:pt x="1102" y="1745"/>
                  </a:lnTo>
                  <a:lnTo>
                    <a:pt x="1125" y="1717"/>
                  </a:lnTo>
                  <a:lnTo>
                    <a:pt x="1122" y="1721"/>
                  </a:lnTo>
                  <a:lnTo>
                    <a:pt x="1140" y="1688"/>
                  </a:lnTo>
                  <a:lnTo>
                    <a:pt x="1139" y="1692"/>
                  </a:lnTo>
                  <a:lnTo>
                    <a:pt x="1150" y="1656"/>
                  </a:lnTo>
                  <a:lnTo>
                    <a:pt x="1149" y="1661"/>
                  </a:lnTo>
                  <a:lnTo>
                    <a:pt x="1152" y="1624"/>
                  </a:lnTo>
                  <a:lnTo>
                    <a:pt x="1153" y="219"/>
                  </a:lnTo>
                  <a:lnTo>
                    <a:pt x="1149" y="180"/>
                  </a:lnTo>
                  <a:lnTo>
                    <a:pt x="1150" y="184"/>
                  </a:lnTo>
                  <a:lnTo>
                    <a:pt x="1139" y="148"/>
                  </a:lnTo>
                  <a:lnTo>
                    <a:pt x="1141" y="153"/>
                  </a:lnTo>
                  <a:lnTo>
                    <a:pt x="1123" y="121"/>
                  </a:lnTo>
                  <a:lnTo>
                    <a:pt x="1125" y="124"/>
                  </a:lnTo>
                  <a:lnTo>
                    <a:pt x="1102" y="95"/>
                  </a:lnTo>
                  <a:lnTo>
                    <a:pt x="1105" y="99"/>
                  </a:lnTo>
                  <a:lnTo>
                    <a:pt x="1077" y="76"/>
                  </a:lnTo>
                  <a:lnTo>
                    <a:pt x="1081" y="79"/>
                  </a:lnTo>
                  <a:lnTo>
                    <a:pt x="1048" y="61"/>
                  </a:lnTo>
                  <a:lnTo>
                    <a:pt x="1052" y="62"/>
                  </a:lnTo>
                  <a:lnTo>
                    <a:pt x="1016" y="51"/>
                  </a:lnTo>
                  <a:lnTo>
                    <a:pt x="1021" y="52"/>
                  </a:lnTo>
                  <a:lnTo>
                    <a:pt x="984" y="48"/>
                  </a:lnTo>
                  <a:lnTo>
                    <a:pt x="219" y="48"/>
                  </a:lnTo>
                  <a:lnTo>
                    <a:pt x="180" y="52"/>
                  </a:lnTo>
                  <a:lnTo>
                    <a:pt x="184" y="51"/>
                  </a:lnTo>
                  <a:lnTo>
                    <a:pt x="148" y="62"/>
                  </a:lnTo>
                  <a:lnTo>
                    <a:pt x="153" y="60"/>
                  </a:lnTo>
                  <a:lnTo>
                    <a:pt x="121" y="78"/>
                  </a:lnTo>
                  <a:lnTo>
                    <a:pt x="124" y="76"/>
                  </a:lnTo>
                  <a:lnTo>
                    <a:pt x="95" y="99"/>
                  </a:lnTo>
                  <a:lnTo>
                    <a:pt x="99" y="95"/>
                  </a:lnTo>
                  <a:lnTo>
                    <a:pt x="76" y="124"/>
                  </a:lnTo>
                  <a:lnTo>
                    <a:pt x="78" y="121"/>
                  </a:lnTo>
                  <a:lnTo>
                    <a:pt x="60" y="153"/>
                  </a:lnTo>
                  <a:lnTo>
                    <a:pt x="62" y="148"/>
                  </a:lnTo>
                  <a:lnTo>
                    <a:pt x="51" y="184"/>
                  </a:lnTo>
                  <a:lnTo>
                    <a:pt x="52" y="180"/>
                  </a:lnTo>
                  <a:lnTo>
                    <a:pt x="48" y="216"/>
                  </a:lnTo>
                  <a:lnTo>
                    <a:pt x="48" y="162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4" name="Freeform 14"/>
            <p:cNvSpPr>
              <a:spLocks/>
            </p:cNvSpPr>
            <p:nvPr/>
          </p:nvSpPr>
          <p:spPr bwMode="auto">
            <a:xfrm>
              <a:off x="2567" y="1408"/>
              <a:ext cx="376" cy="499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960" y="0"/>
                </a:cxn>
                <a:cxn ang="0">
                  <a:pos x="960" y="0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600"/>
                </a:cxn>
                <a:cxn ang="0">
                  <a:pos x="1152" y="1600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192" y="1792"/>
                </a:cxn>
                <a:cxn ang="0">
                  <a:pos x="192" y="1792"/>
                </a:cxn>
                <a:cxn ang="0">
                  <a:pos x="0" y="1600"/>
                </a:cxn>
                <a:cxn ang="0">
                  <a:pos x="0" y="1600"/>
                </a:cxn>
                <a:cxn ang="0">
                  <a:pos x="0" y="192"/>
                </a:cxn>
              </a:cxnLst>
              <a:rect l="0" t="0" r="r" b="b"/>
              <a:pathLst>
                <a:path w="1152" h="1792">
                  <a:moveTo>
                    <a:pt x="0" y="192"/>
                  </a:moveTo>
                  <a:cubicBezTo>
                    <a:pt x="0" y="86"/>
                    <a:pt x="86" y="0"/>
                    <a:pt x="192" y="0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92" y="0"/>
                  </a:lnTo>
                  <a:lnTo>
                    <a:pt x="960" y="0"/>
                  </a:lnTo>
                  <a:lnTo>
                    <a:pt x="960" y="0"/>
                  </a:lnTo>
                  <a:cubicBezTo>
                    <a:pt x="1067" y="0"/>
                    <a:pt x="1152" y="86"/>
                    <a:pt x="1152" y="192"/>
                  </a:cubicBezTo>
                  <a:cubicBezTo>
                    <a:pt x="1152" y="192"/>
                    <a:pt x="1152" y="192"/>
                    <a:pt x="1152" y="192"/>
                  </a:cubicBezTo>
                  <a:lnTo>
                    <a:pt x="1152" y="192"/>
                  </a:lnTo>
                  <a:lnTo>
                    <a:pt x="1152" y="1600"/>
                  </a:lnTo>
                  <a:lnTo>
                    <a:pt x="1152" y="1600"/>
                  </a:lnTo>
                  <a:cubicBezTo>
                    <a:pt x="1152" y="1707"/>
                    <a:pt x="1067" y="1792"/>
                    <a:pt x="960" y="1792"/>
                  </a:cubicBezTo>
                  <a:cubicBezTo>
                    <a:pt x="960" y="1792"/>
                    <a:pt x="960" y="1792"/>
                    <a:pt x="960" y="1792"/>
                  </a:cubicBezTo>
                  <a:lnTo>
                    <a:pt x="960" y="1792"/>
                  </a:lnTo>
                  <a:lnTo>
                    <a:pt x="192" y="1792"/>
                  </a:lnTo>
                  <a:lnTo>
                    <a:pt x="192" y="1792"/>
                  </a:lnTo>
                  <a:cubicBezTo>
                    <a:pt x="86" y="1792"/>
                    <a:pt x="0" y="1707"/>
                    <a:pt x="0" y="1600"/>
                  </a:cubicBezTo>
                  <a:cubicBezTo>
                    <a:pt x="0" y="1600"/>
                    <a:pt x="0" y="1600"/>
                    <a:pt x="0" y="1600"/>
                  </a:cubicBezTo>
                  <a:lnTo>
                    <a:pt x="0" y="192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5" name="Freeform 15"/>
            <p:cNvSpPr>
              <a:spLocks noEditPoints="1"/>
            </p:cNvSpPr>
            <p:nvPr/>
          </p:nvSpPr>
          <p:spPr bwMode="auto">
            <a:xfrm>
              <a:off x="2559" y="1402"/>
              <a:ext cx="391" cy="511"/>
            </a:xfrm>
            <a:custGeom>
              <a:avLst/>
              <a:gdLst/>
              <a:ahLst/>
              <a:cxnLst>
                <a:cxn ang="0">
                  <a:pos x="6" y="170"/>
                </a:cxn>
                <a:cxn ang="0">
                  <a:pos x="37" y="98"/>
                </a:cxn>
                <a:cxn ang="0">
                  <a:pos x="66" y="62"/>
                </a:cxn>
                <a:cxn ang="0">
                  <a:pos x="130" y="19"/>
                </a:cxn>
                <a:cxn ang="0">
                  <a:pos x="175" y="5"/>
                </a:cxn>
                <a:cxn ang="0">
                  <a:pos x="1026" y="5"/>
                </a:cxn>
                <a:cxn ang="0">
                  <a:pos x="1071" y="18"/>
                </a:cxn>
                <a:cxn ang="0">
                  <a:pos x="1136" y="62"/>
                </a:cxn>
                <a:cxn ang="0">
                  <a:pos x="1164" y="98"/>
                </a:cxn>
                <a:cxn ang="0">
                  <a:pos x="1195" y="170"/>
                </a:cxn>
                <a:cxn ang="0">
                  <a:pos x="1200" y="1624"/>
                </a:cxn>
                <a:cxn ang="0">
                  <a:pos x="1184" y="1706"/>
                </a:cxn>
                <a:cxn ang="0">
                  <a:pos x="1162" y="1748"/>
                </a:cxn>
                <a:cxn ang="0">
                  <a:pos x="1108" y="1802"/>
                </a:cxn>
                <a:cxn ang="0">
                  <a:pos x="1066" y="1824"/>
                </a:cxn>
                <a:cxn ang="0">
                  <a:pos x="987" y="1840"/>
                </a:cxn>
                <a:cxn ang="0">
                  <a:pos x="170" y="1835"/>
                </a:cxn>
                <a:cxn ang="0">
                  <a:pos x="98" y="1804"/>
                </a:cxn>
                <a:cxn ang="0">
                  <a:pos x="62" y="1776"/>
                </a:cxn>
                <a:cxn ang="0">
                  <a:pos x="18" y="1711"/>
                </a:cxn>
                <a:cxn ang="0">
                  <a:pos x="5" y="1666"/>
                </a:cxn>
                <a:cxn ang="0">
                  <a:pos x="48" y="1622"/>
                </a:cxn>
                <a:cxn ang="0">
                  <a:pos x="62" y="1692"/>
                </a:cxn>
                <a:cxn ang="0">
                  <a:pos x="76" y="1717"/>
                </a:cxn>
                <a:cxn ang="0">
                  <a:pos x="124" y="1765"/>
                </a:cxn>
                <a:cxn ang="0">
                  <a:pos x="148" y="1779"/>
                </a:cxn>
                <a:cxn ang="0">
                  <a:pos x="216" y="1792"/>
                </a:cxn>
                <a:cxn ang="0">
                  <a:pos x="1016" y="1790"/>
                </a:cxn>
                <a:cxn ang="0">
                  <a:pos x="1081" y="1762"/>
                </a:cxn>
                <a:cxn ang="0">
                  <a:pos x="1102" y="1745"/>
                </a:cxn>
                <a:cxn ang="0">
                  <a:pos x="1140" y="1688"/>
                </a:cxn>
                <a:cxn ang="0">
                  <a:pos x="1149" y="1661"/>
                </a:cxn>
                <a:cxn ang="0">
                  <a:pos x="1149" y="180"/>
                </a:cxn>
                <a:cxn ang="0">
                  <a:pos x="1141" y="153"/>
                </a:cxn>
                <a:cxn ang="0">
                  <a:pos x="1102" y="95"/>
                </a:cxn>
                <a:cxn ang="0">
                  <a:pos x="1081" y="79"/>
                </a:cxn>
                <a:cxn ang="0">
                  <a:pos x="1016" y="51"/>
                </a:cxn>
                <a:cxn ang="0">
                  <a:pos x="219" y="48"/>
                </a:cxn>
                <a:cxn ang="0">
                  <a:pos x="148" y="62"/>
                </a:cxn>
                <a:cxn ang="0">
                  <a:pos x="124" y="76"/>
                </a:cxn>
                <a:cxn ang="0">
                  <a:pos x="76" y="124"/>
                </a:cxn>
                <a:cxn ang="0">
                  <a:pos x="62" y="148"/>
                </a:cxn>
                <a:cxn ang="0">
                  <a:pos x="48" y="216"/>
                </a:cxn>
              </a:cxnLst>
              <a:rect l="0" t="0" r="r" b="b"/>
              <a:pathLst>
                <a:path w="1200" h="1840">
                  <a:moveTo>
                    <a:pt x="0" y="216"/>
                  </a:moveTo>
                  <a:lnTo>
                    <a:pt x="5" y="175"/>
                  </a:lnTo>
                  <a:cubicBezTo>
                    <a:pt x="5" y="173"/>
                    <a:pt x="5" y="172"/>
                    <a:pt x="6" y="170"/>
                  </a:cubicBezTo>
                  <a:lnTo>
                    <a:pt x="17" y="134"/>
                  </a:lnTo>
                  <a:cubicBezTo>
                    <a:pt x="17" y="133"/>
                    <a:pt x="18" y="131"/>
                    <a:pt x="19" y="130"/>
                  </a:cubicBezTo>
                  <a:lnTo>
                    <a:pt x="37" y="98"/>
                  </a:lnTo>
                  <a:cubicBezTo>
                    <a:pt x="37" y="97"/>
                    <a:pt x="38" y="96"/>
                    <a:pt x="39" y="95"/>
                  </a:cubicBezTo>
                  <a:lnTo>
                    <a:pt x="62" y="66"/>
                  </a:lnTo>
                  <a:cubicBezTo>
                    <a:pt x="63" y="64"/>
                    <a:pt x="64" y="63"/>
                    <a:pt x="66" y="62"/>
                  </a:cubicBezTo>
                  <a:lnTo>
                    <a:pt x="95" y="39"/>
                  </a:lnTo>
                  <a:cubicBezTo>
                    <a:pt x="96" y="38"/>
                    <a:pt x="97" y="37"/>
                    <a:pt x="98" y="37"/>
                  </a:cubicBezTo>
                  <a:lnTo>
                    <a:pt x="130" y="19"/>
                  </a:lnTo>
                  <a:cubicBezTo>
                    <a:pt x="131" y="18"/>
                    <a:pt x="133" y="17"/>
                    <a:pt x="134" y="17"/>
                  </a:cubicBezTo>
                  <a:lnTo>
                    <a:pt x="170" y="6"/>
                  </a:lnTo>
                  <a:cubicBezTo>
                    <a:pt x="172" y="5"/>
                    <a:pt x="173" y="5"/>
                    <a:pt x="175" y="5"/>
                  </a:cubicBezTo>
                  <a:lnTo>
                    <a:pt x="214" y="1"/>
                  </a:lnTo>
                  <a:lnTo>
                    <a:pt x="984" y="0"/>
                  </a:lnTo>
                  <a:lnTo>
                    <a:pt x="1026" y="5"/>
                  </a:lnTo>
                  <a:cubicBezTo>
                    <a:pt x="1027" y="5"/>
                    <a:pt x="1029" y="5"/>
                    <a:pt x="1030" y="6"/>
                  </a:cubicBezTo>
                  <a:lnTo>
                    <a:pt x="1066" y="17"/>
                  </a:lnTo>
                  <a:cubicBezTo>
                    <a:pt x="1068" y="17"/>
                    <a:pt x="1070" y="18"/>
                    <a:pt x="1071" y="18"/>
                  </a:cubicBezTo>
                  <a:lnTo>
                    <a:pt x="1104" y="36"/>
                  </a:lnTo>
                  <a:cubicBezTo>
                    <a:pt x="1105" y="37"/>
                    <a:pt x="1107" y="38"/>
                    <a:pt x="1108" y="39"/>
                  </a:cubicBezTo>
                  <a:lnTo>
                    <a:pt x="1136" y="62"/>
                  </a:lnTo>
                  <a:cubicBezTo>
                    <a:pt x="1137" y="63"/>
                    <a:pt x="1138" y="64"/>
                    <a:pt x="1139" y="66"/>
                  </a:cubicBezTo>
                  <a:lnTo>
                    <a:pt x="1162" y="95"/>
                  </a:lnTo>
                  <a:cubicBezTo>
                    <a:pt x="1163" y="96"/>
                    <a:pt x="1164" y="97"/>
                    <a:pt x="1164" y="98"/>
                  </a:cubicBezTo>
                  <a:lnTo>
                    <a:pt x="1182" y="130"/>
                  </a:lnTo>
                  <a:cubicBezTo>
                    <a:pt x="1183" y="131"/>
                    <a:pt x="1184" y="133"/>
                    <a:pt x="1184" y="134"/>
                  </a:cubicBezTo>
                  <a:lnTo>
                    <a:pt x="1195" y="170"/>
                  </a:lnTo>
                  <a:cubicBezTo>
                    <a:pt x="1196" y="172"/>
                    <a:pt x="1196" y="173"/>
                    <a:pt x="1196" y="175"/>
                  </a:cubicBezTo>
                  <a:lnTo>
                    <a:pt x="1200" y="214"/>
                  </a:lnTo>
                  <a:lnTo>
                    <a:pt x="1200" y="1624"/>
                  </a:lnTo>
                  <a:lnTo>
                    <a:pt x="1196" y="1666"/>
                  </a:lnTo>
                  <a:cubicBezTo>
                    <a:pt x="1196" y="1667"/>
                    <a:pt x="1196" y="1669"/>
                    <a:pt x="1195" y="1670"/>
                  </a:cubicBezTo>
                  <a:lnTo>
                    <a:pt x="1184" y="1706"/>
                  </a:lnTo>
                  <a:cubicBezTo>
                    <a:pt x="1184" y="1708"/>
                    <a:pt x="1183" y="1710"/>
                    <a:pt x="1183" y="1711"/>
                  </a:cubicBezTo>
                  <a:lnTo>
                    <a:pt x="1165" y="1744"/>
                  </a:lnTo>
                  <a:cubicBezTo>
                    <a:pt x="1164" y="1745"/>
                    <a:pt x="1163" y="1747"/>
                    <a:pt x="1162" y="1748"/>
                  </a:cubicBezTo>
                  <a:lnTo>
                    <a:pt x="1139" y="1776"/>
                  </a:lnTo>
                  <a:cubicBezTo>
                    <a:pt x="1138" y="1777"/>
                    <a:pt x="1137" y="1778"/>
                    <a:pt x="1136" y="1779"/>
                  </a:cubicBezTo>
                  <a:lnTo>
                    <a:pt x="1108" y="1802"/>
                  </a:lnTo>
                  <a:cubicBezTo>
                    <a:pt x="1107" y="1803"/>
                    <a:pt x="1105" y="1804"/>
                    <a:pt x="1104" y="1805"/>
                  </a:cubicBezTo>
                  <a:lnTo>
                    <a:pt x="1071" y="1823"/>
                  </a:lnTo>
                  <a:cubicBezTo>
                    <a:pt x="1070" y="1823"/>
                    <a:pt x="1068" y="1824"/>
                    <a:pt x="1066" y="1824"/>
                  </a:cubicBezTo>
                  <a:lnTo>
                    <a:pt x="1030" y="1835"/>
                  </a:lnTo>
                  <a:cubicBezTo>
                    <a:pt x="1029" y="1836"/>
                    <a:pt x="1027" y="1836"/>
                    <a:pt x="1026" y="1836"/>
                  </a:cubicBezTo>
                  <a:lnTo>
                    <a:pt x="987" y="1840"/>
                  </a:lnTo>
                  <a:lnTo>
                    <a:pt x="216" y="1840"/>
                  </a:lnTo>
                  <a:lnTo>
                    <a:pt x="175" y="1836"/>
                  </a:lnTo>
                  <a:cubicBezTo>
                    <a:pt x="173" y="1836"/>
                    <a:pt x="172" y="1836"/>
                    <a:pt x="170" y="1835"/>
                  </a:cubicBezTo>
                  <a:lnTo>
                    <a:pt x="134" y="1824"/>
                  </a:lnTo>
                  <a:cubicBezTo>
                    <a:pt x="133" y="1824"/>
                    <a:pt x="131" y="1823"/>
                    <a:pt x="130" y="1822"/>
                  </a:cubicBezTo>
                  <a:lnTo>
                    <a:pt x="98" y="1804"/>
                  </a:lnTo>
                  <a:cubicBezTo>
                    <a:pt x="97" y="1804"/>
                    <a:pt x="96" y="1803"/>
                    <a:pt x="95" y="1802"/>
                  </a:cubicBezTo>
                  <a:lnTo>
                    <a:pt x="66" y="1779"/>
                  </a:lnTo>
                  <a:cubicBezTo>
                    <a:pt x="64" y="1778"/>
                    <a:pt x="63" y="1777"/>
                    <a:pt x="62" y="1776"/>
                  </a:cubicBezTo>
                  <a:lnTo>
                    <a:pt x="39" y="1748"/>
                  </a:lnTo>
                  <a:cubicBezTo>
                    <a:pt x="38" y="1747"/>
                    <a:pt x="37" y="1745"/>
                    <a:pt x="36" y="1744"/>
                  </a:cubicBezTo>
                  <a:lnTo>
                    <a:pt x="18" y="1711"/>
                  </a:lnTo>
                  <a:cubicBezTo>
                    <a:pt x="18" y="1710"/>
                    <a:pt x="17" y="1708"/>
                    <a:pt x="17" y="1706"/>
                  </a:cubicBezTo>
                  <a:lnTo>
                    <a:pt x="6" y="1670"/>
                  </a:lnTo>
                  <a:cubicBezTo>
                    <a:pt x="5" y="1669"/>
                    <a:pt x="5" y="1667"/>
                    <a:pt x="5" y="1666"/>
                  </a:cubicBezTo>
                  <a:lnTo>
                    <a:pt x="1" y="1627"/>
                  </a:lnTo>
                  <a:lnTo>
                    <a:pt x="0" y="216"/>
                  </a:lnTo>
                  <a:close/>
                  <a:moveTo>
                    <a:pt x="48" y="1622"/>
                  </a:moveTo>
                  <a:lnTo>
                    <a:pt x="52" y="1661"/>
                  </a:lnTo>
                  <a:lnTo>
                    <a:pt x="51" y="1656"/>
                  </a:lnTo>
                  <a:lnTo>
                    <a:pt x="62" y="1692"/>
                  </a:lnTo>
                  <a:lnTo>
                    <a:pt x="61" y="1688"/>
                  </a:lnTo>
                  <a:lnTo>
                    <a:pt x="79" y="1721"/>
                  </a:lnTo>
                  <a:lnTo>
                    <a:pt x="76" y="1717"/>
                  </a:lnTo>
                  <a:lnTo>
                    <a:pt x="99" y="1745"/>
                  </a:lnTo>
                  <a:lnTo>
                    <a:pt x="95" y="1742"/>
                  </a:lnTo>
                  <a:lnTo>
                    <a:pt x="124" y="1765"/>
                  </a:lnTo>
                  <a:lnTo>
                    <a:pt x="121" y="1763"/>
                  </a:lnTo>
                  <a:lnTo>
                    <a:pt x="153" y="1781"/>
                  </a:lnTo>
                  <a:lnTo>
                    <a:pt x="148" y="1779"/>
                  </a:lnTo>
                  <a:lnTo>
                    <a:pt x="184" y="1790"/>
                  </a:lnTo>
                  <a:lnTo>
                    <a:pt x="180" y="1789"/>
                  </a:lnTo>
                  <a:lnTo>
                    <a:pt x="216" y="1792"/>
                  </a:lnTo>
                  <a:lnTo>
                    <a:pt x="982" y="1793"/>
                  </a:lnTo>
                  <a:lnTo>
                    <a:pt x="1021" y="1789"/>
                  </a:lnTo>
                  <a:lnTo>
                    <a:pt x="1016" y="1790"/>
                  </a:lnTo>
                  <a:lnTo>
                    <a:pt x="1052" y="1779"/>
                  </a:lnTo>
                  <a:lnTo>
                    <a:pt x="1048" y="1780"/>
                  </a:lnTo>
                  <a:lnTo>
                    <a:pt x="1081" y="1762"/>
                  </a:lnTo>
                  <a:lnTo>
                    <a:pt x="1077" y="1765"/>
                  </a:lnTo>
                  <a:lnTo>
                    <a:pt x="1105" y="1742"/>
                  </a:lnTo>
                  <a:lnTo>
                    <a:pt x="1102" y="1745"/>
                  </a:lnTo>
                  <a:lnTo>
                    <a:pt x="1125" y="1717"/>
                  </a:lnTo>
                  <a:lnTo>
                    <a:pt x="1122" y="1721"/>
                  </a:lnTo>
                  <a:lnTo>
                    <a:pt x="1140" y="1688"/>
                  </a:lnTo>
                  <a:lnTo>
                    <a:pt x="1139" y="1692"/>
                  </a:lnTo>
                  <a:lnTo>
                    <a:pt x="1150" y="1656"/>
                  </a:lnTo>
                  <a:lnTo>
                    <a:pt x="1149" y="1661"/>
                  </a:lnTo>
                  <a:lnTo>
                    <a:pt x="1152" y="1624"/>
                  </a:lnTo>
                  <a:lnTo>
                    <a:pt x="1153" y="219"/>
                  </a:lnTo>
                  <a:lnTo>
                    <a:pt x="1149" y="180"/>
                  </a:lnTo>
                  <a:lnTo>
                    <a:pt x="1150" y="184"/>
                  </a:lnTo>
                  <a:lnTo>
                    <a:pt x="1139" y="148"/>
                  </a:lnTo>
                  <a:lnTo>
                    <a:pt x="1141" y="153"/>
                  </a:lnTo>
                  <a:lnTo>
                    <a:pt x="1123" y="121"/>
                  </a:lnTo>
                  <a:lnTo>
                    <a:pt x="1125" y="124"/>
                  </a:lnTo>
                  <a:lnTo>
                    <a:pt x="1102" y="95"/>
                  </a:lnTo>
                  <a:lnTo>
                    <a:pt x="1105" y="99"/>
                  </a:lnTo>
                  <a:lnTo>
                    <a:pt x="1077" y="76"/>
                  </a:lnTo>
                  <a:lnTo>
                    <a:pt x="1081" y="79"/>
                  </a:lnTo>
                  <a:lnTo>
                    <a:pt x="1048" y="61"/>
                  </a:lnTo>
                  <a:lnTo>
                    <a:pt x="1052" y="62"/>
                  </a:lnTo>
                  <a:lnTo>
                    <a:pt x="1016" y="51"/>
                  </a:lnTo>
                  <a:lnTo>
                    <a:pt x="1021" y="52"/>
                  </a:lnTo>
                  <a:lnTo>
                    <a:pt x="984" y="48"/>
                  </a:lnTo>
                  <a:lnTo>
                    <a:pt x="219" y="48"/>
                  </a:lnTo>
                  <a:lnTo>
                    <a:pt x="180" y="52"/>
                  </a:lnTo>
                  <a:lnTo>
                    <a:pt x="184" y="51"/>
                  </a:lnTo>
                  <a:lnTo>
                    <a:pt x="148" y="62"/>
                  </a:lnTo>
                  <a:lnTo>
                    <a:pt x="153" y="60"/>
                  </a:lnTo>
                  <a:lnTo>
                    <a:pt x="121" y="78"/>
                  </a:lnTo>
                  <a:lnTo>
                    <a:pt x="124" y="76"/>
                  </a:lnTo>
                  <a:lnTo>
                    <a:pt x="95" y="99"/>
                  </a:lnTo>
                  <a:lnTo>
                    <a:pt x="99" y="95"/>
                  </a:lnTo>
                  <a:lnTo>
                    <a:pt x="76" y="124"/>
                  </a:lnTo>
                  <a:lnTo>
                    <a:pt x="78" y="121"/>
                  </a:lnTo>
                  <a:lnTo>
                    <a:pt x="60" y="153"/>
                  </a:lnTo>
                  <a:lnTo>
                    <a:pt x="62" y="148"/>
                  </a:lnTo>
                  <a:lnTo>
                    <a:pt x="51" y="184"/>
                  </a:lnTo>
                  <a:lnTo>
                    <a:pt x="52" y="180"/>
                  </a:lnTo>
                  <a:lnTo>
                    <a:pt x="48" y="216"/>
                  </a:lnTo>
                  <a:lnTo>
                    <a:pt x="48" y="162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6" name="Freeform 16"/>
            <p:cNvSpPr>
              <a:spLocks/>
            </p:cNvSpPr>
            <p:nvPr/>
          </p:nvSpPr>
          <p:spPr bwMode="auto">
            <a:xfrm>
              <a:off x="4528" y="2750"/>
              <a:ext cx="302" cy="725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2944"/>
                </a:cxn>
                <a:cxn ang="0">
                  <a:pos x="768" y="2944"/>
                </a:cxn>
                <a:cxn ang="0">
                  <a:pos x="640" y="3072"/>
                </a:cxn>
                <a:cxn ang="0">
                  <a:pos x="640" y="3072"/>
                </a:cxn>
                <a:cxn ang="0">
                  <a:pos x="640" y="3072"/>
                </a:cxn>
                <a:cxn ang="0">
                  <a:pos x="128" y="3072"/>
                </a:cxn>
                <a:cxn ang="0">
                  <a:pos x="128" y="3072"/>
                </a:cxn>
                <a:cxn ang="0">
                  <a:pos x="0" y="2944"/>
                </a:cxn>
                <a:cxn ang="0">
                  <a:pos x="0" y="2944"/>
                </a:cxn>
                <a:cxn ang="0">
                  <a:pos x="0" y="128"/>
                </a:cxn>
              </a:cxnLst>
              <a:rect l="0" t="0" r="r" b="b"/>
              <a:pathLst>
                <a:path w="768" h="3072">
                  <a:moveTo>
                    <a:pt x="0" y="128"/>
                  </a:moveTo>
                  <a:cubicBezTo>
                    <a:pt x="0" y="58"/>
                    <a:pt x="58" y="0"/>
                    <a:pt x="128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0"/>
                  </a:lnTo>
                  <a:lnTo>
                    <a:pt x="640" y="0"/>
                  </a:lnTo>
                  <a:lnTo>
                    <a:pt x="640" y="0"/>
                  </a:lnTo>
                  <a:cubicBezTo>
                    <a:pt x="711" y="0"/>
                    <a:pt x="768" y="58"/>
                    <a:pt x="768" y="128"/>
                  </a:cubicBezTo>
                  <a:cubicBezTo>
                    <a:pt x="768" y="128"/>
                    <a:pt x="768" y="128"/>
                    <a:pt x="768" y="128"/>
                  </a:cubicBezTo>
                  <a:lnTo>
                    <a:pt x="768" y="128"/>
                  </a:lnTo>
                  <a:lnTo>
                    <a:pt x="768" y="2944"/>
                  </a:lnTo>
                  <a:lnTo>
                    <a:pt x="768" y="2944"/>
                  </a:lnTo>
                  <a:cubicBezTo>
                    <a:pt x="768" y="3015"/>
                    <a:pt x="711" y="3072"/>
                    <a:pt x="640" y="3072"/>
                  </a:cubicBezTo>
                  <a:cubicBezTo>
                    <a:pt x="640" y="3072"/>
                    <a:pt x="640" y="3072"/>
                    <a:pt x="640" y="3072"/>
                  </a:cubicBezTo>
                  <a:lnTo>
                    <a:pt x="640" y="3072"/>
                  </a:lnTo>
                  <a:lnTo>
                    <a:pt x="128" y="3072"/>
                  </a:lnTo>
                  <a:lnTo>
                    <a:pt x="128" y="3072"/>
                  </a:lnTo>
                  <a:cubicBezTo>
                    <a:pt x="58" y="3072"/>
                    <a:pt x="0" y="3015"/>
                    <a:pt x="0" y="2944"/>
                  </a:cubicBezTo>
                  <a:cubicBezTo>
                    <a:pt x="0" y="2944"/>
                    <a:pt x="0" y="2944"/>
                    <a:pt x="0" y="294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7" name="Freeform 17"/>
            <p:cNvSpPr>
              <a:spLocks noEditPoints="1"/>
            </p:cNvSpPr>
            <p:nvPr/>
          </p:nvSpPr>
          <p:spPr bwMode="auto">
            <a:xfrm>
              <a:off x="4520" y="2750"/>
              <a:ext cx="310" cy="725"/>
            </a:xfrm>
            <a:custGeom>
              <a:avLst/>
              <a:gdLst/>
              <a:ahLst/>
              <a:cxnLst>
                <a:cxn ang="0">
                  <a:pos x="1" y="148"/>
                </a:cxn>
                <a:cxn ang="0">
                  <a:pos x="15" y="89"/>
                </a:cxn>
                <a:cxn ang="0">
                  <a:pos x="49" y="43"/>
                </a:cxn>
                <a:cxn ang="0">
                  <a:pos x="98" y="11"/>
                </a:cxn>
                <a:cxn ang="0">
                  <a:pos x="152" y="0"/>
                </a:cxn>
                <a:cxn ang="0">
                  <a:pos x="669" y="1"/>
                </a:cxn>
                <a:cxn ang="0">
                  <a:pos x="728" y="15"/>
                </a:cxn>
                <a:cxn ang="0">
                  <a:pos x="775" y="49"/>
                </a:cxn>
                <a:cxn ang="0">
                  <a:pos x="806" y="98"/>
                </a:cxn>
                <a:cxn ang="0">
                  <a:pos x="816" y="152"/>
                </a:cxn>
                <a:cxn ang="0">
                  <a:pos x="816" y="2973"/>
                </a:cxn>
                <a:cxn ang="0">
                  <a:pos x="803" y="3032"/>
                </a:cxn>
                <a:cxn ang="0">
                  <a:pos x="769" y="3080"/>
                </a:cxn>
                <a:cxn ang="0">
                  <a:pos x="719" y="3110"/>
                </a:cxn>
                <a:cxn ang="0">
                  <a:pos x="664" y="3120"/>
                </a:cxn>
                <a:cxn ang="0">
                  <a:pos x="148" y="3120"/>
                </a:cxn>
                <a:cxn ang="0">
                  <a:pos x="89" y="3106"/>
                </a:cxn>
                <a:cxn ang="0">
                  <a:pos x="43" y="3073"/>
                </a:cxn>
                <a:cxn ang="0">
                  <a:pos x="11" y="3023"/>
                </a:cxn>
                <a:cxn ang="0">
                  <a:pos x="0" y="2968"/>
                </a:cxn>
                <a:cxn ang="0">
                  <a:pos x="48" y="2968"/>
                </a:cxn>
                <a:cxn ang="0">
                  <a:pos x="58" y="3014"/>
                </a:cxn>
                <a:cxn ang="0">
                  <a:pos x="82" y="3046"/>
                </a:cxn>
                <a:cxn ang="0">
                  <a:pos x="116" y="3067"/>
                </a:cxn>
                <a:cxn ang="0">
                  <a:pos x="157" y="3073"/>
                </a:cxn>
                <a:cxn ang="0">
                  <a:pos x="664" y="3072"/>
                </a:cxn>
                <a:cxn ang="0">
                  <a:pos x="710" y="3063"/>
                </a:cxn>
                <a:cxn ang="0">
                  <a:pos x="742" y="3039"/>
                </a:cxn>
                <a:cxn ang="0">
                  <a:pos x="762" y="3005"/>
                </a:cxn>
                <a:cxn ang="0">
                  <a:pos x="769" y="2964"/>
                </a:cxn>
                <a:cxn ang="0">
                  <a:pos x="768" y="152"/>
                </a:cxn>
                <a:cxn ang="0">
                  <a:pos x="759" y="107"/>
                </a:cxn>
                <a:cxn ang="0">
                  <a:pos x="736" y="76"/>
                </a:cxn>
                <a:cxn ang="0">
                  <a:pos x="701" y="54"/>
                </a:cxn>
                <a:cxn ang="0">
                  <a:pos x="660" y="48"/>
                </a:cxn>
                <a:cxn ang="0">
                  <a:pos x="152" y="48"/>
                </a:cxn>
                <a:cxn ang="0">
                  <a:pos x="107" y="58"/>
                </a:cxn>
                <a:cxn ang="0">
                  <a:pos x="76" y="82"/>
                </a:cxn>
                <a:cxn ang="0">
                  <a:pos x="54" y="116"/>
                </a:cxn>
                <a:cxn ang="0">
                  <a:pos x="48" y="157"/>
                </a:cxn>
                <a:cxn ang="0">
                  <a:pos x="48" y="2968"/>
                </a:cxn>
              </a:cxnLst>
              <a:rect l="0" t="0" r="r" b="b"/>
              <a:pathLst>
                <a:path w="816" h="3120">
                  <a:moveTo>
                    <a:pt x="0" y="152"/>
                  </a:moveTo>
                  <a:cubicBezTo>
                    <a:pt x="0" y="151"/>
                    <a:pt x="1" y="149"/>
                    <a:pt x="1" y="148"/>
                  </a:cubicBezTo>
                  <a:lnTo>
                    <a:pt x="11" y="98"/>
                  </a:lnTo>
                  <a:cubicBezTo>
                    <a:pt x="12" y="95"/>
                    <a:pt x="13" y="91"/>
                    <a:pt x="15" y="89"/>
                  </a:cubicBezTo>
                  <a:lnTo>
                    <a:pt x="43" y="49"/>
                  </a:lnTo>
                  <a:cubicBezTo>
                    <a:pt x="44" y="46"/>
                    <a:pt x="46" y="44"/>
                    <a:pt x="49" y="43"/>
                  </a:cubicBezTo>
                  <a:lnTo>
                    <a:pt x="89" y="15"/>
                  </a:lnTo>
                  <a:cubicBezTo>
                    <a:pt x="91" y="13"/>
                    <a:pt x="95" y="12"/>
                    <a:pt x="98" y="11"/>
                  </a:cubicBezTo>
                  <a:lnTo>
                    <a:pt x="148" y="1"/>
                  </a:lnTo>
                  <a:cubicBezTo>
                    <a:pt x="149" y="1"/>
                    <a:pt x="151" y="0"/>
                    <a:pt x="152" y="0"/>
                  </a:cubicBezTo>
                  <a:lnTo>
                    <a:pt x="664" y="0"/>
                  </a:lnTo>
                  <a:cubicBezTo>
                    <a:pt x="666" y="0"/>
                    <a:pt x="668" y="1"/>
                    <a:pt x="669" y="1"/>
                  </a:cubicBezTo>
                  <a:lnTo>
                    <a:pt x="719" y="11"/>
                  </a:lnTo>
                  <a:cubicBezTo>
                    <a:pt x="722" y="12"/>
                    <a:pt x="725" y="13"/>
                    <a:pt x="728" y="15"/>
                  </a:cubicBezTo>
                  <a:lnTo>
                    <a:pt x="769" y="43"/>
                  </a:lnTo>
                  <a:cubicBezTo>
                    <a:pt x="772" y="44"/>
                    <a:pt x="774" y="47"/>
                    <a:pt x="775" y="49"/>
                  </a:cubicBezTo>
                  <a:lnTo>
                    <a:pt x="802" y="89"/>
                  </a:lnTo>
                  <a:cubicBezTo>
                    <a:pt x="804" y="92"/>
                    <a:pt x="805" y="95"/>
                    <a:pt x="806" y="98"/>
                  </a:cubicBezTo>
                  <a:lnTo>
                    <a:pt x="816" y="148"/>
                  </a:lnTo>
                  <a:cubicBezTo>
                    <a:pt x="816" y="149"/>
                    <a:pt x="816" y="151"/>
                    <a:pt x="816" y="152"/>
                  </a:cubicBezTo>
                  <a:lnTo>
                    <a:pt x="816" y="2968"/>
                  </a:lnTo>
                  <a:cubicBezTo>
                    <a:pt x="816" y="2970"/>
                    <a:pt x="816" y="2972"/>
                    <a:pt x="816" y="2973"/>
                  </a:cubicBezTo>
                  <a:lnTo>
                    <a:pt x="806" y="3023"/>
                  </a:lnTo>
                  <a:cubicBezTo>
                    <a:pt x="805" y="3026"/>
                    <a:pt x="804" y="3029"/>
                    <a:pt x="803" y="3032"/>
                  </a:cubicBezTo>
                  <a:lnTo>
                    <a:pt x="776" y="3073"/>
                  </a:lnTo>
                  <a:cubicBezTo>
                    <a:pt x="774" y="3075"/>
                    <a:pt x="771" y="3078"/>
                    <a:pt x="769" y="3080"/>
                  </a:cubicBezTo>
                  <a:lnTo>
                    <a:pt x="728" y="3107"/>
                  </a:lnTo>
                  <a:cubicBezTo>
                    <a:pt x="725" y="3108"/>
                    <a:pt x="722" y="3109"/>
                    <a:pt x="719" y="3110"/>
                  </a:cubicBezTo>
                  <a:lnTo>
                    <a:pt x="669" y="3120"/>
                  </a:lnTo>
                  <a:cubicBezTo>
                    <a:pt x="668" y="3120"/>
                    <a:pt x="666" y="3120"/>
                    <a:pt x="664" y="3120"/>
                  </a:cubicBezTo>
                  <a:lnTo>
                    <a:pt x="152" y="3120"/>
                  </a:lnTo>
                  <a:cubicBezTo>
                    <a:pt x="151" y="3120"/>
                    <a:pt x="149" y="3120"/>
                    <a:pt x="148" y="3120"/>
                  </a:cubicBezTo>
                  <a:lnTo>
                    <a:pt x="98" y="3110"/>
                  </a:lnTo>
                  <a:cubicBezTo>
                    <a:pt x="95" y="3109"/>
                    <a:pt x="92" y="3108"/>
                    <a:pt x="89" y="3106"/>
                  </a:cubicBezTo>
                  <a:lnTo>
                    <a:pt x="49" y="3079"/>
                  </a:lnTo>
                  <a:cubicBezTo>
                    <a:pt x="47" y="3078"/>
                    <a:pt x="44" y="3076"/>
                    <a:pt x="43" y="3073"/>
                  </a:cubicBezTo>
                  <a:lnTo>
                    <a:pt x="15" y="3032"/>
                  </a:lnTo>
                  <a:cubicBezTo>
                    <a:pt x="13" y="3029"/>
                    <a:pt x="12" y="3026"/>
                    <a:pt x="11" y="3023"/>
                  </a:cubicBezTo>
                  <a:lnTo>
                    <a:pt x="1" y="2973"/>
                  </a:lnTo>
                  <a:cubicBezTo>
                    <a:pt x="1" y="2972"/>
                    <a:pt x="0" y="2970"/>
                    <a:pt x="0" y="2968"/>
                  </a:cubicBezTo>
                  <a:lnTo>
                    <a:pt x="0" y="152"/>
                  </a:lnTo>
                  <a:close/>
                  <a:moveTo>
                    <a:pt x="48" y="2968"/>
                  </a:moveTo>
                  <a:lnTo>
                    <a:pt x="48" y="2964"/>
                  </a:lnTo>
                  <a:lnTo>
                    <a:pt x="58" y="3014"/>
                  </a:lnTo>
                  <a:lnTo>
                    <a:pt x="54" y="3005"/>
                  </a:lnTo>
                  <a:lnTo>
                    <a:pt x="82" y="3046"/>
                  </a:lnTo>
                  <a:lnTo>
                    <a:pt x="76" y="3040"/>
                  </a:lnTo>
                  <a:lnTo>
                    <a:pt x="116" y="3067"/>
                  </a:lnTo>
                  <a:lnTo>
                    <a:pt x="107" y="3063"/>
                  </a:lnTo>
                  <a:lnTo>
                    <a:pt x="157" y="3073"/>
                  </a:lnTo>
                  <a:lnTo>
                    <a:pt x="152" y="3072"/>
                  </a:lnTo>
                  <a:lnTo>
                    <a:pt x="664" y="3072"/>
                  </a:lnTo>
                  <a:lnTo>
                    <a:pt x="660" y="3073"/>
                  </a:lnTo>
                  <a:lnTo>
                    <a:pt x="710" y="3063"/>
                  </a:lnTo>
                  <a:lnTo>
                    <a:pt x="701" y="3066"/>
                  </a:lnTo>
                  <a:lnTo>
                    <a:pt x="742" y="3039"/>
                  </a:lnTo>
                  <a:lnTo>
                    <a:pt x="735" y="3046"/>
                  </a:lnTo>
                  <a:lnTo>
                    <a:pt x="762" y="3005"/>
                  </a:lnTo>
                  <a:lnTo>
                    <a:pt x="759" y="3014"/>
                  </a:lnTo>
                  <a:lnTo>
                    <a:pt x="769" y="2964"/>
                  </a:lnTo>
                  <a:lnTo>
                    <a:pt x="768" y="2968"/>
                  </a:lnTo>
                  <a:lnTo>
                    <a:pt x="768" y="152"/>
                  </a:lnTo>
                  <a:lnTo>
                    <a:pt x="769" y="157"/>
                  </a:lnTo>
                  <a:lnTo>
                    <a:pt x="759" y="107"/>
                  </a:lnTo>
                  <a:lnTo>
                    <a:pt x="763" y="116"/>
                  </a:lnTo>
                  <a:lnTo>
                    <a:pt x="736" y="76"/>
                  </a:lnTo>
                  <a:lnTo>
                    <a:pt x="742" y="82"/>
                  </a:lnTo>
                  <a:lnTo>
                    <a:pt x="701" y="54"/>
                  </a:lnTo>
                  <a:lnTo>
                    <a:pt x="710" y="58"/>
                  </a:lnTo>
                  <a:lnTo>
                    <a:pt x="660" y="48"/>
                  </a:lnTo>
                  <a:lnTo>
                    <a:pt x="664" y="48"/>
                  </a:lnTo>
                  <a:lnTo>
                    <a:pt x="152" y="48"/>
                  </a:lnTo>
                  <a:lnTo>
                    <a:pt x="157" y="48"/>
                  </a:lnTo>
                  <a:lnTo>
                    <a:pt x="107" y="58"/>
                  </a:lnTo>
                  <a:lnTo>
                    <a:pt x="116" y="54"/>
                  </a:lnTo>
                  <a:lnTo>
                    <a:pt x="76" y="82"/>
                  </a:lnTo>
                  <a:lnTo>
                    <a:pt x="82" y="76"/>
                  </a:lnTo>
                  <a:lnTo>
                    <a:pt x="54" y="116"/>
                  </a:lnTo>
                  <a:lnTo>
                    <a:pt x="58" y="107"/>
                  </a:lnTo>
                  <a:lnTo>
                    <a:pt x="48" y="157"/>
                  </a:lnTo>
                  <a:lnTo>
                    <a:pt x="48" y="152"/>
                  </a:lnTo>
                  <a:lnTo>
                    <a:pt x="48" y="296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8" name="Freeform 18"/>
            <p:cNvSpPr>
              <a:spLocks/>
            </p:cNvSpPr>
            <p:nvPr/>
          </p:nvSpPr>
          <p:spPr bwMode="auto">
            <a:xfrm>
              <a:off x="4528" y="1159"/>
              <a:ext cx="302" cy="774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640" y="0"/>
                </a:cxn>
                <a:cxn ang="0">
                  <a:pos x="640" y="0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128"/>
                </a:cxn>
                <a:cxn ang="0">
                  <a:pos x="768" y="2944"/>
                </a:cxn>
                <a:cxn ang="0">
                  <a:pos x="768" y="2944"/>
                </a:cxn>
                <a:cxn ang="0">
                  <a:pos x="640" y="3072"/>
                </a:cxn>
                <a:cxn ang="0">
                  <a:pos x="640" y="3072"/>
                </a:cxn>
                <a:cxn ang="0">
                  <a:pos x="640" y="3072"/>
                </a:cxn>
                <a:cxn ang="0">
                  <a:pos x="128" y="3072"/>
                </a:cxn>
                <a:cxn ang="0">
                  <a:pos x="128" y="3072"/>
                </a:cxn>
                <a:cxn ang="0">
                  <a:pos x="0" y="2944"/>
                </a:cxn>
                <a:cxn ang="0">
                  <a:pos x="0" y="2944"/>
                </a:cxn>
                <a:cxn ang="0">
                  <a:pos x="0" y="128"/>
                </a:cxn>
              </a:cxnLst>
              <a:rect l="0" t="0" r="r" b="b"/>
              <a:pathLst>
                <a:path w="768" h="3072">
                  <a:moveTo>
                    <a:pt x="0" y="128"/>
                  </a:moveTo>
                  <a:cubicBezTo>
                    <a:pt x="0" y="58"/>
                    <a:pt x="58" y="0"/>
                    <a:pt x="128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0"/>
                  </a:lnTo>
                  <a:lnTo>
                    <a:pt x="640" y="0"/>
                  </a:lnTo>
                  <a:lnTo>
                    <a:pt x="640" y="0"/>
                  </a:lnTo>
                  <a:cubicBezTo>
                    <a:pt x="711" y="0"/>
                    <a:pt x="768" y="58"/>
                    <a:pt x="768" y="128"/>
                  </a:cubicBezTo>
                  <a:cubicBezTo>
                    <a:pt x="768" y="128"/>
                    <a:pt x="768" y="128"/>
                    <a:pt x="768" y="128"/>
                  </a:cubicBezTo>
                  <a:lnTo>
                    <a:pt x="768" y="128"/>
                  </a:lnTo>
                  <a:lnTo>
                    <a:pt x="768" y="2944"/>
                  </a:lnTo>
                  <a:lnTo>
                    <a:pt x="768" y="2944"/>
                  </a:lnTo>
                  <a:cubicBezTo>
                    <a:pt x="768" y="3015"/>
                    <a:pt x="711" y="3072"/>
                    <a:pt x="640" y="3072"/>
                  </a:cubicBezTo>
                  <a:cubicBezTo>
                    <a:pt x="640" y="3072"/>
                    <a:pt x="640" y="3072"/>
                    <a:pt x="640" y="3072"/>
                  </a:cubicBezTo>
                  <a:lnTo>
                    <a:pt x="640" y="3072"/>
                  </a:lnTo>
                  <a:lnTo>
                    <a:pt x="128" y="3072"/>
                  </a:lnTo>
                  <a:lnTo>
                    <a:pt x="128" y="3072"/>
                  </a:lnTo>
                  <a:cubicBezTo>
                    <a:pt x="58" y="3072"/>
                    <a:pt x="0" y="3015"/>
                    <a:pt x="0" y="2944"/>
                  </a:cubicBezTo>
                  <a:cubicBezTo>
                    <a:pt x="0" y="2944"/>
                    <a:pt x="0" y="2944"/>
                    <a:pt x="0" y="2944"/>
                  </a:cubicBezTo>
                  <a:lnTo>
                    <a:pt x="0" y="128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9" name="Freeform 19"/>
            <p:cNvSpPr>
              <a:spLocks noEditPoints="1"/>
            </p:cNvSpPr>
            <p:nvPr/>
          </p:nvSpPr>
          <p:spPr bwMode="auto">
            <a:xfrm>
              <a:off x="4520" y="1153"/>
              <a:ext cx="310" cy="780"/>
            </a:xfrm>
            <a:custGeom>
              <a:avLst/>
              <a:gdLst/>
              <a:ahLst/>
              <a:cxnLst>
                <a:cxn ang="0">
                  <a:pos x="1" y="148"/>
                </a:cxn>
                <a:cxn ang="0">
                  <a:pos x="15" y="89"/>
                </a:cxn>
                <a:cxn ang="0">
                  <a:pos x="49" y="43"/>
                </a:cxn>
                <a:cxn ang="0">
                  <a:pos x="98" y="11"/>
                </a:cxn>
                <a:cxn ang="0">
                  <a:pos x="152" y="0"/>
                </a:cxn>
                <a:cxn ang="0">
                  <a:pos x="669" y="1"/>
                </a:cxn>
                <a:cxn ang="0">
                  <a:pos x="728" y="15"/>
                </a:cxn>
                <a:cxn ang="0">
                  <a:pos x="775" y="49"/>
                </a:cxn>
                <a:cxn ang="0">
                  <a:pos x="806" y="98"/>
                </a:cxn>
                <a:cxn ang="0">
                  <a:pos x="816" y="152"/>
                </a:cxn>
                <a:cxn ang="0">
                  <a:pos x="816" y="2973"/>
                </a:cxn>
                <a:cxn ang="0">
                  <a:pos x="803" y="3032"/>
                </a:cxn>
                <a:cxn ang="0">
                  <a:pos x="769" y="3080"/>
                </a:cxn>
                <a:cxn ang="0">
                  <a:pos x="719" y="3110"/>
                </a:cxn>
                <a:cxn ang="0">
                  <a:pos x="664" y="3120"/>
                </a:cxn>
                <a:cxn ang="0">
                  <a:pos x="148" y="3120"/>
                </a:cxn>
                <a:cxn ang="0">
                  <a:pos x="89" y="3106"/>
                </a:cxn>
                <a:cxn ang="0">
                  <a:pos x="43" y="3073"/>
                </a:cxn>
                <a:cxn ang="0">
                  <a:pos x="11" y="3023"/>
                </a:cxn>
                <a:cxn ang="0">
                  <a:pos x="0" y="2968"/>
                </a:cxn>
                <a:cxn ang="0">
                  <a:pos x="48" y="2968"/>
                </a:cxn>
                <a:cxn ang="0">
                  <a:pos x="58" y="3014"/>
                </a:cxn>
                <a:cxn ang="0">
                  <a:pos x="82" y="3046"/>
                </a:cxn>
                <a:cxn ang="0">
                  <a:pos x="116" y="3067"/>
                </a:cxn>
                <a:cxn ang="0">
                  <a:pos x="157" y="3073"/>
                </a:cxn>
                <a:cxn ang="0">
                  <a:pos x="664" y="3072"/>
                </a:cxn>
                <a:cxn ang="0">
                  <a:pos x="710" y="3063"/>
                </a:cxn>
                <a:cxn ang="0">
                  <a:pos x="742" y="3039"/>
                </a:cxn>
                <a:cxn ang="0">
                  <a:pos x="762" y="3005"/>
                </a:cxn>
                <a:cxn ang="0">
                  <a:pos x="769" y="2964"/>
                </a:cxn>
                <a:cxn ang="0">
                  <a:pos x="768" y="152"/>
                </a:cxn>
                <a:cxn ang="0">
                  <a:pos x="759" y="107"/>
                </a:cxn>
                <a:cxn ang="0">
                  <a:pos x="736" y="76"/>
                </a:cxn>
                <a:cxn ang="0">
                  <a:pos x="701" y="54"/>
                </a:cxn>
                <a:cxn ang="0">
                  <a:pos x="660" y="48"/>
                </a:cxn>
                <a:cxn ang="0">
                  <a:pos x="152" y="48"/>
                </a:cxn>
                <a:cxn ang="0">
                  <a:pos x="107" y="58"/>
                </a:cxn>
                <a:cxn ang="0">
                  <a:pos x="76" y="82"/>
                </a:cxn>
                <a:cxn ang="0">
                  <a:pos x="54" y="116"/>
                </a:cxn>
                <a:cxn ang="0">
                  <a:pos x="48" y="157"/>
                </a:cxn>
                <a:cxn ang="0">
                  <a:pos x="48" y="2968"/>
                </a:cxn>
              </a:cxnLst>
              <a:rect l="0" t="0" r="r" b="b"/>
              <a:pathLst>
                <a:path w="816" h="3120">
                  <a:moveTo>
                    <a:pt x="0" y="152"/>
                  </a:moveTo>
                  <a:cubicBezTo>
                    <a:pt x="0" y="151"/>
                    <a:pt x="1" y="149"/>
                    <a:pt x="1" y="148"/>
                  </a:cubicBezTo>
                  <a:lnTo>
                    <a:pt x="11" y="98"/>
                  </a:lnTo>
                  <a:cubicBezTo>
                    <a:pt x="12" y="95"/>
                    <a:pt x="13" y="91"/>
                    <a:pt x="15" y="89"/>
                  </a:cubicBezTo>
                  <a:lnTo>
                    <a:pt x="43" y="49"/>
                  </a:lnTo>
                  <a:cubicBezTo>
                    <a:pt x="44" y="46"/>
                    <a:pt x="46" y="44"/>
                    <a:pt x="49" y="43"/>
                  </a:cubicBezTo>
                  <a:lnTo>
                    <a:pt x="89" y="15"/>
                  </a:lnTo>
                  <a:cubicBezTo>
                    <a:pt x="91" y="13"/>
                    <a:pt x="95" y="12"/>
                    <a:pt x="98" y="11"/>
                  </a:cubicBezTo>
                  <a:lnTo>
                    <a:pt x="148" y="1"/>
                  </a:lnTo>
                  <a:cubicBezTo>
                    <a:pt x="149" y="1"/>
                    <a:pt x="151" y="0"/>
                    <a:pt x="152" y="0"/>
                  </a:cubicBezTo>
                  <a:lnTo>
                    <a:pt x="664" y="0"/>
                  </a:lnTo>
                  <a:cubicBezTo>
                    <a:pt x="666" y="0"/>
                    <a:pt x="668" y="1"/>
                    <a:pt x="669" y="1"/>
                  </a:cubicBezTo>
                  <a:lnTo>
                    <a:pt x="719" y="11"/>
                  </a:lnTo>
                  <a:cubicBezTo>
                    <a:pt x="722" y="12"/>
                    <a:pt x="725" y="13"/>
                    <a:pt x="728" y="15"/>
                  </a:cubicBezTo>
                  <a:lnTo>
                    <a:pt x="769" y="43"/>
                  </a:lnTo>
                  <a:cubicBezTo>
                    <a:pt x="772" y="44"/>
                    <a:pt x="774" y="47"/>
                    <a:pt x="775" y="49"/>
                  </a:cubicBezTo>
                  <a:lnTo>
                    <a:pt x="802" y="89"/>
                  </a:lnTo>
                  <a:cubicBezTo>
                    <a:pt x="804" y="92"/>
                    <a:pt x="805" y="95"/>
                    <a:pt x="806" y="98"/>
                  </a:cubicBezTo>
                  <a:lnTo>
                    <a:pt x="816" y="148"/>
                  </a:lnTo>
                  <a:cubicBezTo>
                    <a:pt x="816" y="149"/>
                    <a:pt x="816" y="151"/>
                    <a:pt x="816" y="152"/>
                  </a:cubicBezTo>
                  <a:lnTo>
                    <a:pt x="816" y="2968"/>
                  </a:lnTo>
                  <a:cubicBezTo>
                    <a:pt x="816" y="2970"/>
                    <a:pt x="816" y="2972"/>
                    <a:pt x="816" y="2973"/>
                  </a:cubicBezTo>
                  <a:lnTo>
                    <a:pt x="806" y="3023"/>
                  </a:lnTo>
                  <a:cubicBezTo>
                    <a:pt x="805" y="3026"/>
                    <a:pt x="804" y="3029"/>
                    <a:pt x="803" y="3032"/>
                  </a:cubicBezTo>
                  <a:lnTo>
                    <a:pt x="776" y="3073"/>
                  </a:lnTo>
                  <a:cubicBezTo>
                    <a:pt x="774" y="3075"/>
                    <a:pt x="771" y="3078"/>
                    <a:pt x="769" y="3080"/>
                  </a:cubicBezTo>
                  <a:lnTo>
                    <a:pt x="728" y="3107"/>
                  </a:lnTo>
                  <a:cubicBezTo>
                    <a:pt x="725" y="3108"/>
                    <a:pt x="722" y="3109"/>
                    <a:pt x="719" y="3110"/>
                  </a:cubicBezTo>
                  <a:lnTo>
                    <a:pt x="669" y="3120"/>
                  </a:lnTo>
                  <a:cubicBezTo>
                    <a:pt x="668" y="3120"/>
                    <a:pt x="666" y="3120"/>
                    <a:pt x="664" y="3120"/>
                  </a:cubicBezTo>
                  <a:lnTo>
                    <a:pt x="152" y="3120"/>
                  </a:lnTo>
                  <a:cubicBezTo>
                    <a:pt x="151" y="3120"/>
                    <a:pt x="149" y="3120"/>
                    <a:pt x="148" y="3120"/>
                  </a:cubicBezTo>
                  <a:lnTo>
                    <a:pt x="98" y="3110"/>
                  </a:lnTo>
                  <a:cubicBezTo>
                    <a:pt x="95" y="3109"/>
                    <a:pt x="92" y="3108"/>
                    <a:pt x="89" y="3106"/>
                  </a:cubicBezTo>
                  <a:lnTo>
                    <a:pt x="49" y="3079"/>
                  </a:lnTo>
                  <a:cubicBezTo>
                    <a:pt x="47" y="3078"/>
                    <a:pt x="44" y="3076"/>
                    <a:pt x="43" y="3073"/>
                  </a:cubicBezTo>
                  <a:lnTo>
                    <a:pt x="15" y="3032"/>
                  </a:lnTo>
                  <a:cubicBezTo>
                    <a:pt x="13" y="3029"/>
                    <a:pt x="12" y="3026"/>
                    <a:pt x="11" y="3023"/>
                  </a:cubicBezTo>
                  <a:lnTo>
                    <a:pt x="1" y="2973"/>
                  </a:lnTo>
                  <a:cubicBezTo>
                    <a:pt x="1" y="2972"/>
                    <a:pt x="0" y="2970"/>
                    <a:pt x="0" y="2968"/>
                  </a:cubicBezTo>
                  <a:lnTo>
                    <a:pt x="0" y="152"/>
                  </a:lnTo>
                  <a:close/>
                  <a:moveTo>
                    <a:pt x="48" y="2968"/>
                  </a:moveTo>
                  <a:lnTo>
                    <a:pt x="48" y="2964"/>
                  </a:lnTo>
                  <a:lnTo>
                    <a:pt x="58" y="3014"/>
                  </a:lnTo>
                  <a:lnTo>
                    <a:pt x="54" y="3005"/>
                  </a:lnTo>
                  <a:lnTo>
                    <a:pt x="82" y="3046"/>
                  </a:lnTo>
                  <a:lnTo>
                    <a:pt x="76" y="3040"/>
                  </a:lnTo>
                  <a:lnTo>
                    <a:pt x="116" y="3067"/>
                  </a:lnTo>
                  <a:lnTo>
                    <a:pt x="107" y="3063"/>
                  </a:lnTo>
                  <a:lnTo>
                    <a:pt x="157" y="3073"/>
                  </a:lnTo>
                  <a:lnTo>
                    <a:pt x="152" y="3072"/>
                  </a:lnTo>
                  <a:lnTo>
                    <a:pt x="664" y="3072"/>
                  </a:lnTo>
                  <a:lnTo>
                    <a:pt x="660" y="3073"/>
                  </a:lnTo>
                  <a:lnTo>
                    <a:pt x="710" y="3063"/>
                  </a:lnTo>
                  <a:lnTo>
                    <a:pt x="701" y="3066"/>
                  </a:lnTo>
                  <a:lnTo>
                    <a:pt x="742" y="3039"/>
                  </a:lnTo>
                  <a:lnTo>
                    <a:pt x="735" y="3046"/>
                  </a:lnTo>
                  <a:lnTo>
                    <a:pt x="762" y="3005"/>
                  </a:lnTo>
                  <a:lnTo>
                    <a:pt x="759" y="3014"/>
                  </a:lnTo>
                  <a:lnTo>
                    <a:pt x="769" y="2964"/>
                  </a:lnTo>
                  <a:lnTo>
                    <a:pt x="768" y="2968"/>
                  </a:lnTo>
                  <a:lnTo>
                    <a:pt x="768" y="152"/>
                  </a:lnTo>
                  <a:lnTo>
                    <a:pt x="769" y="157"/>
                  </a:lnTo>
                  <a:lnTo>
                    <a:pt x="759" y="107"/>
                  </a:lnTo>
                  <a:lnTo>
                    <a:pt x="763" y="116"/>
                  </a:lnTo>
                  <a:lnTo>
                    <a:pt x="736" y="76"/>
                  </a:lnTo>
                  <a:lnTo>
                    <a:pt x="742" y="82"/>
                  </a:lnTo>
                  <a:lnTo>
                    <a:pt x="701" y="54"/>
                  </a:lnTo>
                  <a:lnTo>
                    <a:pt x="710" y="58"/>
                  </a:lnTo>
                  <a:lnTo>
                    <a:pt x="660" y="48"/>
                  </a:lnTo>
                  <a:lnTo>
                    <a:pt x="664" y="48"/>
                  </a:lnTo>
                  <a:lnTo>
                    <a:pt x="152" y="48"/>
                  </a:lnTo>
                  <a:lnTo>
                    <a:pt x="157" y="48"/>
                  </a:lnTo>
                  <a:lnTo>
                    <a:pt x="107" y="58"/>
                  </a:lnTo>
                  <a:lnTo>
                    <a:pt x="116" y="54"/>
                  </a:lnTo>
                  <a:lnTo>
                    <a:pt x="76" y="82"/>
                  </a:lnTo>
                  <a:lnTo>
                    <a:pt x="82" y="76"/>
                  </a:lnTo>
                  <a:lnTo>
                    <a:pt x="54" y="116"/>
                  </a:lnTo>
                  <a:lnTo>
                    <a:pt x="58" y="107"/>
                  </a:lnTo>
                  <a:lnTo>
                    <a:pt x="48" y="157"/>
                  </a:lnTo>
                  <a:lnTo>
                    <a:pt x="48" y="152"/>
                  </a:lnTo>
                  <a:lnTo>
                    <a:pt x="48" y="296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0" name="Rectangle 20"/>
            <p:cNvSpPr>
              <a:spLocks noChangeArrowheads="1"/>
            </p:cNvSpPr>
            <p:nvPr/>
          </p:nvSpPr>
          <p:spPr bwMode="auto">
            <a:xfrm>
              <a:off x="1616" y="2497"/>
              <a:ext cx="506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Occupational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1" name="Rectangle 21"/>
            <p:cNvSpPr>
              <a:spLocks noChangeArrowheads="1"/>
            </p:cNvSpPr>
            <p:nvPr/>
          </p:nvSpPr>
          <p:spPr bwMode="auto">
            <a:xfrm>
              <a:off x="1616" y="2573"/>
              <a:ext cx="261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group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2" name="Rectangle 22"/>
            <p:cNvSpPr>
              <a:spLocks noChangeArrowheads="1"/>
            </p:cNvSpPr>
            <p:nvPr/>
          </p:nvSpPr>
          <p:spPr bwMode="auto">
            <a:xfrm>
              <a:off x="1814" y="2573"/>
              <a:ext cx="83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–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3" name="Rectangle 23"/>
            <p:cNvSpPr>
              <a:spLocks noChangeArrowheads="1"/>
            </p:cNvSpPr>
            <p:nvPr/>
          </p:nvSpPr>
          <p:spPr bwMode="auto">
            <a:xfrm>
              <a:off x="1866" y="2573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area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4" name="Rectangle 24"/>
            <p:cNvSpPr>
              <a:spLocks noChangeArrowheads="1"/>
            </p:cNvSpPr>
            <p:nvPr/>
          </p:nvSpPr>
          <p:spPr bwMode="auto">
            <a:xfrm>
              <a:off x="1616" y="2653"/>
              <a:ext cx="428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represents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5" name="Rectangle 25"/>
            <p:cNvSpPr>
              <a:spLocks noChangeArrowheads="1"/>
            </p:cNvSpPr>
            <p:nvPr/>
          </p:nvSpPr>
          <p:spPr bwMode="auto">
            <a:xfrm>
              <a:off x="1616" y="2733"/>
              <a:ext cx="495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employment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6" name="Rectangle 26"/>
            <p:cNvSpPr>
              <a:spLocks noChangeArrowheads="1"/>
            </p:cNvSpPr>
            <p:nvPr/>
          </p:nvSpPr>
          <p:spPr bwMode="auto">
            <a:xfrm>
              <a:off x="1616" y="2809"/>
              <a:ext cx="229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share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07" name="Freeform 27"/>
            <p:cNvSpPr>
              <a:spLocks noEditPoints="1"/>
            </p:cNvSpPr>
            <p:nvPr/>
          </p:nvSpPr>
          <p:spPr bwMode="auto">
            <a:xfrm>
              <a:off x="1274" y="2223"/>
              <a:ext cx="606" cy="255"/>
            </a:xfrm>
            <a:custGeom>
              <a:avLst/>
              <a:gdLst/>
              <a:ahLst/>
              <a:cxnLst>
                <a:cxn ang="0">
                  <a:pos x="1853" y="917"/>
                </a:cxn>
                <a:cxn ang="0">
                  <a:pos x="11" y="28"/>
                </a:cxn>
                <a:cxn ang="0">
                  <a:pos x="18" y="13"/>
                </a:cxn>
                <a:cxn ang="0">
                  <a:pos x="1860" y="902"/>
                </a:cxn>
                <a:cxn ang="0">
                  <a:pos x="1853" y="917"/>
                </a:cxn>
                <a:cxn ang="0">
                  <a:pos x="91" y="148"/>
                </a:cxn>
                <a:cxn ang="0">
                  <a:pos x="0" y="13"/>
                </a:cxn>
                <a:cxn ang="0">
                  <a:pos x="162" y="1"/>
                </a:cxn>
                <a:cxn ang="0">
                  <a:pos x="171" y="8"/>
                </a:cxn>
                <a:cxn ang="0">
                  <a:pos x="163" y="17"/>
                </a:cxn>
                <a:cxn ang="0">
                  <a:pos x="15" y="28"/>
                </a:cxn>
                <a:cxn ang="0">
                  <a:pos x="21" y="16"/>
                </a:cxn>
                <a:cxn ang="0">
                  <a:pos x="104" y="139"/>
                </a:cxn>
                <a:cxn ang="0">
                  <a:pos x="102" y="150"/>
                </a:cxn>
                <a:cxn ang="0">
                  <a:pos x="91" y="148"/>
                </a:cxn>
              </a:cxnLst>
              <a:rect l="0" t="0" r="r" b="b"/>
              <a:pathLst>
                <a:path w="1860" h="917">
                  <a:moveTo>
                    <a:pt x="1853" y="917"/>
                  </a:moveTo>
                  <a:lnTo>
                    <a:pt x="11" y="28"/>
                  </a:lnTo>
                  <a:lnTo>
                    <a:pt x="18" y="13"/>
                  </a:lnTo>
                  <a:lnTo>
                    <a:pt x="1860" y="902"/>
                  </a:lnTo>
                  <a:lnTo>
                    <a:pt x="1853" y="917"/>
                  </a:lnTo>
                  <a:close/>
                  <a:moveTo>
                    <a:pt x="91" y="148"/>
                  </a:moveTo>
                  <a:lnTo>
                    <a:pt x="0" y="13"/>
                  </a:lnTo>
                  <a:lnTo>
                    <a:pt x="162" y="1"/>
                  </a:lnTo>
                  <a:cubicBezTo>
                    <a:pt x="166" y="0"/>
                    <a:pt x="170" y="4"/>
                    <a:pt x="171" y="8"/>
                  </a:cubicBezTo>
                  <a:cubicBezTo>
                    <a:pt x="171" y="13"/>
                    <a:pt x="168" y="16"/>
                    <a:pt x="163" y="17"/>
                  </a:cubicBezTo>
                  <a:lnTo>
                    <a:pt x="15" y="28"/>
                  </a:lnTo>
                  <a:lnTo>
                    <a:pt x="21" y="16"/>
                  </a:lnTo>
                  <a:lnTo>
                    <a:pt x="104" y="139"/>
                  </a:lnTo>
                  <a:cubicBezTo>
                    <a:pt x="107" y="143"/>
                    <a:pt x="106" y="148"/>
                    <a:pt x="102" y="150"/>
                  </a:cubicBezTo>
                  <a:cubicBezTo>
                    <a:pt x="98" y="152"/>
                    <a:pt x="93" y="152"/>
                    <a:pt x="91" y="148"/>
                  </a:cubicBezTo>
                  <a:close/>
                </a:path>
              </a:pathLst>
            </a:custGeom>
            <a:solidFill>
              <a:srgbClr val="4A7EBB"/>
            </a:solidFill>
            <a:ln w="0" cap="flat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8" name="Rectangle 28"/>
            <p:cNvSpPr>
              <a:spLocks noChangeArrowheads="1"/>
            </p:cNvSpPr>
            <p:nvPr/>
          </p:nvSpPr>
          <p:spPr bwMode="auto">
            <a:xfrm>
              <a:off x="531" y="2319"/>
              <a:ext cx="224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wage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1" name="Freeform 31"/>
            <p:cNvSpPr>
              <a:spLocks noEditPoints="1"/>
            </p:cNvSpPr>
            <p:nvPr/>
          </p:nvSpPr>
          <p:spPr bwMode="auto">
            <a:xfrm>
              <a:off x="746" y="1408"/>
              <a:ext cx="56" cy="2065"/>
            </a:xfrm>
            <a:custGeom>
              <a:avLst/>
              <a:gdLst/>
              <a:ahLst/>
              <a:cxnLst>
                <a:cxn ang="0">
                  <a:pos x="94" y="16"/>
                </a:cxn>
                <a:cxn ang="0">
                  <a:pos x="91" y="7409"/>
                </a:cxn>
                <a:cxn ang="0">
                  <a:pos x="75" y="7409"/>
                </a:cxn>
                <a:cxn ang="0">
                  <a:pos x="78" y="16"/>
                </a:cxn>
                <a:cxn ang="0">
                  <a:pos x="94" y="16"/>
                </a:cxn>
                <a:cxn ang="0">
                  <a:pos x="4" y="140"/>
                </a:cxn>
                <a:cxn ang="0">
                  <a:pos x="86" y="0"/>
                </a:cxn>
                <a:cxn ang="0">
                  <a:pos x="168" y="140"/>
                </a:cxn>
                <a:cxn ang="0">
                  <a:pos x="165" y="151"/>
                </a:cxn>
                <a:cxn ang="0">
                  <a:pos x="154" y="149"/>
                </a:cxn>
                <a:cxn ang="0">
                  <a:pos x="79" y="20"/>
                </a:cxn>
                <a:cxn ang="0">
                  <a:pos x="93" y="20"/>
                </a:cxn>
                <a:cxn ang="0">
                  <a:pos x="18" y="148"/>
                </a:cxn>
                <a:cxn ang="0">
                  <a:pos x="7" y="151"/>
                </a:cxn>
                <a:cxn ang="0">
                  <a:pos x="4" y="140"/>
                </a:cxn>
                <a:cxn ang="0">
                  <a:pos x="165" y="7285"/>
                </a:cxn>
                <a:cxn ang="0">
                  <a:pos x="83" y="7425"/>
                </a:cxn>
                <a:cxn ang="0">
                  <a:pos x="2" y="7284"/>
                </a:cxn>
                <a:cxn ang="0">
                  <a:pos x="5" y="7274"/>
                </a:cxn>
                <a:cxn ang="0">
                  <a:pos x="16" y="7276"/>
                </a:cxn>
                <a:cxn ang="0">
                  <a:pos x="90" y="7405"/>
                </a:cxn>
                <a:cxn ang="0">
                  <a:pos x="77" y="7405"/>
                </a:cxn>
                <a:cxn ang="0">
                  <a:pos x="151" y="7276"/>
                </a:cxn>
                <a:cxn ang="0">
                  <a:pos x="162" y="7274"/>
                </a:cxn>
                <a:cxn ang="0">
                  <a:pos x="165" y="7285"/>
                </a:cxn>
              </a:cxnLst>
              <a:rect l="0" t="0" r="r" b="b"/>
              <a:pathLst>
                <a:path w="170" h="7425">
                  <a:moveTo>
                    <a:pt x="94" y="16"/>
                  </a:moveTo>
                  <a:lnTo>
                    <a:pt x="91" y="7409"/>
                  </a:lnTo>
                  <a:lnTo>
                    <a:pt x="75" y="7409"/>
                  </a:lnTo>
                  <a:lnTo>
                    <a:pt x="78" y="16"/>
                  </a:lnTo>
                  <a:lnTo>
                    <a:pt x="94" y="16"/>
                  </a:lnTo>
                  <a:close/>
                  <a:moveTo>
                    <a:pt x="4" y="140"/>
                  </a:moveTo>
                  <a:lnTo>
                    <a:pt x="86" y="0"/>
                  </a:lnTo>
                  <a:lnTo>
                    <a:pt x="168" y="140"/>
                  </a:lnTo>
                  <a:cubicBezTo>
                    <a:pt x="170" y="144"/>
                    <a:pt x="169" y="149"/>
                    <a:pt x="165" y="151"/>
                  </a:cubicBezTo>
                  <a:cubicBezTo>
                    <a:pt x="161" y="154"/>
                    <a:pt x="156" y="152"/>
                    <a:pt x="154" y="149"/>
                  </a:cubicBezTo>
                  <a:lnTo>
                    <a:pt x="79" y="20"/>
                  </a:lnTo>
                  <a:lnTo>
                    <a:pt x="93" y="20"/>
                  </a:lnTo>
                  <a:lnTo>
                    <a:pt x="18" y="148"/>
                  </a:lnTo>
                  <a:cubicBezTo>
                    <a:pt x="16" y="152"/>
                    <a:pt x="11" y="154"/>
                    <a:pt x="7" y="151"/>
                  </a:cubicBezTo>
                  <a:cubicBezTo>
                    <a:pt x="3" y="149"/>
                    <a:pt x="2" y="144"/>
                    <a:pt x="4" y="140"/>
                  </a:cubicBezTo>
                  <a:close/>
                  <a:moveTo>
                    <a:pt x="165" y="7285"/>
                  </a:moveTo>
                  <a:lnTo>
                    <a:pt x="83" y="7425"/>
                  </a:lnTo>
                  <a:lnTo>
                    <a:pt x="2" y="7284"/>
                  </a:lnTo>
                  <a:cubicBezTo>
                    <a:pt x="0" y="7281"/>
                    <a:pt x="1" y="7276"/>
                    <a:pt x="5" y="7274"/>
                  </a:cubicBezTo>
                  <a:cubicBezTo>
                    <a:pt x="9" y="7271"/>
                    <a:pt x="13" y="7273"/>
                    <a:pt x="16" y="7276"/>
                  </a:cubicBezTo>
                  <a:lnTo>
                    <a:pt x="90" y="7405"/>
                  </a:lnTo>
                  <a:lnTo>
                    <a:pt x="77" y="7405"/>
                  </a:lnTo>
                  <a:lnTo>
                    <a:pt x="151" y="7276"/>
                  </a:lnTo>
                  <a:cubicBezTo>
                    <a:pt x="154" y="7273"/>
                    <a:pt x="158" y="7271"/>
                    <a:pt x="162" y="7274"/>
                  </a:cubicBezTo>
                  <a:cubicBezTo>
                    <a:pt x="166" y="7276"/>
                    <a:pt x="167" y="7281"/>
                    <a:pt x="165" y="7285"/>
                  </a:cubicBezTo>
                  <a:close/>
                </a:path>
              </a:pathLst>
            </a:custGeom>
            <a:solidFill>
              <a:srgbClr val="4A7EBB"/>
            </a:solidFill>
            <a:ln w="0" cap="flat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2" name="Freeform 32"/>
            <p:cNvSpPr>
              <a:spLocks noEditPoints="1"/>
            </p:cNvSpPr>
            <p:nvPr/>
          </p:nvSpPr>
          <p:spPr bwMode="auto">
            <a:xfrm>
              <a:off x="2565" y="837"/>
              <a:ext cx="839" cy="124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568" y="0"/>
                </a:cxn>
                <a:cxn ang="0">
                  <a:pos x="2576" y="8"/>
                </a:cxn>
                <a:cxn ang="0">
                  <a:pos x="2576" y="440"/>
                </a:cxn>
                <a:cxn ang="0">
                  <a:pos x="2568" y="448"/>
                </a:cxn>
                <a:cxn ang="0">
                  <a:pos x="8" y="448"/>
                </a:cxn>
                <a:cxn ang="0">
                  <a:pos x="0" y="440"/>
                </a:cxn>
                <a:cxn ang="0">
                  <a:pos x="0" y="8"/>
                </a:cxn>
                <a:cxn ang="0">
                  <a:pos x="16" y="440"/>
                </a:cxn>
                <a:cxn ang="0">
                  <a:pos x="8" y="432"/>
                </a:cxn>
                <a:cxn ang="0">
                  <a:pos x="2568" y="432"/>
                </a:cxn>
                <a:cxn ang="0">
                  <a:pos x="2560" y="440"/>
                </a:cxn>
                <a:cxn ang="0">
                  <a:pos x="2560" y="8"/>
                </a:cxn>
                <a:cxn ang="0">
                  <a:pos x="256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440"/>
                </a:cxn>
              </a:cxnLst>
              <a:rect l="0" t="0" r="r" b="b"/>
              <a:pathLst>
                <a:path w="2576" h="44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568" y="0"/>
                  </a:lnTo>
                  <a:cubicBezTo>
                    <a:pt x="2573" y="0"/>
                    <a:pt x="2576" y="4"/>
                    <a:pt x="2576" y="8"/>
                  </a:cubicBezTo>
                  <a:lnTo>
                    <a:pt x="2576" y="440"/>
                  </a:lnTo>
                  <a:cubicBezTo>
                    <a:pt x="2576" y="445"/>
                    <a:pt x="2573" y="448"/>
                    <a:pt x="2568" y="448"/>
                  </a:cubicBezTo>
                  <a:lnTo>
                    <a:pt x="8" y="448"/>
                  </a:lnTo>
                  <a:cubicBezTo>
                    <a:pt x="4" y="448"/>
                    <a:pt x="0" y="445"/>
                    <a:pt x="0" y="440"/>
                  </a:cubicBezTo>
                  <a:lnTo>
                    <a:pt x="0" y="8"/>
                  </a:lnTo>
                  <a:close/>
                  <a:moveTo>
                    <a:pt x="16" y="440"/>
                  </a:moveTo>
                  <a:lnTo>
                    <a:pt x="8" y="432"/>
                  </a:lnTo>
                  <a:lnTo>
                    <a:pt x="2568" y="432"/>
                  </a:lnTo>
                  <a:lnTo>
                    <a:pt x="2560" y="440"/>
                  </a:lnTo>
                  <a:lnTo>
                    <a:pt x="2560" y="8"/>
                  </a:lnTo>
                  <a:lnTo>
                    <a:pt x="256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44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3" name="Rectangle 33"/>
            <p:cNvSpPr>
              <a:spLocks noChangeArrowheads="1"/>
            </p:cNvSpPr>
            <p:nvPr/>
          </p:nvSpPr>
          <p:spPr bwMode="auto">
            <a:xfrm>
              <a:off x="2617" y="860"/>
              <a:ext cx="470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Composition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4" name="Freeform 34"/>
            <p:cNvSpPr>
              <a:spLocks noEditPoints="1"/>
            </p:cNvSpPr>
            <p:nvPr/>
          </p:nvSpPr>
          <p:spPr bwMode="auto">
            <a:xfrm>
              <a:off x="4484" y="801"/>
              <a:ext cx="797" cy="20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440" y="0"/>
                </a:cxn>
                <a:cxn ang="0">
                  <a:pos x="2448" y="8"/>
                </a:cxn>
                <a:cxn ang="0">
                  <a:pos x="2448" y="728"/>
                </a:cxn>
                <a:cxn ang="0">
                  <a:pos x="2440" y="736"/>
                </a:cxn>
                <a:cxn ang="0">
                  <a:pos x="8" y="736"/>
                </a:cxn>
                <a:cxn ang="0">
                  <a:pos x="0" y="728"/>
                </a:cxn>
                <a:cxn ang="0">
                  <a:pos x="0" y="8"/>
                </a:cxn>
                <a:cxn ang="0">
                  <a:pos x="16" y="728"/>
                </a:cxn>
                <a:cxn ang="0">
                  <a:pos x="8" y="720"/>
                </a:cxn>
                <a:cxn ang="0">
                  <a:pos x="2440" y="720"/>
                </a:cxn>
                <a:cxn ang="0">
                  <a:pos x="2432" y="728"/>
                </a:cxn>
                <a:cxn ang="0">
                  <a:pos x="2432" y="8"/>
                </a:cxn>
                <a:cxn ang="0">
                  <a:pos x="2440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728"/>
                </a:cxn>
              </a:cxnLst>
              <a:rect l="0" t="0" r="r" b="b"/>
              <a:pathLst>
                <a:path w="2448" h="73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440" y="0"/>
                  </a:lnTo>
                  <a:cubicBezTo>
                    <a:pt x="2445" y="0"/>
                    <a:pt x="2448" y="4"/>
                    <a:pt x="2448" y="8"/>
                  </a:cubicBezTo>
                  <a:lnTo>
                    <a:pt x="2448" y="728"/>
                  </a:lnTo>
                  <a:cubicBezTo>
                    <a:pt x="2448" y="733"/>
                    <a:pt x="2445" y="736"/>
                    <a:pt x="2440" y="736"/>
                  </a:cubicBezTo>
                  <a:lnTo>
                    <a:pt x="8" y="736"/>
                  </a:lnTo>
                  <a:cubicBezTo>
                    <a:pt x="4" y="736"/>
                    <a:pt x="0" y="733"/>
                    <a:pt x="0" y="728"/>
                  </a:cubicBezTo>
                  <a:lnTo>
                    <a:pt x="0" y="8"/>
                  </a:lnTo>
                  <a:close/>
                  <a:moveTo>
                    <a:pt x="16" y="728"/>
                  </a:moveTo>
                  <a:lnTo>
                    <a:pt x="8" y="720"/>
                  </a:lnTo>
                  <a:lnTo>
                    <a:pt x="2440" y="720"/>
                  </a:lnTo>
                  <a:lnTo>
                    <a:pt x="2432" y="728"/>
                  </a:lnTo>
                  <a:lnTo>
                    <a:pt x="2432" y="8"/>
                  </a:lnTo>
                  <a:lnTo>
                    <a:pt x="2440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728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5" name="Rectangle 35"/>
            <p:cNvSpPr>
              <a:spLocks noChangeArrowheads="1"/>
            </p:cNvSpPr>
            <p:nvPr/>
          </p:nvSpPr>
          <p:spPr bwMode="auto">
            <a:xfrm>
              <a:off x="4536" y="825"/>
              <a:ext cx="66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+ increased within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6" name="Rectangle 36"/>
            <p:cNvSpPr>
              <a:spLocks noChangeArrowheads="1"/>
            </p:cNvSpPr>
            <p:nvPr/>
          </p:nvSpPr>
          <p:spPr bwMode="auto">
            <a:xfrm>
              <a:off x="5120" y="825"/>
              <a:ext cx="68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7" name="Rectangle 37"/>
            <p:cNvSpPr>
              <a:spLocks noChangeArrowheads="1"/>
            </p:cNvSpPr>
            <p:nvPr/>
          </p:nvSpPr>
          <p:spPr bwMode="auto">
            <a:xfrm>
              <a:off x="4536" y="901"/>
              <a:ext cx="616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group inequality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8" name="Rectangle 38"/>
            <p:cNvSpPr>
              <a:spLocks noChangeArrowheads="1"/>
            </p:cNvSpPr>
            <p:nvPr/>
          </p:nvSpPr>
          <p:spPr bwMode="auto">
            <a:xfrm>
              <a:off x="2075" y="860"/>
              <a:ext cx="4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Change: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19" name="Freeform 39"/>
            <p:cNvSpPr>
              <a:spLocks noEditPoints="1"/>
            </p:cNvSpPr>
            <p:nvPr/>
          </p:nvSpPr>
          <p:spPr bwMode="auto">
            <a:xfrm>
              <a:off x="812" y="837"/>
              <a:ext cx="840" cy="124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568" y="0"/>
                </a:cxn>
                <a:cxn ang="0">
                  <a:pos x="2576" y="8"/>
                </a:cxn>
                <a:cxn ang="0">
                  <a:pos x="2576" y="440"/>
                </a:cxn>
                <a:cxn ang="0">
                  <a:pos x="2568" y="448"/>
                </a:cxn>
                <a:cxn ang="0">
                  <a:pos x="8" y="448"/>
                </a:cxn>
                <a:cxn ang="0">
                  <a:pos x="0" y="440"/>
                </a:cxn>
                <a:cxn ang="0">
                  <a:pos x="0" y="8"/>
                </a:cxn>
                <a:cxn ang="0">
                  <a:pos x="16" y="440"/>
                </a:cxn>
                <a:cxn ang="0">
                  <a:pos x="8" y="432"/>
                </a:cxn>
                <a:cxn ang="0">
                  <a:pos x="2568" y="432"/>
                </a:cxn>
                <a:cxn ang="0">
                  <a:pos x="2560" y="440"/>
                </a:cxn>
                <a:cxn ang="0">
                  <a:pos x="2560" y="8"/>
                </a:cxn>
                <a:cxn ang="0">
                  <a:pos x="256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440"/>
                </a:cxn>
              </a:cxnLst>
              <a:rect l="0" t="0" r="r" b="b"/>
              <a:pathLst>
                <a:path w="2576" h="448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568" y="0"/>
                  </a:lnTo>
                  <a:cubicBezTo>
                    <a:pt x="2573" y="0"/>
                    <a:pt x="2576" y="4"/>
                    <a:pt x="2576" y="8"/>
                  </a:cubicBezTo>
                  <a:lnTo>
                    <a:pt x="2576" y="440"/>
                  </a:lnTo>
                  <a:cubicBezTo>
                    <a:pt x="2576" y="445"/>
                    <a:pt x="2573" y="448"/>
                    <a:pt x="2568" y="448"/>
                  </a:cubicBezTo>
                  <a:lnTo>
                    <a:pt x="8" y="448"/>
                  </a:lnTo>
                  <a:cubicBezTo>
                    <a:pt x="4" y="448"/>
                    <a:pt x="0" y="445"/>
                    <a:pt x="0" y="440"/>
                  </a:cubicBezTo>
                  <a:lnTo>
                    <a:pt x="0" y="8"/>
                  </a:lnTo>
                  <a:close/>
                  <a:moveTo>
                    <a:pt x="16" y="440"/>
                  </a:moveTo>
                  <a:lnTo>
                    <a:pt x="8" y="432"/>
                  </a:lnTo>
                  <a:lnTo>
                    <a:pt x="2568" y="432"/>
                  </a:lnTo>
                  <a:lnTo>
                    <a:pt x="2560" y="440"/>
                  </a:lnTo>
                  <a:lnTo>
                    <a:pt x="2560" y="8"/>
                  </a:lnTo>
                  <a:lnTo>
                    <a:pt x="256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440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0" name="Rectangle 40"/>
            <p:cNvSpPr>
              <a:spLocks noChangeArrowheads="1"/>
            </p:cNvSpPr>
            <p:nvPr/>
          </p:nvSpPr>
          <p:spPr bwMode="auto">
            <a:xfrm>
              <a:off x="865" y="860"/>
              <a:ext cx="761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Initial wage structure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21" name="Freeform 41"/>
            <p:cNvSpPr>
              <a:spLocks noEditPoints="1"/>
            </p:cNvSpPr>
            <p:nvPr/>
          </p:nvSpPr>
          <p:spPr bwMode="auto">
            <a:xfrm>
              <a:off x="1141" y="1936"/>
              <a:ext cx="349" cy="1009"/>
            </a:xfrm>
            <a:custGeom>
              <a:avLst/>
              <a:gdLst/>
              <a:ahLst/>
              <a:cxnLst>
                <a:cxn ang="0">
                  <a:pos x="48" y="3416"/>
                </a:cxn>
                <a:cxn ang="0">
                  <a:pos x="0" y="3272"/>
                </a:cxn>
                <a:cxn ang="0">
                  <a:pos x="48" y="3272"/>
                </a:cxn>
                <a:cxn ang="0">
                  <a:pos x="0" y="2744"/>
                </a:cxn>
                <a:cxn ang="0">
                  <a:pos x="0" y="2936"/>
                </a:cxn>
                <a:cxn ang="0">
                  <a:pos x="48" y="2408"/>
                </a:cxn>
                <a:cxn ang="0">
                  <a:pos x="0" y="2264"/>
                </a:cxn>
                <a:cxn ang="0">
                  <a:pos x="48" y="2264"/>
                </a:cxn>
                <a:cxn ang="0">
                  <a:pos x="0" y="1736"/>
                </a:cxn>
                <a:cxn ang="0">
                  <a:pos x="0" y="1928"/>
                </a:cxn>
                <a:cxn ang="0">
                  <a:pos x="48" y="1400"/>
                </a:cxn>
                <a:cxn ang="0">
                  <a:pos x="0" y="1256"/>
                </a:cxn>
                <a:cxn ang="0">
                  <a:pos x="48" y="1256"/>
                </a:cxn>
                <a:cxn ang="0">
                  <a:pos x="0" y="728"/>
                </a:cxn>
                <a:cxn ang="0">
                  <a:pos x="0" y="920"/>
                </a:cxn>
                <a:cxn ang="0">
                  <a:pos x="48" y="392"/>
                </a:cxn>
                <a:cxn ang="0">
                  <a:pos x="0" y="248"/>
                </a:cxn>
                <a:cxn ang="0">
                  <a:pos x="48" y="248"/>
                </a:cxn>
                <a:cxn ang="0">
                  <a:pos x="328" y="0"/>
                </a:cxn>
                <a:cxn ang="0">
                  <a:pos x="136" y="0"/>
                </a:cxn>
                <a:cxn ang="0">
                  <a:pos x="664" y="48"/>
                </a:cxn>
                <a:cxn ang="0">
                  <a:pos x="808" y="0"/>
                </a:cxn>
                <a:cxn ang="0">
                  <a:pos x="808" y="48"/>
                </a:cxn>
                <a:cxn ang="0">
                  <a:pos x="1072" y="312"/>
                </a:cxn>
                <a:cxn ang="0">
                  <a:pos x="1072" y="120"/>
                </a:cxn>
                <a:cxn ang="0">
                  <a:pos x="1024" y="648"/>
                </a:cxn>
                <a:cxn ang="0">
                  <a:pos x="1072" y="792"/>
                </a:cxn>
                <a:cxn ang="0">
                  <a:pos x="1024" y="792"/>
                </a:cxn>
                <a:cxn ang="0">
                  <a:pos x="1072" y="1320"/>
                </a:cxn>
                <a:cxn ang="0">
                  <a:pos x="1072" y="1128"/>
                </a:cxn>
                <a:cxn ang="0">
                  <a:pos x="1024" y="1656"/>
                </a:cxn>
                <a:cxn ang="0">
                  <a:pos x="1072" y="1800"/>
                </a:cxn>
                <a:cxn ang="0">
                  <a:pos x="1024" y="1800"/>
                </a:cxn>
                <a:cxn ang="0">
                  <a:pos x="1072" y="2328"/>
                </a:cxn>
                <a:cxn ang="0">
                  <a:pos x="1072" y="2136"/>
                </a:cxn>
                <a:cxn ang="0">
                  <a:pos x="1024" y="2664"/>
                </a:cxn>
                <a:cxn ang="0">
                  <a:pos x="1072" y="2808"/>
                </a:cxn>
                <a:cxn ang="0">
                  <a:pos x="1024" y="2808"/>
                </a:cxn>
                <a:cxn ang="0">
                  <a:pos x="1072" y="3336"/>
                </a:cxn>
                <a:cxn ang="0">
                  <a:pos x="1072" y="3144"/>
                </a:cxn>
                <a:cxn ang="0">
                  <a:pos x="1048" y="3632"/>
                </a:cxn>
                <a:cxn ang="0">
                  <a:pos x="1048" y="3584"/>
                </a:cxn>
                <a:cxn ang="0">
                  <a:pos x="1072" y="3480"/>
                </a:cxn>
                <a:cxn ang="0">
                  <a:pos x="648" y="3584"/>
                </a:cxn>
                <a:cxn ang="0">
                  <a:pos x="504" y="3632"/>
                </a:cxn>
                <a:cxn ang="0">
                  <a:pos x="504" y="3584"/>
                </a:cxn>
                <a:cxn ang="0">
                  <a:pos x="24" y="3632"/>
                </a:cxn>
                <a:cxn ang="0">
                  <a:pos x="168" y="3632"/>
                </a:cxn>
              </a:cxnLst>
              <a:rect l="0" t="0" r="r" b="b"/>
              <a:pathLst>
                <a:path w="1072" h="3632">
                  <a:moveTo>
                    <a:pt x="0" y="3608"/>
                  </a:moveTo>
                  <a:lnTo>
                    <a:pt x="0" y="3416"/>
                  </a:lnTo>
                  <a:lnTo>
                    <a:pt x="48" y="3416"/>
                  </a:lnTo>
                  <a:lnTo>
                    <a:pt x="48" y="3608"/>
                  </a:lnTo>
                  <a:lnTo>
                    <a:pt x="0" y="3608"/>
                  </a:lnTo>
                  <a:close/>
                  <a:moveTo>
                    <a:pt x="0" y="3272"/>
                  </a:moveTo>
                  <a:lnTo>
                    <a:pt x="0" y="3080"/>
                  </a:lnTo>
                  <a:lnTo>
                    <a:pt x="48" y="3080"/>
                  </a:lnTo>
                  <a:lnTo>
                    <a:pt x="48" y="3272"/>
                  </a:lnTo>
                  <a:lnTo>
                    <a:pt x="0" y="3272"/>
                  </a:lnTo>
                  <a:close/>
                  <a:moveTo>
                    <a:pt x="0" y="2936"/>
                  </a:moveTo>
                  <a:lnTo>
                    <a:pt x="0" y="2744"/>
                  </a:lnTo>
                  <a:lnTo>
                    <a:pt x="48" y="2744"/>
                  </a:lnTo>
                  <a:lnTo>
                    <a:pt x="48" y="2936"/>
                  </a:lnTo>
                  <a:lnTo>
                    <a:pt x="0" y="2936"/>
                  </a:lnTo>
                  <a:close/>
                  <a:moveTo>
                    <a:pt x="0" y="2600"/>
                  </a:moveTo>
                  <a:lnTo>
                    <a:pt x="0" y="2408"/>
                  </a:lnTo>
                  <a:lnTo>
                    <a:pt x="48" y="2408"/>
                  </a:lnTo>
                  <a:lnTo>
                    <a:pt x="48" y="2600"/>
                  </a:lnTo>
                  <a:lnTo>
                    <a:pt x="0" y="2600"/>
                  </a:lnTo>
                  <a:close/>
                  <a:moveTo>
                    <a:pt x="0" y="2264"/>
                  </a:moveTo>
                  <a:lnTo>
                    <a:pt x="0" y="2072"/>
                  </a:lnTo>
                  <a:lnTo>
                    <a:pt x="48" y="2072"/>
                  </a:lnTo>
                  <a:lnTo>
                    <a:pt x="48" y="2264"/>
                  </a:lnTo>
                  <a:lnTo>
                    <a:pt x="0" y="2264"/>
                  </a:lnTo>
                  <a:close/>
                  <a:moveTo>
                    <a:pt x="0" y="1928"/>
                  </a:moveTo>
                  <a:lnTo>
                    <a:pt x="0" y="1736"/>
                  </a:lnTo>
                  <a:lnTo>
                    <a:pt x="48" y="1736"/>
                  </a:lnTo>
                  <a:lnTo>
                    <a:pt x="48" y="1928"/>
                  </a:lnTo>
                  <a:lnTo>
                    <a:pt x="0" y="1928"/>
                  </a:lnTo>
                  <a:close/>
                  <a:moveTo>
                    <a:pt x="0" y="1592"/>
                  </a:moveTo>
                  <a:lnTo>
                    <a:pt x="0" y="1400"/>
                  </a:lnTo>
                  <a:lnTo>
                    <a:pt x="48" y="1400"/>
                  </a:lnTo>
                  <a:lnTo>
                    <a:pt x="48" y="1592"/>
                  </a:lnTo>
                  <a:lnTo>
                    <a:pt x="0" y="1592"/>
                  </a:lnTo>
                  <a:close/>
                  <a:moveTo>
                    <a:pt x="0" y="1256"/>
                  </a:moveTo>
                  <a:lnTo>
                    <a:pt x="0" y="1064"/>
                  </a:lnTo>
                  <a:lnTo>
                    <a:pt x="48" y="1064"/>
                  </a:lnTo>
                  <a:lnTo>
                    <a:pt x="48" y="1256"/>
                  </a:lnTo>
                  <a:lnTo>
                    <a:pt x="0" y="1256"/>
                  </a:lnTo>
                  <a:close/>
                  <a:moveTo>
                    <a:pt x="0" y="920"/>
                  </a:moveTo>
                  <a:lnTo>
                    <a:pt x="0" y="728"/>
                  </a:lnTo>
                  <a:lnTo>
                    <a:pt x="48" y="728"/>
                  </a:lnTo>
                  <a:lnTo>
                    <a:pt x="48" y="920"/>
                  </a:lnTo>
                  <a:lnTo>
                    <a:pt x="0" y="920"/>
                  </a:lnTo>
                  <a:close/>
                  <a:moveTo>
                    <a:pt x="0" y="584"/>
                  </a:moveTo>
                  <a:lnTo>
                    <a:pt x="0" y="392"/>
                  </a:lnTo>
                  <a:lnTo>
                    <a:pt x="48" y="392"/>
                  </a:lnTo>
                  <a:lnTo>
                    <a:pt x="48" y="584"/>
                  </a:lnTo>
                  <a:lnTo>
                    <a:pt x="0" y="584"/>
                  </a:lnTo>
                  <a:close/>
                  <a:moveTo>
                    <a:pt x="0" y="248"/>
                  </a:moveTo>
                  <a:lnTo>
                    <a:pt x="0" y="56"/>
                  </a:lnTo>
                  <a:lnTo>
                    <a:pt x="48" y="56"/>
                  </a:lnTo>
                  <a:lnTo>
                    <a:pt x="48" y="248"/>
                  </a:lnTo>
                  <a:lnTo>
                    <a:pt x="0" y="248"/>
                  </a:lnTo>
                  <a:close/>
                  <a:moveTo>
                    <a:pt x="136" y="0"/>
                  </a:moveTo>
                  <a:lnTo>
                    <a:pt x="328" y="0"/>
                  </a:lnTo>
                  <a:lnTo>
                    <a:pt x="328" y="48"/>
                  </a:lnTo>
                  <a:lnTo>
                    <a:pt x="136" y="48"/>
                  </a:lnTo>
                  <a:lnTo>
                    <a:pt x="136" y="0"/>
                  </a:lnTo>
                  <a:close/>
                  <a:moveTo>
                    <a:pt x="472" y="0"/>
                  </a:moveTo>
                  <a:lnTo>
                    <a:pt x="664" y="0"/>
                  </a:lnTo>
                  <a:lnTo>
                    <a:pt x="664" y="48"/>
                  </a:lnTo>
                  <a:lnTo>
                    <a:pt x="472" y="48"/>
                  </a:lnTo>
                  <a:lnTo>
                    <a:pt x="472" y="0"/>
                  </a:lnTo>
                  <a:close/>
                  <a:moveTo>
                    <a:pt x="808" y="0"/>
                  </a:moveTo>
                  <a:lnTo>
                    <a:pt x="1000" y="0"/>
                  </a:lnTo>
                  <a:lnTo>
                    <a:pt x="1000" y="48"/>
                  </a:lnTo>
                  <a:lnTo>
                    <a:pt x="808" y="48"/>
                  </a:lnTo>
                  <a:lnTo>
                    <a:pt x="808" y="0"/>
                  </a:lnTo>
                  <a:close/>
                  <a:moveTo>
                    <a:pt x="1072" y="120"/>
                  </a:moveTo>
                  <a:lnTo>
                    <a:pt x="1072" y="312"/>
                  </a:lnTo>
                  <a:lnTo>
                    <a:pt x="1024" y="312"/>
                  </a:lnTo>
                  <a:lnTo>
                    <a:pt x="1024" y="120"/>
                  </a:lnTo>
                  <a:lnTo>
                    <a:pt x="1072" y="120"/>
                  </a:lnTo>
                  <a:close/>
                  <a:moveTo>
                    <a:pt x="1072" y="456"/>
                  </a:moveTo>
                  <a:lnTo>
                    <a:pt x="1072" y="648"/>
                  </a:lnTo>
                  <a:lnTo>
                    <a:pt x="1024" y="648"/>
                  </a:lnTo>
                  <a:lnTo>
                    <a:pt x="1024" y="456"/>
                  </a:lnTo>
                  <a:lnTo>
                    <a:pt x="1072" y="456"/>
                  </a:lnTo>
                  <a:close/>
                  <a:moveTo>
                    <a:pt x="1072" y="792"/>
                  </a:moveTo>
                  <a:lnTo>
                    <a:pt x="1072" y="984"/>
                  </a:lnTo>
                  <a:lnTo>
                    <a:pt x="1024" y="984"/>
                  </a:lnTo>
                  <a:lnTo>
                    <a:pt x="1024" y="792"/>
                  </a:lnTo>
                  <a:lnTo>
                    <a:pt x="1072" y="792"/>
                  </a:lnTo>
                  <a:close/>
                  <a:moveTo>
                    <a:pt x="1072" y="1128"/>
                  </a:moveTo>
                  <a:lnTo>
                    <a:pt x="1072" y="1320"/>
                  </a:lnTo>
                  <a:lnTo>
                    <a:pt x="1024" y="1320"/>
                  </a:lnTo>
                  <a:lnTo>
                    <a:pt x="1024" y="1128"/>
                  </a:lnTo>
                  <a:lnTo>
                    <a:pt x="1072" y="1128"/>
                  </a:lnTo>
                  <a:close/>
                  <a:moveTo>
                    <a:pt x="1072" y="1464"/>
                  </a:moveTo>
                  <a:lnTo>
                    <a:pt x="1072" y="1656"/>
                  </a:lnTo>
                  <a:lnTo>
                    <a:pt x="1024" y="1656"/>
                  </a:lnTo>
                  <a:lnTo>
                    <a:pt x="1024" y="1464"/>
                  </a:lnTo>
                  <a:lnTo>
                    <a:pt x="1072" y="1464"/>
                  </a:lnTo>
                  <a:close/>
                  <a:moveTo>
                    <a:pt x="1072" y="1800"/>
                  </a:moveTo>
                  <a:lnTo>
                    <a:pt x="1072" y="1992"/>
                  </a:lnTo>
                  <a:lnTo>
                    <a:pt x="1024" y="1992"/>
                  </a:lnTo>
                  <a:lnTo>
                    <a:pt x="1024" y="1800"/>
                  </a:lnTo>
                  <a:lnTo>
                    <a:pt x="1072" y="1800"/>
                  </a:lnTo>
                  <a:close/>
                  <a:moveTo>
                    <a:pt x="1072" y="2136"/>
                  </a:moveTo>
                  <a:lnTo>
                    <a:pt x="1072" y="2328"/>
                  </a:lnTo>
                  <a:lnTo>
                    <a:pt x="1024" y="2328"/>
                  </a:lnTo>
                  <a:lnTo>
                    <a:pt x="1024" y="2136"/>
                  </a:lnTo>
                  <a:lnTo>
                    <a:pt x="1072" y="2136"/>
                  </a:lnTo>
                  <a:close/>
                  <a:moveTo>
                    <a:pt x="1072" y="2472"/>
                  </a:moveTo>
                  <a:lnTo>
                    <a:pt x="1072" y="2664"/>
                  </a:lnTo>
                  <a:lnTo>
                    <a:pt x="1024" y="2664"/>
                  </a:lnTo>
                  <a:lnTo>
                    <a:pt x="1024" y="2472"/>
                  </a:lnTo>
                  <a:lnTo>
                    <a:pt x="1072" y="2472"/>
                  </a:lnTo>
                  <a:close/>
                  <a:moveTo>
                    <a:pt x="1072" y="2808"/>
                  </a:moveTo>
                  <a:lnTo>
                    <a:pt x="1072" y="3000"/>
                  </a:lnTo>
                  <a:lnTo>
                    <a:pt x="1024" y="3000"/>
                  </a:lnTo>
                  <a:lnTo>
                    <a:pt x="1024" y="2808"/>
                  </a:lnTo>
                  <a:lnTo>
                    <a:pt x="1072" y="2808"/>
                  </a:lnTo>
                  <a:close/>
                  <a:moveTo>
                    <a:pt x="1072" y="3144"/>
                  </a:moveTo>
                  <a:lnTo>
                    <a:pt x="1072" y="3336"/>
                  </a:lnTo>
                  <a:lnTo>
                    <a:pt x="1024" y="3336"/>
                  </a:lnTo>
                  <a:lnTo>
                    <a:pt x="1024" y="3144"/>
                  </a:lnTo>
                  <a:lnTo>
                    <a:pt x="1072" y="3144"/>
                  </a:lnTo>
                  <a:close/>
                  <a:moveTo>
                    <a:pt x="1072" y="3480"/>
                  </a:moveTo>
                  <a:lnTo>
                    <a:pt x="1072" y="3608"/>
                  </a:lnTo>
                  <a:cubicBezTo>
                    <a:pt x="1072" y="3622"/>
                    <a:pt x="1062" y="3632"/>
                    <a:pt x="1048" y="3632"/>
                  </a:cubicBezTo>
                  <a:lnTo>
                    <a:pt x="984" y="3632"/>
                  </a:lnTo>
                  <a:lnTo>
                    <a:pt x="984" y="3584"/>
                  </a:lnTo>
                  <a:lnTo>
                    <a:pt x="1048" y="3584"/>
                  </a:lnTo>
                  <a:lnTo>
                    <a:pt x="1024" y="3608"/>
                  </a:lnTo>
                  <a:lnTo>
                    <a:pt x="1024" y="3480"/>
                  </a:lnTo>
                  <a:lnTo>
                    <a:pt x="1072" y="3480"/>
                  </a:lnTo>
                  <a:close/>
                  <a:moveTo>
                    <a:pt x="840" y="3632"/>
                  </a:moveTo>
                  <a:lnTo>
                    <a:pt x="648" y="3632"/>
                  </a:lnTo>
                  <a:lnTo>
                    <a:pt x="648" y="3584"/>
                  </a:lnTo>
                  <a:lnTo>
                    <a:pt x="840" y="3584"/>
                  </a:lnTo>
                  <a:lnTo>
                    <a:pt x="840" y="3632"/>
                  </a:lnTo>
                  <a:close/>
                  <a:moveTo>
                    <a:pt x="504" y="3632"/>
                  </a:moveTo>
                  <a:lnTo>
                    <a:pt x="312" y="3632"/>
                  </a:lnTo>
                  <a:lnTo>
                    <a:pt x="312" y="3584"/>
                  </a:lnTo>
                  <a:lnTo>
                    <a:pt x="504" y="3584"/>
                  </a:lnTo>
                  <a:lnTo>
                    <a:pt x="504" y="3632"/>
                  </a:lnTo>
                  <a:close/>
                  <a:moveTo>
                    <a:pt x="168" y="3632"/>
                  </a:moveTo>
                  <a:lnTo>
                    <a:pt x="24" y="3632"/>
                  </a:lnTo>
                  <a:lnTo>
                    <a:pt x="24" y="3584"/>
                  </a:lnTo>
                  <a:lnTo>
                    <a:pt x="168" y="3584"/>
                  </a:lnTo>
                  <a:lnTo>
                    <a:pt x="168" y="3632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2" name="Freeform 42"/>
            <p:cNvSpPr>
              <a:spLocks noEditPoints="1"/>
            </p:cNvSpPr>
            <p:nvPr/>
          </p:nvSpPr>
          <p:spPr bwMode="auto">
            <a:xfrm>
              <a:off x="4478" y="1651"/>
              <a:ext cx="398" cy="1325"/>
            </a:xfrm>
            <a:custGeom>
              <a:avLst/>
              <a:gdLst/>
              <a:ahLst/>
              <a:cxnLst>
                <a:cxn ang="0">
                  <a:pos x="48" y="4056"/>
                </a:cxn>
                <a:cxn ang="0">
                  <a:pos x="0" y="3912"/>
                </a:cxn>
                <a:cxn ang="0">
                  <a:pos x="48" y="3912"/>
                </a:cxn>
                <a:cxn ang="0">
                  <a:pos x="0" y="3384"/>
                </a:cxn>
                <a:cxn ang="0">
                  <a:pos x="0" y="3576"/>
                </a:cxn>
                <a:cxn ang="0">
                  <a:pos x="48" y="3048"/>
                </a:cxn>
                <a:cxn ang="0">
                  <a:pos x="0" y="2904"/>
                </a:cxn>
                <a:cxn ang="0">
                  <a:pos x="48" y="2904"/>
                </a:cxn>
                <a:cxn ang="0">
                  <a:pos x="0" y="2376"/>
                </a:cxn>
                <a:cxn ang="0">
                  <a:pos x="0" y="2568"/>
                </a:cxn>
                <a:cxn ang="0">
                  <a:pos x="48" y="2040"/>
                </a:cxn>
                <a:cxn ang="0">
                  <a:pos x="0" y="1896"/>
                </a:cxn>
                <a:cxn ang="0">
                  <a:pos x="48" y="1896"/>
                </a:cxn>
                <a:cxn ang="0">
                  <a:pos x="0" y="1368"/>
                </a:cxn>
                <a:cxn ang="0">
                  <a:pos x="0" y="1560"/>
                </a:cxn>
                <a:cxn ang="0">
                  <a:pos x="48" y="1032"/>
                </a:cxn>
                <a:cxn ang="0">
                  <a:pos x="0" y="888"/>
                </a:cxn>
                <a:cxn ang="0">
                  <a:pos x="48" y="888"/>
                </a:cxn>
                <a:cxn ang="0">
                  <a:pos x="0" y="360"/>
                </a:cxn>
                <a:cxn ang="0">
                  <a:pos x="0" y="552"/>
                </a:cxn>
                <a:cxn ang="0">
                  <a:pos x="24" y="0"/>
                </a:cxn>
                <a:cxn ang="0">
                  <a:pos x="24" y="48"/>
                </a:cxn>
                <a:cxn ang="0">
                  <a:pos x="0" y="216"/>
                </a:cxn>
                <a:cxn ang="0">
                  <a:pos x="360" y="48"/>
                </a:cxn>
                <a:cxn ang="0">
                  <a:pos x="504" y="0"/>
                </a:cxn>
                <a:cxn ang="0">
                  <a:pos x="504" y="48"/>
                </a:cxn>
                <a:cxn ang="0">
                  <a:pos x="1032" y="0"/>
                </a:cxn>
                <a:cxn ang="0">
                  <a:pos x="840" y="0"/>
                </a:cxn>
                <a:cxn ang="0">
                  <a:pos x="1024" y="344"/>
                </a:cxn>
                <a:cxn ang="0">
                  <a:pos x="1072" y="488"/>
                </a:cxn>
                <a:cxn ang="0">
                  <a:pos x="1024" y="488"/>
                </a:cxn>
                <a:cxn ang="0">
                  <a:pos x="1072" y="1016"/>
                </a:cxn>
                <a:cxn ang="0">
                  <a:pos x="1072" y="824"/>
                </a:cxn>
                <a:cxn ang="0">
                  <a:pos x="1024" y="1352"/>
                </a:cxn>
                <a:cxn ang="0">
                  <a:pos x="1072" y="1496"/>
                </a:cxn>
                <a:cxn ang="0">
                  <a:pos x="1024" y="1496"/>
                </a:cxn>
                <a:cxn ang="0">
                  <a:pos x="1072" y="2024"/>
                </a:cxn>
                <a:cxn ang="0">
                  <a:pos x="1072" y="1832"/>
                </a:cxn>
                <a:cxn ang="0">
                  <a:pos x="1024" y="2360"/>
                </a:cxn>
                <a:cxn ang="0">
                  <a:pos x="1072" y="2504"/>
                </a:cxn>
                <a:cxn ang="0">
                  <a:pos x="1024" y="2504"/>
                </a:cxn>
                <a:cxn ang="0">
                  <a:pos x="1072" y="3032"/>
                </a:cxn>
                <a:cxn ang="0">
                  <a:pos x="1072" y="2840"/>
                </a:cxn>
                <a:cxn ang="0">
                  <a:pos x="1024" y="3368"/>
                </a:cxn>
                <a:cxn ang="0">
                  <a:pos x="1072" y="3512"/>
                </a:cxn>
                <a:cxn ang="0">
                  <a:pos x="1024" y="3512"/>
                </a:cxn>
                <a:cxn ang="0">
                  <a:pos x="1072" y="4040"/>
                </a:cxn>
                <a:cxn ang="0">
                  <a:pos x="1072" y="3848"/>
                </a:cxn>
                <a:cxn ang="0">
                  <a:pos x="1048" y="4272"/>
                </a:cxn>
                <a:cxn ang="0">
                  <a:pos x="1048" y="4224"/>
                </a:cxn>
                <a:cxn ang="0">
                  <a:pos x="1072" y="4184"/>
                </a:cxn>
                <a:cxn ang="0">
                  <a:pos x="584" y="4224"/>
                </a:cxn>
                <a:cxn ang="0">
                  <a:pos x="440" y="4272"/>
                </a:cxn>
                <a:cxn ang="0">
                  <a:pos x="440" y="4224"/>
                </a:cxn>
                <a:cxn ang="0">
                  <a:pos x="24" y="4272"/>
                </a:cxn>
                <a:cxn ang="0">
                  <a:pos x="104" y="4272"/>
                </a:cxn>
              </a:cxnLst>
              <a:rect l="0" t="0" r="r" b="b"/>
              <a:pathLst>
                <a:path w="1072" h="4272">
                  <a:moveTo>
                    <a:pt x="0" y="4248"/>
                  </a:moveTo>
                  <a:lnTo>
                    <a:pt x="0" y="4056"/>
                  </a:lnTo>
                  <a:lnTo>
                    <a:pt x="48" y="4056"/>
                  </a:lnTo>
                  <a:lnTo>
                    <a:pt x="48" y="4248"/>
                  </a:lnTo>
                  <a:lnTo>
                    <a:pt x="0" y="4248"/>
                  </a:lnTo>
                  <a:close/>
                  <a:moveTo>
                    <a:pt x="0" y="3912"/>
                  </a:moveTo>
                  <a:lnTo>
                    <a:pt x="0" y="3720"/>
                  </a:lnTo>
                  <a:lnTo>
                    <a:pt x="48" y="3720"/>
                  </a:lnTo>
                  <a:lnTo>
                    <a:pt x="48" y="3912"/>
                  </a:lnTo>
                  <a:lnTo>
                    <a:pt x="0" y="3912"/>
                  </a:lnTo>
                  <a:close/>
                  <a:moveTo>
                    <a:pt x="0" y="3576"/>
                  </a:moveTo>
                  <a:lnTo>
                    <a:pt x="0" y="3384"/>
                  </a:lnTo>
                  <a:lnTo>
                    <a:pt x="48" y="3384"/>
                  </a:lnTo>
                  <a:lnTo>
                    <a:pt x="48" y="3576"/>
                  </a:lnTo>
                  <a:lnTo>
                    <a:pt x="0" y="3576"/>
                  </a:lnTo>
                  <a:close/>
                  <a:moveTo>
                    <a:pt x="0" y="3240"/>
                  </a:moveTo>
                  <a:lnTo>
                    <a:pt x="0" y="3048"/>
                  </a:lnTo>
                  <a:lnTo>
                    <a:pt x="48" y="3048"/>
                  </a:lnTo>
                  <a:lnTo>
                    <a:pt x="48" y="3240"/>
                  </a:lnTo>
                  <a:lnTo>
                    <a:pt x="0" y="3240"/>
                  </a:lnTo>
                  <a:close/>
                  <a:moveTo>
                    <a:pt x="0" y="2904"/>
                  </a:moveTo>
                  <a:lnTo>
                    <a:pt x="0" y="2712"/>
                  </a:lnTo>
                  <a:lnTo>
                    <a:pt x="48" y="2712"/>
                  </a:lnTo>
                  <a:lnTo>
                    <a:pt x="48" y="2904"/>
                  </a:lnTo>
                  <a:lnTo>
                    <a:pt x="0" y="2904"/>
                  </a:lnTo>
                  <a:close/>
                  <a:moveTo>
                    <a:pt x="0" y="2568"/>
                  </a:moveTo>
                  <a:lnTo>
                    <a:pt x="0" y="2376"/>
                  </a:lnTo>
                  <a:lnTo>
                    <a:pt x="48" y="2376"/>
                  </a:lnTo>
                  <a:lnTo>
                    <a:pt x="48" y="2568"/>
                  </a:lnTo>
                  <a:lnTo>
                    <a:pt x="0" y="2568"/>
                  </a:lnTo>
                  <a:close/>
                  <a:moveTo>
                    <a:pt x="0" y="2232"/>
                  </a:moveTo>
                  <a:lnTo>
                    <a:pt x="0" y="2040"/>
                  </a:lnTo>
                  <a:lnTo>
                    <a:pt x="48" y="2040"/>
                  </a:lnTo>
                  <a:lnTo>
                    <a:pt x="48" y="2232"/>
                  </a:lnTo>
                  <a:lnTo>
                    <a:pt x="0" y="2232"/>
                  </a:lnTo>
                  <a:close/>
                  <a:moveTo>
                    <a:pt x="0" y="1896"/>
                  </a:moveTo>
                  <a:lnTo>
                    <a:pt x="0" y="1704"/>
                  </a:lnTo>
                  <a:lnTo>
                    <a:pt x="48" y="1704"/>
                  </a:lnTo>
                  <a:lnTo>
                    <a:pt x="48" y="1896"/>
                  </a:lnTo>
                  <a:lnTo>
                    <a:pt x="0" y="1896"/>
                  </a:lnTo>
                  <a:close/>
                  <a:moveTo>
                    <a:pt x="0" y="1560"/>
                  </a:moveTo>
                  <a:lnTo>
                    <a:pt x="0" y="1368"/>
                  </a:lnTo>
                  <a:lnTo>
                    <a:pt x="48" y="1368"/>
                  </a:lnTo>
                  <a:lnTo>
                    <a:pt x="48" y="1560"/>
                  </a:lnTo>
                  <a:lnTo>
                    <a:pt x="0" y="1560"/>
                  </a:lnTo>
                  <a:close/>
                  <a:moveTo>
                    <a:pt x="0" y="1224"/>
                  </a:moveTo>
                  <a:lnTo>
                    <a:pt x="0" y="1032"/>
                  </a:lnTo>
                  <a:lnTo>
                    <a:pt x="48" y="1032"/>
                  </a:lnTo>
                  <a:lnTo>
                    <a:pt x="48" y="1224"/>
                  </a:lnTo>
                  <a:lnTo>
                    <a:pt x="0" y="1224"/>
                  </a:lnTo>
                  <a:close/>
                  <a:moveTo>
                    <a:pt x="0" y="888"/>
                  </a:moveTo>
                  <a:lnTo>
                    <a:pt x="0" y="696"/>
                  </a:lnTo>
                  <a:lnTo>
                    <a:pt x="48" y="696"/>
                  </a:lnTo>
                  <a:lnTo>
                    <a:pt x="48" y="888"/>
                  </a:lnTo>
                  <a:lnTo>
                    <a:pt x="0" y="888"/>
                  </a:lnTo>
                  <a:close/>
                  <a:moveTo>
                    <a:pt x="0" y="552"/>
                  </a:moveTo>
                  <a:lnTo>
                    <a:pt x="0" y="360"/>
                  </a:lnTo>
                  <a:lnTo>
                    <a:pt x="48" y="360"/>
                  </a:lnTo>
                  <a:lnTo>
                    <a:pt x="48" y="552"/>
                  </a:lnTo>
                  <a:lnTo>
                    <a:pt x="0" y="552"/>
                  </a:lnTo>
                  <a:close/>
                  <a:moveTo>
                    <a:pt x="0" y="216"/>
                  </a:move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lnTo>
                    <a:pt x="24" y="0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216"/>
                  </a:lnTo>
                  <a:lnTo>
                    <a:pt x="0" y="216"/>
                  </a:lnTo>
                  <a:close/>
                  <a:moveTo>
                    <a:pt x="168" y="0"/>
                  </a:moveTo>
                  <a:lnTo>
                    <a:pt x="360" y="0"/>
                  </a:lnTo>
                  <a:lnTo>
                    <a:pt x="360" y="48"/>
                  </a:lnTo>
                  <a:lnTo>
                    <a:pt x="168" y="48"/>
                  </a:lnTo>
                  <a:lnTo>
                    <a:pt x="168" y="0"/>
                  </a:lnTo>
                  <a:close/>
                  <a:moveTo>
                    <a:pt x="504" y="0"/>
                  </a:moveTo>
                  <a:lnTo>
                    <a:pt x="696" y="0"/>
                  </a:lnTo>
                  <a:lnTo>
                    <a:pt x="696" y="48"/>
                  </a:lnTo>
                  <a:lnTo>
                    <a:pt x="504" y="48"/>
                  </a:lnTo>
                  <a:lnTo>
                    <a:pt x="504" y="0"/>
                  </a:lnTo>
                  <a:close/>
                  <a:moveTo>
                    <a:pt x="840" y="0"/>
                  </a:moveTo>
                  <a:lnTo>
                    <a:pt x="1032" y="0"/>
                  </a:lnTo>
                  <a:lnTo>
                    <a:pt x="1032" y="48"/>
                  </a:lnTo>
                  <a:lnTo>
                    <a:pt x="840" y="48"/>
                  </a:lnTo>
                  <a:lnTo>
                    <a:pt x="840" y="0"/>
                  </a:lnTo>
                  <a:close/>
                  <a:moveTo>
                    <a:pt x="1072" y="152"/>
                  </a:moveTo>
                  <a:lnTo>
                    <a:pt x="1072" y="344"/>
                  </a:lnTo>
                  <a:lnTo>
                    <a:pt x="1024" y="344"/>
                  </a:lnTo>
                  <a:lnTo>
                    <a:pt x="1024" y="152"/>
                  </a:lnTo>
                  <a:lnTo>
                    <a:pt x="1072" y="152"/>
                  </a:lnTo>
                  <a:close/>
                  <a:moveTo>
                    <a:pt x="1072" y="488"/>
                  </a:moveTo>
                  <a:lnTo>
                    <a:pt x="1072" y="680"/>
                  </a:lnTo>
                  <a:lnTo>
                    <a:pt x="1024" y="680"/>
                  </a:lnTo>
                  <a:lnTo>
                    <a:pt x="1024" y="488"/>
                  </a:lnTo>
                  <a:lnTo>
                    <a:pt x="1072" y="488"/>
                  </a:lnTo>
                  <a:close/>
                  <a:moveTo>
                    <a:pt x="1072" y="824"/>
                  </a:moveTo>
                  <a:lnTo>
                    <a:pt x="1072" y="1016"/>
                  </a:lnTo>
                  <a:lnTo>
                    <a:pt x="1024" y="1016"/>
                  </a:lnTo>
                  <a:lnTo>
                    <a:pt x="1024" y="824"/>
                  </a:lnTo>
                  <a:lnTo>
                    <a:pt x="1072" y="824"/>
                  </a:lnTo>
                  <a:close/>
                  <a:moveTo>
                    <a:pt x="1072" y="1160"/>
                  </a:moveTo>
                  <a:lnTo>
                    <a:pt x="1072" y="1352"/>
                  </a:lnTo>
                  <a:lnTo>
                    <a:pt x="1024" y="1352"/>
                  </a:lnTo>
                  <a:lnTo>
                    <a:pt x="1024" y="1160"/>
                  </a:lnTo>
                  <a:lnTo>
                    <a:pt x="1072" y="1160"/>
                  </a:lnTo>
                  <a:close/>
                  <a:moveTo>
                    <a:pt x="1072" y="1496"/>
                  </a:moveTo>
                  <a:lnTo>
                    <a:pt x="1072" y="1688"/>
                  </a:lnTo>
                  <a:lnTo>
                    <a:pt x="1024" y="1688"/>
                  </a:lnTo>
                  <a:lnTo>
                    <a:pt x="1024" y="1496"/>
                  </a:lnTo>
                  <a:lnTo>
                    <a:pt x="1072" y="1496"/>
                  </a:lnTo>
                  <a:close/>
                  <a:moveTo>
                    <a:pt x="1072" y="1832"/>
                  </a:moveTo>
                  <a:lnTo>
                    <a:pt x="1072" y="2024"/>
                  </a:lnTo>
                  <a:lnTo>
                    <a:pt x="1024" y="2024"/>
                  </a:lnTo>
                  <a:lnTo>
                    <a:pt x="1024" y="1832"/>
                  </a:lnTo>
                  <a:lnTo>
                    <a:pt x="1072" y="1832"/>
                  </a:lnTo>
                  <a:close/>
                  <a:moveTo>
                    <a:pt x="1072" y="2168"/>
                  </a:moveTo>
                  <a:lnTo>
                    <a:pt x="1072" y="2360"/>
                  </a:lnTo>
                  <a:lnTo>
                    <a:pt x="1024" y="2360"/>
                  </a:lnTo>
                  <a:lnTo>
                    <a:pt x="1024" y="2168"/>
                  </a:lnTo>
                  <a:lnTo>
                    <a:pt x="1072" y="2168"/>
                  </a:lnTo>
                  <a:close/>
                  <a:moveTo>
                    <a:pt x="1072" y="2504"/>
                  </a:moveTo>
                  <a:lnTo>
                    <a:pt x="1072" y="2696"/>
                  </a:lnTo>
                  <a:lnTo>
                    <a:pt x="1024" y="2696"/>
                  </a:lnTo>
                  <a:lnTo>
                    <a:pt x="1024" y="2504"/>
                  </a:lnTo>
                  <a:lnTo>
                    <a:pt x="1072" y="2504"/>
                  </a:lnTo>
                  <a:close/>
                  <a:moveTo>
                    <a:pt x="1072" y="2840"/>
                  </a:moveTo>
                  <a:lnTo>
                    <a:pt x="1072" y="3032"/>
                  </a:lnTo>
                  <a:lnTo>
                    <a:pt x="1024" y="3032"/>
                  </a:lnTo>
                  <a:lnTo>
                    <a:pt x="1024" y="2840"/>
                  </a:lnTo>
                  <a:lnTo>
                    <a:pt x="1072" y="2840"/>
                  </a:lnTo>
                  <a:close/>
                  <a:moveTo>
                    <a:pt x="1072" y="3176"/>
                  </a:moveTo>
                  <a:lnTo>
                    <a:pt x="1072" y="3368"/>
                  </a:lnTo>
                  <a:lnTo>
                    <a:pt x="1024" y="3368"/>
                  </a:lnTo>
                  <a:lnTo>
                    <a:pt x="1024" y="3176"/>
                  </a:lnTo>
                  <a:lnTo>
                    <a:pt x="1072" y="3176"/>
                  </a:lnTo>
                  <a:close/>
                  <a:moveTo>
                    <a:pt x="1072" y="3512"/>
                  </a:moveTo>
                  <a:lnTo>
                    <a:pt x="1072" y="3704"/>
                  </a:lnTo>
                  <a:lnTo>
                    <a:pt x="1024" y="3704"/>
                  </a:lnTo>
                  <a:lnTo>
                    <a:pt x="1024" y="3512"/>
                  </a:lnTo>
                  <a:lnTo>
                    <a:pt x="1072" y="3512"/>
                  </a:lnTo>
                  <a:close/>
                  <a:moveTo>
                    <a:pt x="1072" y="3848"/>
                  </a:moveTo>
                  <a:lnTo>
                    <a:pt x="1072" y="4040"/>
                  </a:lnTo>
                  <a:lnTo>
                    <a:pt x="1024" y="4040"/>
                  </a:lnTo>
                  <a:lnTo>
                    <a:pt x="1024" y="3848"/>
                  </a:lnTo>
                  <a:lnTo>
                    <a:pt x="1072" y="3848"/>
                  </a:lnTo>
                  <a:close/>
                  <a:moveTo>
                    <a:pt x="1072" y="4184"/>
                  </a:moveTo>
                  <a:lnTo>
                    <a:pt x="1072" y="4248"/>
                  </a:lnTo>
                  <a:cubicBezTo>
                    <a:pt x="1072" y="4262"/>
                    <a:pt x="1062" y="4272"/>
                    <a:pt x="1048" y="4272"/>
                  </a:cubicBezTo>
                  <a:lnTo>
                    <a:pt x="920" y="4272"/>
                  </a:lnTo>
                  <a:lnTo>
                    <a:pt x="920" y="4224"/>
                  </a:lnTo>
                  <a:lnTo>
                    <a:pt x="1048" y="4224"/>
                  </a:lnTo>
                  <a:lnTo>
                    <a:pt x="1024" y="4248"/>
                  </a:lnTo>
                  <a:lnTo>
                    <a:pt x="1024" y="4184"/>
                  </a:lnTo>
                  <a:lnTo>
                    <a:pt x="1072" y="4184"/>
                  </a:lnTo>
                  <a:close/>
                  <a:moveTo>
                    <a:pt x="776" y="4272"/>
                  </a:moveTo>
                  <a:lnTo>
                    <a:pt x="584" y="4272"/>
                  </a:lnTo>
                  <a:lnTo>
                    <a:pt x="584" y="4224"/>
                  </a:lnTo>
                  <a:lnTo>
                    <a:pt x="776" y="4224"/>
                  </a:lnTo>
                  <a:lnTo>
                    <a:pt x="776" y="4272"/>
                  </a:lnTo>
                  <a:close/>
                  <a:moveTo>
                    <a:pt x="440" y="4272"/>
                  </a:moveTo>
                  <a:lnTo>
                    <a:pt x="248" y="4272"/>
                  </a:lnTo>
                  <a:lnTo>
                    <a:pt x="248" y="4224"/>
                  </a:lnTo>
                  <a:lnTo>
                    <a:pt x="440" y="4224"/>
                  </a:lnTo>
                  <a:lnTo>
                    <a:pt x="440" y="4272"/>
                  </a:lnTo>
                  <a:close/>
                  <a:moveTo>
                    <a:pt x="104" y="4272"/>
                  </a:moveTo>
                  <a:lnTo>
                    <a:pt x="24" y="4272"/>
                  </a:lnTo>
                  <a:lnTo>
                    <a:pt x="24" y="4224"/>
                  </a:lnTo>
                  <a:lnTo>
                    <a:pt x="104" y="4224"/>
                  </a:lnTo>
                  <a:lnTo>
                    <a:pt x="104" y="4272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3" name="Rectangle 43"/>
            <p:cNvSpPr>
              <a:spLocks noChangeArrowheads="1"/>
            </p:cNvSpPr>
            <p:nvPr/>
          </p:nvSpPr>
          <p:spPr bwMode="auto">
            <a:xfrm>
              <a:off x="1167" y="3636"/>
              <a:ext cx="10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24" name="Rectangle 44"/>
            <p:cNvSpPr>
              <a:spLocks noChangeArrowheads="1"/>
            </p:cNvSpPr>
            <p:nvPr/>
          </p:nvSpPr>
          <p:spPr bwMode="auto">
            <a:xfrm>
              <a:off x="1225" y="3636"/>
              <a:ext cx="469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interquartile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25" name="Rectangle 45"/>
            <p:cNvSpPr>
              <a:spLocks noChangeArrowheads="1"/>
            </p:cNvSpPr>
            <p:nvPr/>
          </p:nvSpPr>
          <p:spPr bwMode="auto">
            <a:xfrm>
              <a:off x="1647" y="3636"/>
              <a:ext cx="235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range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26" name="Freeform 46"/>
            <p:cNvSpPr>
              <a:spLocks noEditPoints="1"/>
            </p:cNvSpPr>
            <p:nvPr/>
          </p:nvSpPr>
          <p:spPr bwMode="auto">
            <a:xfrm>
              <a:off x="2518" y="1615"/>
              <a:ext cx="516" cy="1615"/>
            </a:xfrm>
            <a:custGeom>
              <a:avLst/>
              <a:gdLst/>
              <a:ahLst/>
              <a:cxnLst>
                <a:cxn ang="0">
                  <a:pos x="48" y="5784"/>
                </a:cxn>
                <a:cxn ang="0">
                  <a:pos x="48" y="5256"/>
                </a:cxn>
                <a:cxn ang="0">
                  <a:pos x="0" y="4920"/>
                </a:cxn>
                <a:cxn ang="0">
                  <a:pos x="0" y="4776"/>
                </a:cxn>
                <a:cxn ang="0">
                  <a:pos x="0" y="4776"/>
                </a:cxn>
                <a:cxn ang="0">
                  <a:pos x="48" y="4440"/>
                </a:cxn>
                <a:cxn ang="0">
                  <a:pos x="48" y="3912"/>
                </a:cxn>
                <a:cxn ang="0">
                  <a:pos x="0" y="3576"/>
                </a:cxn>
                <a:cxn ang="0">
                  <a:pos x="0" y="3432"/>
                </a:cxn>
                <a:cxn ang="0">
                  <a:pos x="0" y="3432"/>
                </a:cxn>
                <a:cxn ang="0">
                  <a:pos x="48" y="3096"/>
                </a:cxn>
                <a:cxn ang="0">
                  <a:pos x="48" y="2568"/>
                </a:cxn>
                <a:cxn ang="0">
                  <a:pos x="0" y="2232"/>
                </a:cxn>
                <a:cxn ang="0">
                  <a:pos x="0" y="2088"/>
                </a:cxn>
                <a:cxn ang="0">
                  <a:pos x="0" y="2088"/>
                </a:cxn>
                <a:cxn ang="0">
                  <a:pos x="48" y="1752"/>
                </a:cxn>
                <a:cxn ang="0">
                  <a:pos x="48" y="1224"/>
                </a:cxn>
                <a:cxn ang="0">
                  <a:pos x="0" y="888"/>
                </a:cxn>
                <a:cxn ang="0">
                  <a:pos x="0" y="744"/>
                </a:cxn>
                <a:cxn ang="0">
                  <a:pos x="0" y="744"/>
                </a:cxn>
                <a:cxn ang="0">
                  <a:pos x="48" y="408"/>
                </a:cxn>
                <a:cxn ang="0">
                  <a:pos x="24" y="0"/>
                </a:cxn>
                <a:cxn ang="0">
                  <a:pos x="48" y="24"/>
                </a:cxn>
                <a:cxn ang="0">
                  <a:pos x="504" y="0"/>
                </a:cxn>
                <a:cxn ang="0">
                  <a:pos x="648" y="0"/>
                </a:cxn>
                <a:cxn ang="0">
                  <a:pos x="648" y="0"/>
                </a:cxn>
                <a:cxn ang="0">
                  <a:pos x="984" y="48"/>
                </a:cxn>
                <a:cxn ang="0">
                  <a:pos x="1512" y="48"/>
                </a:cxn>
                <a:cxn ang="0">
                  <a:pos x="1584" y="312"/>
                </a:cxn>
                <a:cxn ang="0">
                  <a:pos x="1584" y="456"/>
                </a:cxn>
                <a:cxn ang="0">
                  <a:pos x="1584" y="456"/>
                </a:cxn>
                <a:cxn ang="0">
                  <a:pos x="1536" y="792"/>
                </a:cxn>
                <a:cxn ang="0">
                  <a:pos x="1536" y="1320"/>
                </a:cxn>
                <a:cxn ang="0">
                  <a:pos x="1584" y="1656"/>
                </a:cxn>
                <a:cxn ang="0">
                  <a:pos x="1584" y="1800"/>
                </a:cxn>
                <a:cxn ang="0">
                  <a:pos x="1584" y="1800"/>
                </a:cxn>
                <a:cxn ang="0">
                  <a:pos x="1536" y="2136"/>
                </a:cxn>
                <a:cxn ang="0">
                  <a:pos x="1536" y="2664"/>
                </a:cxn>
                <a:cxn ang="0">
                  <a:pos x="1584" y="3000"/>
                </a:cxn>
                <a:cxn ang="0">
                  <a:pos x="1584" y="3144"/>
                </a:cxn>
                <a:cxn ang="0">
                  <a:pos x="1584" y="3144"/>
                </a:cxn>
                <a:cxn ang="0">
                  <a:pos x="1536" y="3480"/>
                </a:cxn>
                <a:cxn ang="0">
                  <a:pos x="1536" y="4008"/>
                </a:cxn>
                <a:cxn ang="0">
                  <a:pos x="1584" y="4344"/>
                </a:cxn>
                <a:cxn ang="0">
                  <a:pos x="1584" y="4488"/>
                </a:cxn>
                <a:cxn ang="0">
                  <a:pos x="1584" y="4488"/>
                </a:cxn>
                <a:cxn ang="0">
                  <a:pos x="1536" y="4824"/>
                </a:cxn>
                <a:cxn ang="0">
                  <a:pos x="1536" y="5352"/>
                </a:cxn>
                <a:cxn ang="0">
                  <a:pos x="1584" y="5688"/>
                </a:cxn>
                <a:cxn ang="0">
                  <a:pos x="1512" y="5808"/>
                </a:cxn>
                <a:cxn ang="0">
                  <a:pos x="1512" y="5808"/>
                </a:cxn>
                <a:cxn ang="0">
                  <a:pos x="1176" y="5760"/>
                </a:cxn>
                <a:cxn ang="0">
                  <a:pos x="648" y="5760"/>
                </a:cxn>
                <a:cxn ang="0">
                  <a:pos x="312" y="5808"/>
                </a:cxn>
                <a:cxn ang="0">
                  <a:pos x="168" y="5808"/>
                </a:cxn>
                <a:cxn ang="0">
                  <a:pos x="168" y="5808"/>
                </a:cxn>
              </a:cxnLst>
              <a:rect l="0" t="0" r="r" b="b"/>
              <a:pathLst>
                <a:path w="1584" h="5808">
                  <a:moveTo>
                    <a:pt x="0" y="5784"/>
                  </a:moveTo>
                  <a:lnTo>
                    <a:pt x="0" y="5592"/>
                  </a:lnTo>
                  <a:lnTo>
                    <a:pt x="48" y="5592"/>
                  </a:lnTo>
                  <a:lnTo>
                    <a:pt x="48" y="5784"/>
                  </a:lnTo>
                  <a:lnTo>
                    <a:pt x="0" y="5784"/>
                  </a:lnTo>
                  <a:close/>
                  <a:moveTo>
                    <a:pt x="0" y="5448"/>
                  </a:moveTo>
                  <a:lnTo>
                    <a:pt x="0" y="5256"/>
                  </a:lnTo>
                  <a:lnTo>
                    <a:pt x="48" y="5256"/>
                  </a:lnTo>
                  <a:lnTo>
                    <a:pt x="48" y="5448"/>
                  </a:lnTo>
                  <a:lnTo>
                    <a:pt x="0" y="5448"/>
                  </a:lnTo>
                  <a:close/>
                  <a:moveTo>
                    <a:pt x="0" y="5112"/>
                  </a:moveTo>
                  <a:lnTo>
                    <a:pt x="0" y="4920"/>
                  </a:lnTo>
                  <a:lnTo>
                    <a:pt x="48" y="4920"/>
                  </a:lnTo>
                  <a:lnTo>
                    <a:pt x="48" y="5112"/>
                  </a:lnTo>
                  <a:lnTo>
                    <a:pt x="0" y="5112"/>
                  </a:lnTo>
                  <a:close/>
                  <a:moveTo>
                    <a:pt x="0" y="4776"/>
                  </a:moveTo>
                  <a:lnTo>
                    <a:pt x="0" y="4584"/>
                  </a:lnTo>
                  <a:lnTo>
                    <a:pt x="48" y="4584"/>
                  </a:lnTo>
                  <a:lnTo>
                    <a:pt x="48" y="4776"/>
                  </a:lnTo>
                  <a:lnTo>
                    <a:pt x="0" y="4776"/>
                  </a:lnTo>
                  <a:close/>
                  <a:moveTo>
                    <a:pt x="0" y="4440"/>
                  </a:moveTo>
                  <a:lnTo>
                    <a:pt x="0" y="4248"/>
                  </a:lnTo>
                  <a:lnTo>
                    <a:pt x="48" y="4248"/>
                  </a:lnTo>
                  <a:lnTo>
                    <a:pt x="48" y="4440"/>
                  </a:lnTo>
                  <a:lnTo>
                    <a:pt x="0" y="4440"/>
                  </a:lnTo>
                  <a:close/>
                  <a:moveTo>
                    <a:pt x="0" y="4104"/>
                  </a:moveTo>
                  <a:lnTo>
                    <a:pt x="0" y="3912"/>
                  </a:lnTo>
                  <a:lnTo>
                    <a:pt x="48" y="3912"/>
                  </a:lnTo>
                  <a:lnTo>
                    <a:pt x="48" y="4104"/>
                  </a:lnTo>
                  <a:lnTo>
                    <a:pt x="0" y="4104"/>
                  </a:lnTo>
                  <a:close/>
                  <a:moveTo>
                    <a:pt x="0" y="3768"/>
                  </a:moveTo>
                  <a:lnTo>
                    <a:pt x="0" y="3576"/>
                  </a:lnTo>
                  <a:lnTo>
                    <a:pt x="48" y="3576"/>
                  </a:lnTo>
                  <a:lnTo>
                    <a:pt x="48" y="3768"/>
                  </a:lnTo>
                  <a:lnTo>
                    <a:pt x="0" y="3768"/>
                  </a:lnTo>
                  <a:close/>
                  <a:moveTo>
                    <a:pt x="0" y="3432"/>
                  </a:moveTo>
                  <a:lnTo>
                    <a:pt x="0" y="3240"/>
                  </a:lnTo>
                  <a:lnTo>
                    <a:pt x="48" y="3240"/>
                  </a:lnTo>
                  <a:lnTo>
                    <a:pt x="48" y="3432"/>
                  </a:lnTo>
                  <a:lnTo>
                    <a:pt x="0" y="3432"/>
                  </a:lnTo>
                  <a:close/>
                  <a:moveTo>
                    <a:pt x="0" y="3096"/>
                  </a:moveTo>
                  <a:lnTo>
                    <a:pt x="0" y="2904"/>
                  </a:lnTo>
                  <a:lnTo>
                    <a:pt x="48" y="2904"/>
                  </a:lnTo>
                  <a:lnTo>
                    <a:pt x="48" y="3096"/>
                  </a:lnTo>
                  <a:lnTo>
                    <a:pt x="0" y="3096"/>
                  </a:lnTo>
                  <a:close/>
                  <a:moveTo>
                    <a:pt x="0" y="2760"/>
                  </a:moveTo>
                  <a:lnTo>
                    <a:pt x="0" y="2568"/>
                  </a:lnTo>
                  <a:lnTo>
                    <a:pt x="48" y="2568"/>
                  </a:lnTo>
                  <a:lnTo>
                    <a:pt x="48" y="2760"/>
                  </a:lnTo>
                  <a:lnTo>
                    <a:pt x="0" y="2760"/>
                  </a:lnTo>
                  <a:close/>
                  <a:moveTo>
                    <a:pt x="0" y="2424"/>
                  </a:moveTo>
                  <a:lnTo>
                    <a:pt x="0" y="2232"/>
                  </a:lnTo>
                  <a:lnTo>
                    <a:pt x="48" y="2232"/>
                  </a:lnTo>
                  <a:lnTo>
                    <a:pt x="48" y="2424"/>
                  </a:lnTo>
                  <a:lnTo>
                    <a:pt x="0" y="2424"/>
                  </a:lnTo>
                  <a:close/>
                  <a:moveTo>
                    <a:pt x="0" y="2088"/>
                  </a:moveTo>
                  <a:lnTo>
                    <a:pt x="0" y="1896"/>
                  </a:lnTo>
                  <a:lnTo>
                    <a:pt x="48" y="1896"/>
                  </a:lnTo>
                  <a:lnTo>
                    <a:pt x="48" y="2088"/>
                  </a:lnTo>
                  <a:lnTo>
                    <a:pt x="0" y="2088"/>
                  </a:lnTo>
                  <a:close/>
                  <a:moveTo>
                    <a:pt x="0" y="1752"/>
                  </a:moveTo>
                  <a:lnTo>
                    <a:pt x="0" y="1560"/>
                  </a:lnTo>
                  <a:lnTo>
                    <a:pt x="48" y="1560"/>
                  </a:lnTo>
                  <a:lnTo>
                    <a:pt x="48" y="1752"/>
                  </a:lnTo>
                  <a:lnTo>
                    <a:pt x="0" y="1752"/>
                  </a:lnTo>
                  <a:close/>
                  <a:moveTo>
                    <a:pt x="0" y="1416"/>
                  </a:moveTo>
                  <a:lnTo>
                    <a:pt x="0" y="1224"/>
                  </a:lnTo>
                  <a:lnTo>
                    <a:pt x="48" y="1224"/>
                  </a:lnTo>
                  <a:lnTo>
                    <a:pt x="48" y="1416"/>
                  </a:lnTo>
                  <a:lnTo>
                    <a:pt x="0" y="1416"/>
                  </a:lnTo>
                  <a:close/>
                  <a:moveTo>
                    <a:pt x="0" y="1080"/>
                  </a:moveTo>
                  <a:lnTo>
                    <a:pt x="0" y="888"/>
                  </a:lnTo>
                  <a:lnTo>
                    <a:pt x="48" y="888"/>
                  </a:lnTo>
                  <a:lnTo>
                    <a:pt x="48" y="1080"/>
                  </a:lnTo>
                  <a:lnTo>
                    <a:pt x="0" y="1080"/>
                  </a:lnTo>
                  <a:close/>
                  <a:moveTo>
                    <a:pt x="0" y="744"/>
                  </a:moveTo>
                  <a:lnTo>
                    <a:pt x="0" y="552"/>
                  </a:lnTo>
                  <a:lnTo>
                    <a:pt x="48" y="552"/>
                  </a:lnTo>
                  <a:lnTo>
                    <a:pt x="48" y="744"/>
                  </a:lnTo>
                  <a:lnTo>
                    <a:pt x="0" y="744"/>
                  </a:lnTo>
                  <a:close/>
                  <a:moveTo>
                    <a:pt x="0" y="408"/>
                  </a:moveTo>
                  <a:lnTo>
                    <a:pt x="0" y="216"/>
                  </a:lnTo>
                  <a:lnTo>
                    <a:pt x="48" y="216"/>
                  </a:lnTo>
                  <a:lnTo>
                    <a:pt x="48" y="408"/>
                  </a:lnTo>
                  <a:lnTo>
                    <a:pt x="0" y="408"/>
                  </a:lnTo>
                  <a:close/>
                  <a:moveTo>
                    <a:pt x="0" y="72"/>
                  </a:move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lnTo>
                    <a:pt x="168" y="0"/>
                  </a:lnTo>
                  <a:lnTo>
                    <a:pt x="168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72"/>
                  </a:lnTo>
                  <a:lnTo>
                    <a:pt x="0" y="72"/>
                  </a:lnTo>
                  <a:close/>
                  <a:moveTo>
                    <a:pt x="312" y="0"/>
                  </a:moveTo>
                  <a:lnTo>
                    <a:pt x="504" y="0"/>
                  </a:lnTo>
                  <a:lnTo>
                    <a:pt x="504" y="48"/>
                  </a:lnTo>
                  <a:lnTo>
                    <a:pt x="312" y="48"/>
                  </a:lnTo>
                  <a:lnTo>
                    <a:pt x="312" y="0"/>
                  </a:lnTo>
                  <a:close/>
                  <a:moveTo>
                    <a:pt x="648" y="0"/>
                  </a:moveTo>
                  <a:lnTo>
                    <a:pt x="840" y="0"/>
                  </a:lnTo>
                  <a:lnTo>
                    <a:pt x="840" y="48"/>
                  </a:lnTo>
                  <a:lnTo>
                    <a:pt x="648" y="48"/>
                  </a:lnTo>
                  <a:lnTo>
                    <a:pt x="648" y="0"/>
                  </a:lnTo>
                  <a:close/>
                  <a:moveTo>
                    <a:pt x="984" y="0"/>
                  </a:moveTo>
                  <a:lnTo>
                    <a:pt x="1176" y="0"/>
                  </a:lnTo>
                  <a:lnTo>
                    <a:pt x="1176" y="48"/>
                  </a:lnTo>
                  <a:lnTo>
                    <a:pt x="984" y="48"/>
                  </a:lnTo>
                  <a:lnTo>
                    <a:pt x="984" y="0"/>
                  </a:lnTo>
                  <a:close/>
                  <a:moveTo>
                    <a:pt x="1320" y="0"/>
                  </a:moveTo>
                  <a:lnTo>
                    <a:pt x="1512" y="0"/>
                  </a:lnTo>
                  <a:lnTo>
                    <a:pt x="1512" y="48"/>
                  </a:lnTo>
                  <a:lnTo>
                    <a:pt x="1320" y="48"/>
                  </a:lnTo>
                  <a:lnTo>
                    <a:pt x="1320" y="0"/>
                  </a:lnTo>
                  <a:close/>
                  <a:moveTo>
                    <a:pt x="1584" y="120"/>
                  </a:moveTo>
                  <a:lnTo>
                    <a:pt x="1584" y="312"/>
                  </a:lnTo>
                  <a:lnTo>
                    <a:pt x="1536" y="312"/>
                  </a:lnTo>
                  <a:lnTo>
                    <a:pt x="1536" y="120"/>
                  </a:lnTo>
                  <a:lnTo>
                    <a:pt x="1584" y="120"/>
                  </a:lnTo>
                  <a:close/>
                  <a:moveTo>
                    <a:pt x="1584" y="456"/>
                  </a:moveTo>
                  <a:lnTo>
                    <a:pt x="1584" y="648"/>
                  </a:lnTo>
                  <a:lnTo>
                    <a:pt x="1536" y="648"/>
                  </a:lnTo>
                  <a:lnTo>
                    <a:pt x="1536" y="456"/>
                  </a:lnTo>
                  <a:lnTo>
                    <a:pt x="1584" y="456"/>
                  </a:lnTo>
                  <a:close/>
                  <a:moveTo>
                    <a:pt x="1584" y="792"/>
                  </a:moveTo>
                  <a:lnTo>
                    <a:pt x="1584" y="984"/>
                  </a:lnTo>
                  <a:lnTo>
                    <a:pt x="1536" y="984"/>
                  </a:lnTo>
                  <a:lnTo>
                    <a:pt x="1536" y="792"/>
                  </a:lnTo>
                  <a:lnTo>
                    <a:pt x="1584" y="792"/>
                  </a:lnTo>
                  <a:close/>
                  <a:moveTo>
                    <a:pt x="1584" y="1128"/>
                  </a:moveTo>
                  <a:lnTo>
                    <a:pt x="1584" y="1320"/>
                  </a:lnTo>
                  <a:lnTo>
                    <a:pt x="1536" y="1320"/>
                  </a:lnTo>
                  <a:lnTo>
                    <a:pt x="1536" y="1128"/>
                  </a:lnTo>
                  <a:lnTo>
                    <a:pt x="1584" y="1128"/>
                  </a:lnTo>
                  <a:close/>
                  <a:moveTo>
                    <a:pt x="1584" y="1464"/>
                  </a:moveTo>
                  <a:lnTo>
                    <a:pt x="1584" y="1656"/>
                  </a:lnTo>
                  <a:lnTo>
                    <a:pt x="1536" y="1656"/>
                  </a:lnTo>
                  <a:lnTo>
                    <a:pt x="1536" y="1464"/>
                  </a:lnTo>
                  <a:lnTo>
                    <a:pt x="1584" y="1464"/>
                  </a:lnTo>
                  <a:close/>
                  <a:moveTo>
                    <a:pt x="1584" y="1800"/>
                  </a:moveTo>
                  <a:lnTo>
                    <a:pt x="1584" y="1992"/>
                  </a:lnTo>
                  <a:lnTo>
                    <a:pt x="1536" y="1992"/>
                  </a:lnTo>
                  <a:lnTo>
                    <a:pt x="1536" y="1800"/>
                  </a:lnTo>
                  <a:lnTo>
                    <a:pt x="1584" y="1800"/>
                  </a:lnTo>
                  <a:close/>
                  <a:moveTo>
                    <a:pt x="1584" y="2136"/>
                  </a:moveTo>
                  <a:lnTo>
                    <a:pt x="1584" y="2328"/>
                  </a:lnTo>
                  <a:lnTo>
                    <a:pt x="1536" y="2328"/>
                  </a:lnTo>
                  <a:lnTo>
                    <a:pt x="1536" y="2136"/>
                  </a:lnTo>
                  <a:lnTo>
                    <a:pt x="1584" y="2136"/>
                  </a:lnTo>
                  <a:close/>
                  <a:moveTo>
                    <a:pt x="1584" y="2472"/>
                  </a:moveTo>
                  <a:lnTo>
                    <a:pt x="1584" y="2664"/>
                  </a:lnTo>
                  <a:lnTo>
                    <a:pt x="1536" y="2664"/>
                  </a:lnTo>
                  <a:lnTo>
                    <a:pt x="1536" y="2472"/>
                  </a:lnTo>
                  <a:lnTo>
                    <a:pt x="1584" y="2472"/>
                  </a:lnTo>
                  <a:close/>
                  <a:moveTo>
                    <a:pt x="1584" y="2808"/>
                  </a:moveTo>
                  <a:lnTo>
                    <a:pt x="1584" y="3000"/>
                  </a:lnTo>
                  <a:lnTo>
                    <a:pt x="1536" y="3000"/>
                  </a:lnTo>
                  <a:lnTo>
                    <a:pt x="1536" y="2808"/>
                  </a:lnTo>
                  <a:lnTo>
                    <a:pt x="1584" y="2808"/>
                  </a:lnTo>
                  <a:close/>
                  <a:moveTo>
                    <a:pt x="1584" y="3144"/>
                  </a:moveTo>
                  <a:lnTo>
                    <a:pt x="1584" y="3336"/>
                  </a:lnTo>
                  <a:lnTo>
                    <a:pt x="1536" y="3336"/>
                  </a:lnTo>
                  <a:lnTo>
                    <a:pt x="1536" y="3144"/>
                  </a:lnTo>
                  <a:lnTo>
                    <a:pt x="1584" y="3144"/>
                  </a:lnTo>
                  <a:close/>
                  <a:moveTo>
                    <a:pt x="1584" y="3480"/>
                  </a:moveTo>
                  <a:lnTo>
                    <a:pt x="1584" y="3672"/>
                  </a:lnTo>
                  <a:lnTo>
                    <a:pt x="1536" y="3672"/>
                  </a:lnTo>
                  <a:lnTo>
                    <a:pt x="1536" y="3480"/>
                  </a:lnTo>
                  <a:lnTo>
                    <a:pt x="1584" y="3480"/>
                  </a:lnTo>
                  <a:close/>
                  <a:moveTo>
                    <a:pt x="1584" y="3816"/>
                  </a:moveTo>
                  <a:lnTo>
                    <a:pt x="1584" y="4008"/>
                  </a:lnTo>
                  <a:lnTo>
                    <a:pt x="1536" y="4008"/>
                  </a:lnTo>
                  <a:lnTo>
                    <a:pt x="1536" y="3816"/>
                  </a:lnTo>
                  <a:lnTo>
                    <a:pt x="1584" y="3816"/>
                  </a:lnTo>
                  <a:close/>
                  <a:moveTo>
                    <a:pt x="1584" y="4152"/>
                  </a:moveTo>
                  <a:lnTo>
                    <a:pt x="1584" y="4344"/>
                  </a:lnTo>
                  <a:lnTo>
                    <a:pt x="1536" y="4344"/>
                  </a:lnTo>
                  <a:lnTo>
                    <a:pt x="1536" y="4152"/>
                  </a:lnTo>
                  <a:lnTo>
                    <a:pt x="1584" y="4152"/>
                  </a:lnTo>
                  <a:close/>
                  <a:moveTo>
                    <a:pt x="1584" y="4488"/>
                  </a:moveTo>
                  <a:lnTo>
                    <a:pt x="1584" y="4680"/>
                  </a:lnTo>
                  <a:lnTo>
                    <a:pt x="1536" y="4680"/>
                  </a:lnTo>
                  <a:lnTo>
                    <a:pt x="1536" y="4488"/>
                  </a:lnTo>
                  <a:lnTo>
                    <a:pt x="1584" y="4488"/>
                  </a:lnTo>
                  <a:close/>
                  <a:moveTo>
                    <a:pt x="1584" y="4824"/>
                  </a:moveTo>
                  <a:lnTo>
                    <a:pt x="1584" y="5016"/>
                  </a:lnTo>
                  <a:lnTo>
                    <a:pt x="1536" y="5016"/>
                  </a:lnTo>
                  <a:lnTo>
                    <a:pt x="1536" y="4824"/>
                  </a:lnTo>
                  <a:lnTo>
                    <a:pt x="1584" y="4824"/>
                  </a:lnTo>
                  <a:close/>
                  <a:moveTo>
                    <a:pt x="1584" y="5160"/>
                  </a:moveTo>
                  <a:lnTo>
                    <a:pt x="1584" y="5352"/>
                  </a:lnTo>
                  <a:lnTo>
                    <a:pt x="1536" y="5352"/>
                  </a:lnTo>
                  <a:lnTo>
                    <a:pt x="1536" y="5160"/>
                  </a:lnTo>
                  <a:lnTo>
                    <a:pt x="1584" y="5160"/>
                  </a:lnTo>
                  <a:close/>
                  <a:moveTo>
                    <a:pt x="1584" y="5496"/>
                  </a:moveTo>
                  <a:lnTo>
                    <a:pt x="1584" y="5688"/>
                  </a:lnTo>
                  <a:lnTo>
                    <a:pt x="1536" y="5688"/>
                  </a:lnTo>
                  <a:lnTo>
                    <a:pt x="1536" y="5496"/>
                  </a:lnTo>
                  <a:lnTo>
                    <a:pt x="1584" y="5496"/>
                  </a:lnTo>
                  <a:close/>
                  <a:moveTo>
                    <a:pt x="1512" y="5808"/>
                  </a:moveTo>
                  <a:lnTo>
                    <a:pt x="1320" y="5808"/>
                  </a:lnTo>
                  <a:lnTo>
                    <a:pt x="1320" y="5760"/>
                  </a:lnTo>
                  <a:lnTo>
                    <a:pt x="1512" y="5760"/>
                  </a:lnTo>
                  <a:lnTo>
                    <a:pt x="1512" y="5808"/>
                  </a:lnTo>
                  <a:close/>
                  <a:moveTo>
                    <a:pt x="1176" y="5808"/>
                  </a:moveTo>
                  <a:lnTo>
                    <a:pt x="984" y="5808"/>
                  </a:lnTo>
                  <a:lnTo>
                    <a:pt x="984" y="5760"/>
                  </a:lnTo>
                  <a:lnTo>
                    <a:pt x="1176" y="5760"/>
                  </a:lnTo>
                  <a:lnTo>
                    <a:pt x="1176" y="5808"/>
                  </a:lnTo>
                  <a:close/>
                  <a:moveTo>
                    <a:pt x="840" y="5808"/>
                  </a:moveTo>
                  <a:lnTo>
                    <a:pt x="648" y="5808"/>
                  </a:lnTo>
                  <a:lnTo>
                    <a:pt x="648" y="5760"/>
                  </a:lnTo>
                  <a:lnTo>
                    <a:pt x="840" y="5760"/>
                  </a:lnTo>
                  <a:lnTo>
                    <a:pt x="840" y="5808"/>
                  </a:lnTo>
                  <a:close/>
                  <a:moveTo>
                    <a:pt x="504" y="5808"/>
                  </a:moveTo>
                  <a:lnTo>
                    <a:pt x="312" y="5808"/>
                  </a:lnTo>
                  <a:lnTo>
                    <a:pt x="312" y="5760"/>
                  </a:lnTo>
                  <a:lnTo>
                    <a:pt x="504" y="5760"/>
                  </a:lnTo>
                  <a:lnTo>
                    <a:pt x="504" y="5808"/>
                  </a:lnTo>
                  <a:close/>
                  <a:moveTo>
                    <a:pt x="168" y="5808"/>
                  </a:moveTo>
                  <a:lnTo>
                    <a:pt x="24" y="5808"/>
                  </a:lnTo>
                  <a:lnTo>
                    <a:pt x="24" y="5760"/>
                  </a:lnTo>
                  <a:lnTo>
                    <a:pt x="168" y="5760"/>
                  </a:lnTo>
                  <a:lnTo>
                    <a:pt x="168" y="5808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7" name="Freeform 47"/>
            <p:cNvSpPr>
              <a:spLocks noEditPoints="1"/>
            </p:cNvSpPr>
            <p:nvPr/>
          </p:nvSpPr>
          <p:spPr bwMode="auto">
            <a:xfrm>
              <a:off x="932" y="3608"/>
              <a:ext cx="183" cy="120"/>
            </a:xfrm>
            <a:custGeom>
              <a:avLst/>
              <a:gdLst/>
              <a:ahLst/>
              <a:cxnLst>
                <a:cxn ang="0">
                  <a:pos x="0" y="408"/>
                </a:cxn>
                <a:cxn ang="0">
                  <a:pos x="0" y="216"/>
                </a:cxn>
                <a:cxn ang="0">
                  <a:pos x="48" y="216"/>
                </a:cxn>
                <a:cxn ang="0">
                  <a:pos x="48" y="408"/>
                </a:cxn>
                <a:cxn ang="0">
                  <a:pos x="0" y="408"/>
                </a:cxn>
                <a:cxn ang="0">
                  <a:pos x="0" y="72"/>
                </a:cxn>
                <a:cxn ang="0">
                  <a:pos x="0" y="24"/>
                </a:cxn>
                <a:cxn ang="0">
                  <a:pos x="24" y="0"/>
                </a:cxn>
                <a:cxn ang="0">
                  <a:pos x="168" y="0"/>
                </a:cxn>
                <a:cxn ang="0">
                  <a:pos x="168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72"/>
                </a:cxn>
                <a:cxn ang="0">
                  <a:pos x="0" y="72"/>
                </a:cxn>
                <a:cxn ang="0">
                  <a:pos x="312" y="0"/>
                </a:cxn>
                <a:cxn ang="0">
                  <a:pos x="504" y="0"/>
                </a:cxn>
                <a:cxn ang="0">
                  <a:pos x="504" y="48"/>
                </a:cxn>
                <a:cxn ang="0">
                  <a:pos x="312" y="48"/>
                </a:cxn>
                <a:cxn ang="0">
                  <a:pos x="312" y="0"/>
                </a:cxn>
                <a:cxn ang="0">
                  <a:pos x="560" y="136"/>
                </a:cxn>
                <a:cxn ang="0">
                  <a:pos x="560" y="328"/>
                </a:cxn>
                <a:cxn ang="0">
                  <a:pos x="512" y="328"/>
                </a:cxn>
                <a:cxn ang="0">
                  <a:pos x="512" y="136"/>
                </a:cxn>
                <a:cxn ang="0">
                  <a:pos x="560" y="136"/>
                </a:cxn>
                <a:cxn ang="0">
                  <a:pos x="472" y="432"/>
                </a:cxn>
                <a:cxn ang="0">
                  <a:pos x="280" y="432"/>
                </a:cxn>
                <a:cxn ang="0">
                  <a:pos x="280" y="384"/>
                </a:cxn>
                <a:cxn ang="0">
                  <a:pos x="472" y="384"/>
                </a:cxn>
                <a:cxn ang="0">
                  <a:pos x="472" y="432"/>
                </a:cxn>
                <a:cxn ang="0">
                  <a:pos x="136" y="432"/>
                </a:cxn>
                <a:cxn ang="0">
                  <a:pos x="24" y="432"/>
                </a:cxn>
                <a:cxn ang="0">
                  <a:pos x="24" y="384"/>
                </a:cxn>
                <a:cxn ang="0">
                  <a:pos x="136" y="384"/>
                </a:cxn>
                <a:cxn ang="0">
                  <a:pos x="136" y="432"/>
                </a:cxn>
              </a:cxnLst>
              <a:rect l="0" t="0" r="r" b="b"/>
              <a:pathLst>
                <a:path w="560" h="432">
                  <a:moveTo>
                    <a:pt x="0" y="408"/>
                  </a:moveTo>
                  <a:lnTo>
                    <a:pt x="0" y="216"/>
                  </a:lnTo>
                  <a:lnTo>
                    <a:pt x="48" y="216"/>
                  </a:lnTo>
                  <a:lnTo>
                    <a:pt x="48" y="408"/>
                  </a:lnTo>
                  <a:lnTo>
                    <a:pt x="0" y="408"/>
                  </a:lnTo>
                  <a:close/>
                  <a:moveTo>
                    <a:pt x="0" y="72"/>
                  </a:move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lnTo>
                    <a:pt x="168" y="0"/>
                  </a:lnTo>
                  <a:lnTo>
                    <a:pt x="168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72"/>
                  </a:lnTo>
                  <a:lnTo>
                    <a:pt x="0" y="72"/>
                  </a:lnTo>
                  <a:close/>
                  <a:moveTo>
                    <a:pt x="312" y="0"/>
                  </a:moveTo>
                  <a:lnTo>
                    <a:pt x="504" y="0"/>
                  </a:lnTo>
                  <a:lnTo>
                    <a:pt x="504" y="48"/>
                  </a:lnTo>
                  <a:lnTo>
                    <a:pt x="312" y="48"/>
                  </a:lnTo>
                  <a:lnTo>
                    <a:pt x="312" y="0"/>
                  </a:lnTo>
                  <a:close/>
                  <a:moveTo>
                    <a:pt x="560" y="136"/>
                  </a:moveTo>
                  <a:lnTo>
                    <a:pt x="560" y="328"/>
                  </a:lnTo>
                  <a:lnTo>
                    <a:pt x="512" y="328"/>
                  </a:lnTo>
                  <a:lnTo>
                    <a:pt x="512" y="136"/>
                  </a:lnTo>
                  <a:lnTo>
                    <a:pt x="560" y="136"/>
                  </a:lnTo>
                  <a:close/>
                  <a:moveTo>
                    <a:pt x="472" y="432"/>
                  </a:moveTo>
                  <a:lnTo>
                    <a:pt x="280" y="432"/>
                  </a:lnTo>
                  <a:lnTo>
                    <a:pt x="280" y="384"/>
                  </a:lnTo>
                  <a:lnTo>
                    <a:pt x="472" y="384"/>
                  </a:lnTo>
                  <a:lnTo>
                    <a:pt x="472" y="432"/>
                  </a:lnTo>
                  <a:close/>
                  <a:moveTo>
                    <a:pt x="136" y="432"/>
                  </a:moveTo>
                  <a:lnTo>
                    <a:pt x="24" y="432"/>
                  </a:lnTo>
                  <a:lnTo>
                    <a:pt x="24" y="384"/>
                  </a:lnTo>
                  <a:lnTo>
                    <a:pt x="136" y="384"/>
                  </a:lnTo>
                  <a:lnTo>
                    <a:pt x="136" y="432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8" name="Freeform 48"/>
            <p:cNvSpPr>
              <a:spLocks noEditPoints="1"/>
            </p:cNvSpPr>
            <p:nvPr/>
          </p:nvSpPr>
          <p:spPr bwMode="auto">
            <a:xfrm>
              <a:off x="3524" y="801"/>
              <a:ext cx="840" cy="205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8" y="0"/>
                </a:cxn>
                <a:cxn ang="0">
                  <a:pos x="2568" y="0"/>
                </a:cxn>
                <a:cxn ang="0">
                  <a:pos x="2576" y="8"/>
                </a:cxn>
                <a:cxn ang="0">
                  <a:pos x="2576" y="728"/>
                </a:cxn>
                <a:cxn ang="0">
                  <a:pos x="2568" y="736"/>
                </a:cxn>
                <a:cxn ang="0">
                  <a:pos x="8" y="736"/>
                </a:cxn>
                <a:cxn ang="0">
                  <a:pos x="0" y="728"/>
                </a:cxn>
                <a:cxn ang="0">
                  <a:pos x="0" y="8"/>
                </a:cxn>
                <a:cxn ang="0">
                  <a:pos x="16" y="728"/>
                </a:cxn>
                <a:cxn ang="0">
                  <a:pos x="8" y="720"/>
                </a:cxn>
                <a:cxn ang="0">
                  <a:pos x="2568" y="720"/>
                </a:cxn>
                <a:cxn ang="0">
                  <a:pos x="2560" y="728"/>
                </a:cxn>
                <a:cxn ang="0">
                  <a:pos x="2560" y="8"/>
                </a:cxn>
                <a:cxn ang="0">
                  <a:pos x="2568" y="16"/>
                </a:cxn>
                <a:cxn ang="0">
                  <a:pos x="8" y="16"/>
                </a:cxn>
                <a:cxn ang="0">
                  <a:pos x="16" y="8"/>
                </a:cxn>
                <a:cxn ang="0">
                  <a:pos x="16" y="728"/>
                </a:cxn>
              </a:cxnLst>
              <a:rect l="0" t="0" r="r" b="b"/>
              <a:pathLst>
                <a:path w="2576" h="736">
                  <a:moveTo>
                    <a:pt x="0" y="8"/>
                  </a:moveTo>
                  <a:cubicBezTo>
                    <a:pt x="0" y="4"/>
                    <a:pt x="4" y="0"/>
                    <a:pt x="8" y="0"/>
                  </a:cubicBezTo>
                  <a:lnTo>
                    <a:pt x="2568" y="0"/>
                  </a:lnTo>
                  <a:cubicBezTo>
                    <a:pt x="2573" y="0"/>
                    <a:pt x="2576" y="4"/>
                    <a:pt x="2576" y="8"/>
                  </a:cubicBezTo>
                  <a:lnTo>
                    <a:pt x="2576" y="728"/>
                  </a:lnTo>
                  <a:cubicBezTo>
                    <a:pt x="2576" y="733"/>
                    <a:pt x="2573" y="736"/>
                    <a:pt x="2568" y="736"/>
                  </a:cubicBezTo>
                  <a:lnTo>
                    <a:pt x="8" y="736"/>
                  </a:lnTo>
                  <a:cubicBezTo>
                    <a:pt x="4" y="736"/>
                    <a:pt x="0" y="733"/>
                    <a:pt x="0" y="728"/>
                  </a:cubicBezTo>
                  <a:lnTo>
                    <a:pt x="0" y="8"/>
                  </a:lnTo>
                  <a:close/>
                  <a:moveTo>
                    <a:pt x="16" y="728"/>
                  </a:moveTo>
                  <a:lnTo>
                    <a:pt x="8" y="720"/>
                  </a:lnTo>
                  <a:lnTo>
                    <a:pt x="2568" y="720"/>
                  </a:lnTo>
                  <a:lnTo>
                    <a:pt x="2560" y="728"/>
                  </a:lnTo>
                  <a:lnTo>
                    <a:pt x="2560" y="8"/>
                  </a:lnTo>
                  <a:lnTo>
                    <a:pt x="2568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728"/>
                  </a:lnTo>
                  <a:close/>
                </a:path>
              </a:pathLst>
            </a:custGeom>
            <a:solidFill>
              <a:srgbClr val="4F81BD"/>
            </a:solidFill>
            <a:ln w="0" cap="flat">
              <a:solidFill>
                <a:srgbClr val="4F81BD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29" name="Rectangle 49"/>
            <p:cNvSpPr>
              <a:spLocks noChangeArrowheads="1"/>
            </p:cNvSpPr>
            <p:nvPr/>
          </p:nvSpPr>
          <p:spPr bwMode="auto">
            <a:xfrm>
              <a:off x="3577" y="825"/>
              <a:ext cx="751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+ increased between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30" name="Rectangle 50"/>
            <p:cNvSpPr>
              <a:spLocks noChangeArrowheads="1"/>
            </p:cNvSpPr>
            <p:nvPr/>
          </p:nvSpPr>
          <p:spPr bwMode="auto">
            <a:xfrm>
              <a:off x="4239" y="825"/>
              <a:ext cx="67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31" name="Rectangle 51"/>
            <p:cNvSpPr>
              <a:spLocks noChangeArrowheads="1"/>
            </p:cNvSpPr>
            <p:nvPr/>
          </p:nvSpPr>
          <p:spPr bwMode="auto">
            <a:xfrm>
              <a:off x="3577" y="901"/>
              <a:ext cx="615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group  inequality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132" name="Freeform 52"/>
            <p:cNvSpPr>
              <a:spLocks/>
            </p:cNvSpPr>
            <p:nvPr/>
          </p:nvSpPr>
          <p:spPr bwMode="auto">
            <a:xfrm>
              <a:off x="3527" y="2976"/>
              <a:ext cx="375" cy="498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960" y="0"/>
                </a:cxn>
                <a:cxn ang="0">
                  <a:pos x="960" y="0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600"/>
                </a:cxn>
                <a:cxn ang="0">
                  <a:pos x="1152" y="1600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192" y="1792"/>
                </a:cxn>
                <a:cxn ang="0">
                  <a:pos x="192" y="1792"/>
                </a:cxn>
                <a:cxn ang="0">
                  <a:pos x="0" y="1600"/>
                </a:cxn>
                <a:cxn ang="0">
                  <a:pos x="0" y="1600"/>
                </a:cxn>
                <a:cxn ang="0">
                  <a:pos x="0" y="192"/>
                </a:cxn>
              </a:cxnLst>
              <a:rect l="0" t="0" r="r" b="b"/>
              <a:pathLst>
                <a:path w="1152" h="1792">
                  <a:moveTo>
                    <a:pt x="0" y="192"/>
                  </a:moveTo>
                  <a:cubicBezTo>
                    <a:pt x="0" y="86"/>
                    <a:pt x="86" y="0"/>
                    <a:pt x="192" y="0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92" y="0"/>
                  </a:lnTo>
                  <a:lnTo>
                    <a:pt x="960" y="0"/>
                  </a:lnTo>
                  <a:lnTo>
                    <a:pt x="960" y="0"/>
                  </a:lnTo>
                  <a:cubicBezTo>
                    <a:pt x="1067" y="0"/>
                    <a:pt x="1152" y="86"/>
                    <a:pt x="1152" y="192"/>
                  </a:cubicBezTo>
                  <a:cubicBezTo>
                    <a:pt x="1152" y="192"/>
                    <a:pt x="1152" y="192"/>
                    <a:pt x="1152" y="192"/>
                  </a:cubicBezTo>
                  <a:lnTo>
                    <a:pt x="1152" y="192"/>
                  </a:lnTo>
                  <a:lnTo>
                    <a:pt x="1152" y="1600"/>
                  </a:lnTo>
                  <a:lnTo>
                    <a:pt x="1152" y="1600"/>
                  </a:lnTo>
                  <a:cubicBezTo>
                    <a:pt x="1152" y="1707"/>
                    <a:pt x="1067" y="1792"/>
                    <a:pt x="960" y="1792"/>
                  </a:cubicBezTo>
                  <a:cubicBezTo>
                    <a:pt x="960" y="1792"/>
                    <a:pt x="960" y="1792"/>
                    <a:pt x="960" y="1792"/>
                  </a:cubicBezTo>
                  <a:lnTo>
                    <a:pt x="960" y="1792"/>
                  </a:lnTo>
                  <a:lnTo>
                    <a:pt x="192" y="1792"/>
                  </a:lnTo>
                  <a:lnTo>
                    <a:pt x="192" y="1792"/>
                  </a:lnTo>
                  <a:cubicBezTo>
                    <a:pt x="86" y="1792"/>
                    <a:pt x="0" y="1707"/>
                    <a:pt x="0" y="1600"/>
                  </a:cubicBezTo>
                  <a:cubicBezTo>
                    <a:pt x="0" y="1600"/>
                    <a:pt x="0" y="1600"/>
                    <a:pt x="0" y="1600"/>
                  </a:cubicBezTo>
                  <a:lnTo>
                    <a:pt x="0" y="192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3" name="Freeform 53"/>
            <p:cNvSpPr>
              <a:spLocks noEditPoints="1"/>
            </p:cNvSpPr>
            <p:nvPr/>
          </p:nvSpPr>
          <p:spPr bwMode="auto">
            <a:xfrm>
              <a:off x="3519" y="2976"/>
              <a:ext cx="391" cy="511"/>
            </a:xfrm>
            <a:custGeom>
              <a:avLst/>
              <a:gdLst/>
              <a:ahLst/>
              <a:cxnLst>
                <a:cxn ang="0">
                  <a:pos x="6" y="170"/>
                </a:cxn>
                <a:cxn ang="0">
                  <a:pos x="37" y="98"/>
                </a:cxn>
                <a:cxn ang="0">
                  <a:pos x="66" y="62"/>
                </a:cxn>
                <a:cxn ang="0">
                  <a:pos x="130" y="19"/>
                </a:cxn>
                <a:cxn ang="0">
                  <a:pos x="175" y="5"/>
                </a:cxn>
                <a:cxn ang="0">
                  <a:pos x="1026" y="5"/>
                </a:cxn>
                <a:cxn ang="0">
                  <a:pos x="1071" y="18"/>
                </a:cxn>
                <a:cxn ang="0">
                  <a:pos x="1136" y="62"/>
                </a:cxn>
                <a:cxn ang="0">
                  <a:pos x="1164" y="98"/>
                </a:cxn>
                <a:cxn ang="0">
                  <a:pos x="1195" y="170"/>
                </a:cxn>
                <a:cxn ang="0">
                  <a:pos x="1200" y="1624"/>
                </a:cxn>
                <a:cxn ang="0">
                  <a:pos x="1184" y="1706"/>
                </a:cxn>
                <a:cxn ang="0">
                  <a:pos x="1162" y="1748"/>
                </a:cxn>
                <a:cxn ang="0">
                  <a:pos x="1108" y="1802"/>
                </a:cxn>
                <a:cxn ang="0">
                  <a:pos x="1066" y="1824"/>
                </a:cxn>
                <a:cxn ang="0">
                  <a:pos x="987" y="1840"/>
                </a:cxn>
                <a:cxn ang="0">
                  <a:pos x="170" y="1835"/>
                </a:cxn>
                <a:cxn ang="0">
                  <a:pos x="98" y="1804"/>
                </a:cxn>
                <a:cxn ang="0">
                  <a:pos x="62" y="1776"/>
                </a:cxn>
                <a:cxn ang="0">
                  <a:pos x="18" y="1711"/>
                </a:cxn>
                <a:cxn ang="0">
                  <a:pos x="5" y="1666"/>
                </a:cxn>
                <a:cxn ang="0">
                  <a:pos x="48" y="1622"/>
                </a:cxn>
                <a:cxn ang="0">
                  <a:pos x="62" y="1692"/>
                </a:cxn>
                <a:cxn ang="0">
                  <a:pos x="76" y="1717"/>
                </a:cxn>
                <a:cxn ang="0">
                  <a:pos x="124" y="1765"/>
                </a:cxn>
                <a:cxn ang="0">
                  <a:pos x="148" y="1779"/>
                </a:cxn>
                <a:cxn ang="0">
                  <a:pos x="216" y="1792"/>
                </a:cxn>
                <a:cxn ang="0">
                  <a:pos x="1016" y="1790"/>
                </a:cxn>
                <a:cxn ang="0">
                  <a:pos x="1081" y="1762"/>
                </a:cxn>
                <a:cxn ang="0">
                  <a:pos x="1102" y="1745"/>
                </a:cxn>
                <a:cxn ang="0">
                  <a:pos x="1140" y="1688"/>
                </a:cxn>
                <a:cxn ang="0">
                  <a:pos x="1149" y="1661"/>
                </a:cxn>
                <a:cxn ang="0">
                  <a:pos x="1149" y="180"/>
                </a:cxn>
                <a:cxn ang="0">
                  <a:pos x="1141" y="153"/>
                </a:cxn>
                <a:cxn ang="0">
                  <a:pos x="1102" y="95"/>
                </a:cxn>
                <a:cxn ang="0">
                  <a:pos x="1081" y="79"/>
                </a:cxn>
                <a:cxn ang="0">
                  <a:pos x="1016" y="51"/>
                </a:cxn>
                <a:cxn ang="0">
                  <a:pos x="219" y="48"/>
                </a:cxn>
                <a:cxn ang="0">
                  <a:pos x="148" y="62"/>
                </a:cxn>
                <a:cxn ang="0">
                  <a:pos x="124" y="76"/>
                </a:cxn>
                <a:cxn ang="0">
                  <a:pos x="76" y="124"/>
                </a:cxn>
                <a:cxn ang="0">
                  <a:pos x="62" y="148"/>
                </a:cxn>
                <a:cxn ang="0">
                  <a:pos x="48" y="216"/>
                </a:cxn>
              </a:cxnLst>
              <a:rect l="0" t="0" r="r" b="b"/>
              <a:pathLst>
                <a:path w="1200" h="1840">
                  <a:moveTo>
                    <a:pt x="0" y="216"/>
                  </a:moveTo>
                  <a:lnTo>
                    <a:pt x="5" y="175"/>
                  </a:lnTo>
                  <a:cubicBezTo>
                    <a:pt x="5" y="173"/>
                    <a:pt x="5" y="172"/>
                    <a:pt x="6" y="170"/>
                  </a:cubicBezTo>
                  <a:lnTo>
                    <a:pt x="17" y="134"/>
                  </a:lnTo>
                  <a:cubicBezTo>
                    <a:pt x="17" y="133"/>
                    <a:pt x="18" y="131"/>
                    <a:pt x="19" y="130"/>
                  </a:cubicBezTo>
                  <a:lnTo>
                    <a:pt x="37" y="98"/>
                  </a:lnTo>
                  <a:cubicBezTo>
                    <a:pt x="37" y="97"/>
                    <a:pt x="38" y="96"/>
                    <a:pt x="39" y="95"/>
                  </a:cubicBezTo>
                  <a:lnTo>
                    <a:pt x="62" y="66"/>
                  </a:lnTo>
                  <a:cubicBezTo>
                    <a:pt x="63" y="64"/>
                    <a:pt x="64" y="63"/>
                    <a:pt x="66" y="62"/>
                  </a:cubicBezTo>
                  <a:lnTo>
                    <a:pt x="95" y="39"/>
                  </a:lnTo>
                  <a:cubicBezTo>
                    <a:pt x="96" y="38"/>
                    <a:pt x="97" y="37"/>
                    <a:pt x="98" y="37"/>
                  </a:cubicBezTo>
                  <a:lnTo>
                    <a:pt x="130" y="19"/>
                  </a:lnTo>
                  <a:cubicBezTo>
                    <a:pt x="131" y="18"/>
                    <a:pt x="133" y="17"/>
                    <a:pt x="134" y="17"/>
                  </a:cubicBezTo>
                  <a:lnTo>
                    <a:pt x="170" y="6"/>
                  </a:lnTo>
                  <a:cubicBezTo>
                    <a:pt x="172" y="5"/>
                    <a:pt x="173" y="5"/>
                    <a:pt x="175" y="5"/>
                  </a:cubicBezTo>
                  <a:lnTo>
                    <a:pt x="214" y="1"/>
                  </a:lnTo>
                  <a:lnTo>
                    <a:pt x="984" y="0"/>
                  </a:lnTo>
                  <a:lnTo>
                    <a:pt x="1026" y="5"/>
                  </a:lnTo>
                  <a:cubicBezTo>
                    <a:pt x="1027" y="5"/>
                    <a:pt x="1029" y="5"/>
                    <a:pt x="1030" y="6"/>
                  </a:cubicBezTo>
                  <a:lnTo>
                    <a:pt x="1066" y="17"/>
                  </a:lnTo>
                  <a:cubicBezTo>
                    <a:pt x="1068" y="17"/>
                    <a:pt x="1070" y="18"/>
                    <a:pt x="1071" y="18"/>
                  </a:cubicBezTo>
                  <a:lnTo>
                    <a:pt x="1104" y="36"/>
                  </a:lnTo>
                  <a:cubicBezTo>
                    <a:pt x="1105" y="37"/>
                    <a:pt x="1107" y="38"/>
                    <a:pt x="1108" y="39"/>
                  </a:cubicBezTo>
                  <a:lnTo>
                    <a:pt x="1136" y="62"/>
                  </a:lnTo>
                  <a:cubicBezTo>
                    <a:pt x="1137" y="63"/>
                    <a:pt x="1138" y="64"/>
                    <a:pt x="1139" y="66"/>
                  </a:cubicBezTo>
                  <a:lnTo>
                    <a:pt x="1162" y="95"/>
                  </a:lnTo>
                  <a:cubicBezTo>
                    <a:pt x="1163" y="96"/>
                    <a:pt x="1164" y="97"/>
                    <a:pt x="1164" y="98"/>
                  </a:cubicBezTo>
                  <a:lnTo>
                    <a:pt x="1182" y="130"/>
                  </a:lnTo>
                  <a:cubicBezTo>
                    <a:pt x="1183" y="131"/>
                    <a:pt x="1184" y="133"/>
                    <a:pt x="1184" y="134"/>
                  </a:cubicBezTo>
                  <a:lnTo>
                    <a:pt x="1195" y="170"/>
                  </a:lnTo>
                  <a:cubicBezTo>
                    <a:pt x="1196" y="172"/>
                    <a:pt x="1196" y="173"/>
                    <a:pt x="1196" y="175"/>
                  </a:cubicBezTo>
                  <a:lnTo>
                    <a:pt x="1200" y="214"/>
                  </a:lnTo>
                  <a:lnTo>
                    <a:pt x="1200" y="1624"/>
                  </a:lnTo>
                  <a:lnTo>
                    <a:pt x="1196" y="1666"/>
                  </a:lnTo>
                  <a:cubicBezTo>
                    <a:pt x="1196" y="1667"/>
                    <a:pt x="1196" y="1669"/>
                    <a:pt x="1195" y="1670"/>
                  </a:cubicBezTo>
                  <a:lnTo>
                    <a:pt x="1184" y="1706"/>
                  </a:lnTo>
                  <a:cubicBezTo>
                    <a:pt x="1184" y="1708"/>
                    <a:pt x="1183" y="1710"/>
                    <a:pt x="1183" y="1711"/>
                  </a:cubicBezTo>
                  <a:lnTo>
                    <a:pt x="1165" y="1744"/>
                  </a:lnTo>
                  <a:cubicBezTo>
                    <a:pt x="1164" y="1745"/>
                    <a:pt x="1163" y="1747"/>
                    <a:pt x="1162" y="1748"/>
                  </a:cubicBezTo>
                  <a:lnTo>
                    <a:pt x="1139" y="1776"/>
                  </a:lnTo>
                  <a:cubicBezTo>
                    <a:pt x="1138" y="1777"/>
                    <a:pt x="1137" y="1778"/>
                    <a:pt x="1136" y="1779"/>
                  </a:cubicBezTo>
                  <a:lnTo>
                    <a:pt x="1108" y="1802"/>
                  </a:lnTo>
                  <a:cubicBezTo>
                    <a:pt x="1107" y="1803"/>
                    <a:pt x="1105" y="1804"/>
                    <a:pt x="1104" y="1805"/>
                  </a:cubicBezTo>
                  <a:lnTo>
                    <a:pt x="1071" y="1823"/>
                  </a:lnTo>
                  <a:cubicBezTo>
                    <a:pt x="1070" y="1823"/>
                    <a:pt x="1068" y="1824"/>
                    <a:pt x="1066" y="1824"/>
                  </a:cubicBezTo>
                  <a:lnTo>
                    <a:pt x="1030" y="1835"/>
                  </a:lnTo>
                  <a:cubicBezTo>
                    <a:pt x="1029" y="1836"/>
                    <a:pt x="1027" y="1836"/>
                    <a:pt x="1026" y="1836"/>
                  </a:cubicBezTo>
                  <a:lnTo>
                    <a:pt x="987" y="1840"/>
                  </a:lnTo>
                  <a:lnTo>
                    <a:pt x="216" y="1840"/>
                  </a:lnTo>
                  <a:lnTo>
                    <a:pt x="175" y="1836"/>
                  </a:lnTo>
                  <a:cubicBezTo>
                    <a:pt x="173" y="1836"/>
                    <a:pt x="172" y="1836"/>
                    <a:pt x="170" y="1835"/>
                  </a:cubicBezTo>
                  <a:lnTo>
                    <a:pt x="134" y="1824"/>
                  </a:lnTo>
                  <a:cubicBezTo>
                    <a:pt x="133" y="1824"/>
                    <a:pt x="131" y="1823"/>
                    <a:pt x="130" y="1822"/>
                  </a:cubicBezTo>
                  <a:lnTo>
                    <a:pt x="98" y="1804"/>
                  </a:lnTo>
                  <a:cubicBezTo>
                    <a:pt x="97" y="1804"/>
                    <a:pt x="96" y="1803"/>
                    <a:pt x="95" y="1802"/>
                  </a:cubicBezTo>
                  <a:lnTo>
                    <a:pt x="66" y="1779"/>
                  </a:lnTo>
                  <a:cubicBezTo>
                    <a:pt x="64" y="1778"/>
                    <a:pt x="63" y="1777"/>
                    <a:pt x="62" y="1776"/>
                  </a:cubicBezTo>
                  <a:lnTo>
                    <a:pt x="39" y="1748"/>
                  </a:lnTo>
                  <a:cubicBezTo>
                    <a:pt x="38" y="1747"/>
                    <a:pt x="37" y="1745"/>
                    <a:pt x="36" y="1744"/>
                  </a:cubicBezTo>
                  <a:lnTo>
                    <a:pt x="18" y="1711"/>
                  </a:lnTo>
                  <a:cubicBezTo>
                    <a:pt x="18" y="1710"/>
                    <a:pt x="17" y="1708"/>
                    <a:pt x="17" y="1706"/>
                  </a:cubicBezTo>
                  <a:lnTo>
                    <a:pt x="6" y="1670"/>
                  </a:lnTo>
                  <a:cubicBezTo>
                    <a:pt x="5" y="1669"/>
                    <a:pt x="5" y="1667"/>
                    <a:pt x="5" y="1666"/>
                  </a:cubicBezTo>
                  <a:lnTo>
                    <a:pt x="1" y="1627"/>
                  </a:lnTo>
                  <a:lnTo>
                    <a:pt x="0" y="216"/>
                  </a:lnTo>
                  <a:close/>
                  <a:moveTo>
                    <a:pt x="48" y="1622"/>
                  </a:moveTo>
                  <a:lnTo>
                    <a:pt x="52" y="1661"/>
                  </a:lnTo>
                  <a:lnTo>
                    <a:pt x="51" y="1656"/>
                  </a:lnTo>
                  <a:lnTo>
                    <a:pt x="62" y="1692"/>
                  </a:lnTo>
                  <a:lnTo>
                    <a:pt x="61" y="1688"/>
                  </a:lnTo>
                  <a:lnTo>
                    <a:pt x="79" y="1721"/>
                  </a:lnTo>
                  <a:lnTo>
                    <a:pt x="76" y="1717"/>
                  </a:lnTo>
                  <a:lnTo>
                    <a:pt x="99" y="1745"/>
                  </a:lnTo>
                  <a:lnTo>
                    <a:pt x="95" y="1742"/>
                  </a:lnTo>
                  <a:lnTo>
                    <a:pt x="124" y="1765"/>
                  </a:lnTo>
                  <a:lnTo>
                    <a:pt x="121" y="1763"/>
                  </a:lnTo>
                  <a:lnTo>
                    <a:pt x="153" y="1781"/>
                  </a:lnTo>
                  <a:lnTo>
                    <a:pt x="148" y="1779"/>
                  </a:lnTo>
                  <a:lnTo>
                    <a:pt x="184" y="1790"/>
                  </a:lnTo>
                  <a:lnTo>
                    <a:pt x="180" y="1789"/>
                  </a:lnTo>
                  <a:lnTo>
                    <a:pt x="216" y="1792"/>
                  </a:lnTo>
                  <a:lnTo>
                    <a:pt x="982" y="1793"/>
                  </a:lnTo>
                  <a:lnTo>
                    <a:pt x="1021" y="1789"/>
                  </a:lnTo>
                  <a:lnTo>
                    <a:pt x="1016" y="1790"/>
                  </a:lnTo>
                  <a:lnTo>
                    <a:pt x="1052" y="1779"/>
                  </a:lnTo>
                  <a:lnTo>
                    <a:pt x="1048" y="1780"/>
                  </a:lnTo>
                  <a:lnTo>
                    <a:pt x="1081" y="1762"/>
                  </a:lnTo>
                  <a:lnTo>
                    <a:pt x="1077" y="1765"/>
                  </a:lnTo>
                  <a:lnTo>
                    <a:pt x="1105" y="1742"/>
                  </a:lnTo>
                  <a:lnTo>
                    <a:pt x="1102" y="1745"/>
                  </a:lnTo>
                  <a:lnTo>
                    <a:pt x="1125" y="1717"/>
                  </a:lnTo>
                  <a:lnTo>
                    <a:pt x="1122" y="1721"/>
                  </a:lnTo>
                  <a:lnTo>
                    <a:pt x="1140" y="1688"/>
                  </a:lnTo>
                  <a:lnTo>
                    <a:pt x="1139" y="1692"/>
                  </a:lnTo>
                  <a:lnTo>
                    <a:pt x="1150" y="1656"/>
                  </a:lnTo>
                  <a:lnTo>
                    <a:pt x="1149" y="1661"/>
                  </a:lnTo>
                  <a:lnTo>
                    <a:pt x="1152" y="1624"/>
                  </a:lnTo>
                  <a:lnTo>
                    <a:pt x="1153" y="219"/>
                  </a:lnTo>
                  <a:lnTo>
                    <a:pt x="1149" y="180"/>
                  </a:lnTo>
                  <a:lnTo>
                    <a:pt x="1150" y="184"/>
                  </a:lnTo>
                  <a:lnTo>
                    <a:pt x="1139" y="148"/>
                  </a:lnTo>
                  <a:lnTo>
                    <a:pt x="1141" y="153"/>
                  </a:lnTo>
                  <a:lnTo>
                    <a:pt x="1123" y="121"/>
                  </a:lnTo>
                  <a:lnTo>
                    <a:pt x="1125" y="124"/>
                  </a:lnTo>
                  <a:lnTo>
                    <a:pt x="1102" y="95"/>
                  </a:lnTo>
                  <a:lnTo>
                    <a:pt x="1105" y="99"/>
                  </a:lnTo>
                  <a:lnTo>
                    <a:pt x="1077" y="76"/>
                  </a:lnTo>
                  <a:lnTo>
                    <a:pt x="1081" y="79"/>
                  </a:lnTo>
                  <a:lnTo>
                    <a:pt x="1048" y="61"/>
                  </a:lnTo>
                  <a:lnTo>
                    <a:pt x="1052" y="62"/>
                  </a:lnTo>
                  <a:lnTo>
                    <a:pt x="1016" y="51"/>
                  </a:lnTo>
                  <a:lnTo>
                    <a:pt x="1021" y="52"/>
                  </a:lnTo>
                  <a:lnTo>
                    <a:pt x="984" y="48"/>
                  </a:lnTo>
                  <a:lnTo>
                    <a:pt x="219" y="48"/>
                  </a:lnTo>
                  <a:lnTo>
                    <a:pt x="180" y="52"/>
                  </a:lnTo>
                  <a:lnTo>
                    <a:pt x="184" y="51"/>
                  </a:lnTo>
                  <a:lnTo>
                    <a:pt x="148" y="62"/>
                  </a:lnTo>
                  <a:lnTo>
                    <a:pt x="153" y="60"/>
                  </a:lnTo>
                  <a:lnTo>
                    <a:pt x="121" y="78"/>
                  </a:lnTo>
                  <a:lnTo>
                    <a:pt x="124" y="76"/>
                  </a:lnTo>
                  <a:lnTo>
                    <a:pt x="95" y="99"/>
                  </a:lnTo>
                  <a:lnTo>
                    <a:pt x="99" y="95"/>
                  </a:lnTo>
                  <a:lnTo>
                    <a:pt x="76" y="124"/>
                  </a:lnTo>
                  <a:lnTo>
                    <a:pt x="78" y="121"/>
                  </a:lnTo>
                  <a:lnTo>
                    <a:pt x="60" y="153"/>
                  </a:lnTo>
                  <a:lnTo>
                    <a:pt x="62" y="148"/>
                  </a:lnTo>
                  <a:lnTo>
                    <a:pt x="51" y="184"/>
                  </a:lnTo>
                  <a:lnTo>
                    <a:pt x="52" y="180"/>
                  </a:lnTo>
                  <a:lnTo>
                    <a:pt x="48" y="216"/>
                  </a:lnTo>
                  <a:lnTo>
                    <a:pt x="48" y="162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4" name="Freeform 54"/>
            <p:cNvSpPr>
              <a:spLocks/>
            </p:cNvSpPr>
            <p:nvPr/>
          </p:nvSpPr>
          <p:spPr bwMode="auto">
            <a:xfrm>
              <a:off x="3527" y="1159"/>
              <a:ext cx="375" cy="499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192" y="0"/>
                </a:cxn>
                <a:cxn ang="0">
                  <a:pos x="960" y="0"/>
                </a:cxn>
                <a:cxn ang="0">
                  <a:pos x="960" y="0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92"/>
                </a:cxn>
                <a:cxn ang="0">
                  <a:pos x="1152" y="1600"/>
                </a:cxn>
                <a:cxn ang="0">
                  <a:pos x="1152" y="1600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960" y="1792"/>
                </a:cxn>
                <a:cxn ang="0">
                  <a:pos x="192" y="1792"/>
                </a:cxn>
                <a:cxn ang="0">
                  <a:pos x="192" y="1792"/>
                </a:cxn>
                <a:cxn ang="0">
                  <a:pos x="0" y="1600"/>
                </a:cxn>
                <a:cxn ang="0">
                  <a:pos x="0" y="1600"/>
                </a:cxn>
                <a:cxn ang="0">
                  <a:pos x="0" y="192"/>
                </a:cxn>
              </a:cxnLst>
              <a:rect l="0" t="0" r="r" b="b"/>
              <a:pathLst>
                <a:path w="1152" h="1792">
                  <a:moveTo>
                    <a:pt x="0" y="192"/>
                  </a:moveTo>
                  <a:cubicBezTo>
                    <a:pt x="0" y="86"/>
                    <a:pt x="86" y="0"/>
                    <a:pt x="192" y="0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192" y="0"/>
                  </a:lnTo>
                  <a:lnTo>
                    <a:pt x="960" y="0"/>
                  </a:lnTo>
                  <a:lnTo>
                    <a:pt x="960" y="0"/>
                  </a:lnTo>
                  <a:cubicBezTo>
                    <a:pt x="1067" y="0"/>
                    <a:pt x="1152" y="86"/>
                    <a:pt x="1152" y="192"/>
                  </a:cubicBezTo>
                  <a:cubicBezTo>
                    <a:pt x="1152" y="192"/>
                    <a:pt x="1152" y="192"/>
                    <a:pt x="1152" y="192"/>
                  </a:cubicBezTo>
                  <a:lnTo>
                    <a:pt x="1152" y="192"/>
                  </a:lnTo>
                  <a:lnTo>
                    <a:pt x="1152" y="1600"/>
                  </a:lnTo>
                  <a:lnTo>
                    <a:pt x="1152" y="1600"/>
                  </a:lnTo>
                  <a:cubicBezTo>
                    <a:pt x="1152" y="1707"/>
                    <a:pt x="1067" y="1792"/>
                    <a:pt x="960" y="1792"/>
                  </a:cubicBezTo>
                  <a:cubicBezTo>
                    <a:pt x="960" y="1792"/>
                    <a:pt x="960" y="1792"/>
                    <a:pt x="960" y="1792"/>
                  </a:cubicBezTo>
                  <a:lnTo>
                    <a:pt x="960" y="1792"/>
                  </a:lnTo>
                  <a:lnTo>
                    <a:pt x="192" y="1792"/>
                  </a:lnTo>
                  <a:lnTo>
                    <a:pt x="192" y="1792"/>
                  </a:lnTo>
                  <a:cubicBezTo>
                    <a:pt x="86" y="1792"/>
                    <a:pt x="0" y="1707"/>
                    <a:pt x="0" y="1600"/>
                  </a:cubicBezTo>
                  <a:cubicBezTo>
                    <a:pt x="0" y="1600"/>
                    <a:pt x="0" y="1600"/>
                    <a:pt x="0" y="1600"/>
                  </a:cubicBezTo>
                  <a:lnTo>
                    <a:pt x="0" y="192"/>
                  </a:lnTo>
                  <a:close/>
                </a:path>
              </a:pathLst>
            </a:custGeom>
            <a:solidFill>
              <a:srgbClr val="B9CDE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5" name="Freeform 55"/>
            <p:cNvSpPr>
              <a:spLocks noEditPoints="1"/>
            </p:cNvSpPr>
            <p:nvPr/>
          </p:nvSpPr>
          <p:spPr bwMode="auto">
            <a:xfrm>
              <a:off x="3519" y="1153"/>
              <a:ext cx="391" cy="511"/>
            </a:xfrm>
            <a:custGeom>
              <a:avLst/>
              <a:gdLst/>
              <a:ahLst/>
              <a:cxnLst>
                <a:cxn ang="0">
                  <a:pos x="6" y="170"/>
                </a:cxn>
                <a:cxn ang="0">
                  <a:pos x="37" y="98"/>
                </a:cxn>
                <a:cxn ang="0">
                  <a:pos x="66" y="62"/>
                </a:cxn>
                <a:cxn ang="0">
                  <a:pos x="130" y="19"/>
                </a:cxn>
                <a:cxn ang="0">
                  <a:pos x="175" y="5"/>
                </a:cxn>
                <a:cxn ang="0">
                  <a:pos x="1026" y="5"/>
                </a:cxn>
                <a:cxn ang="0">
                  <a:pos x="1071" y="18"/>
                </a:cxn>
                <a:cxn ang="0">
                  <a:pos x="1136" y="62"/>
                </a:cxn>
                <a:cxn ang="0">
                  <a:pos x="1164" y="98"/>
                </a:cxn>
                <a:cxn ang="0">
                  <a:pos x="1195" y="170"/>
                </a:cxn>
                <a:cxn ang="0">
                  <a:pos x="1200" y="1624"/>
                </a:cxn>
                <a:cxn ang="0">
                  <a:pos x="1184" y="1706"/>
                </a:cxn>
                <a:cxn ang="0">
                  <a:pos x="1162" y="1748"/>
                </a:cxn>
                <a:cxn ang="0">
                  <a:pos x="1108" y="1802"/>
                </a:cxn>
                <a:cxn ang="0">
                  <a:pos x="1066" y="1824"/>
                </a:cxn>
                <a:cxn ang="0">
                  <a:pos x="987" y="1840"/>
                </a:cxn>
                <a:cxn ang="0">
                  <a:pos x="170" y="1835"/>
                </a:cxn>
                <a:cxn ang="0">
                  <a:pos x="98" y="1804"/>
                </a:cxn>
                <a:cxn ang="0">
                  <a:pos x="62" y="1776"/>
                </a:cxn>
                <a:cxn ang="0">
                  <a:pos x="18" y="1711"/>
                </a:cxn>
                <a:cxn ang="0">
                  <a:pos x="5" y="1666"/>
                </a:cxn>
                <a:cxn ang="0">
                  <a:pos x="48" y="1622"/>
                </a:cxn>
                <a:cxn ang="0">
                  <a:pos x="62" y="1692"/>
                </a:cxn>
                <a:cxn ang="0">
                  <a:pos x="76" y="1717"/>
                </a:cxn>
                <a:cxn ang="0">
                  <a:pos x="124" y="1765"/>
                </a:cxn>
                <a:cxn ang="0">
                  <a:pos x="148" y="1779"/>
                </a:cxn>
                <a:cxn ang="0">
                  <a:pos x="216" y="1792"/>
                </a:cxn>
                <a:cxn ang="0">
                  <a:pos x="1016" y="1790"/>
                </a:cxn>
                <a:cxn ang="0">
                  <a:pos x="1081" y="1762"/>
                </a:cxn>
                <a:cxn ang="0">
                  <a:pos x="1102" y="1745"/>
                </a:cxn>
                <a:cxn ang="0">
                  <a:pos x="1140" y="1688"/>
                </a:cxn>
                <a:cxn ang="0">
                  <a:pos x="1149" y="1661"/>
                </a:cxn>
                <a:cxn ang="0">
                  <a:pos x="1149" y="180"/>
                </a:cxn>
                <a:cxn ang="0">
                  <a:pos x="1141" y="153"/>
                </a:cxn>
                <a:cxn ang="0">
                  <a:pos x="1102" y="95"/>
                </a:cxn>
                <a:cxn ang="0">
                  <a:pos x="1081" y="79"/>
                </a:cxn>
                <a:cxn ang="0">
                  <a:pos x="1016" y="51"/>
                </a:cxn>
                <a:cxn ang="0">
                  <a:pos x="219" y="48"/>
                </a:cxn>
                <a:cxn ang="0">
                  <a:pos x="148" y="62"/>
                </a:cxn>
                <a:cxn ang="0">
                  <a:pos x="124" y="76"/>
                </a:cxn>
                <a:cxn ang="0">
                  <a:pos x="76" y="124"/>
                </a:cxn>
                <a:cxn ang="0">
                  <a:pos x="62" y="148"/>
                </a:cxn>
                <a:cxn ang="0">
                  <a:pos x="48" y="216"/>
                </a:cxn>
              </a:cxnLst>
              <a:rect l="0" t="0" r="r" b="b"/>
              <a:pathLst>
                <a:path w="1200" h="1840">
                  <a:moveTo>
                    <a:pt x="0" y="216"/>
                  </a:moveTo>
                  <a:lnTo>
                    <a:pt x="5" y="175"/>
                  </a:lnTo>
                  <a:cubicBezTo>
                    <a:pt x="5" y="173"/>
                    <a:pt x="5" y="172"/>
                    <a:pt x="6" y="170"/>
                  </a:cubicBezTo>
                  <a:lnTo>
                    <a:pt x="17" y="134"/>
                  </a:lnTo>
                  <a:cubicBezTo>
                    <a:pt x="17" y="133"/>
                    <a:pt x="18" y="131"/>
                    <a:pt x="19" y="130"/>
                  </a:cubicBezTo>
                  <a:lnTo>
                    <a:pt x="37" y="98"/>
                  </a:lnTo>
                  <a:cubicBezTo>
                    <a:pt x="37" y="97"/>
                    <a:pt x="38" y="96"/>
                    <a:pt x="39" y="95"/>
                  </a:cubicBezTo>
                  <a:lnTo>
                    <a:pt x="62" y="66"/>
                  </a:lnTo>
                  <a:cubicBezTo>
                    <a:pt x="63" y="64"/>
                    <a:pt x="64" y="63"/>
                    <a:pt x="66" y="62"/>
                  </a:cubicBezTo>
                  <a:lnTo>
                    <a:pt x="95" y="39"/>
                  </a:lnTo>
                  <a:cubicBezTo>
                    <a:pt x="96" y="38"/>
                    <a:pt x="97" y="37"/>
                    <a:pt x="98" y="37"/>
                  </a:cubicBezTo>
                  <a:lnTo>
                    <a:pt x="130" y="19"/>
                  </a:lnTo>
                  <a:cubicBezTo>
                    <a:pt x="131" y="18"/>
                    <a:pt x="133" y="17"/>
                    <a:pt x="134" y="17"/>
                  </a:cubicBezTo>
                  <a:lnTo>
                    <a:pt x="170" y="6"/>
                  </a:lnTo>
                  <a:cubicBezTo>
                    <a:pt x="172" y="5"/>
                    <a:pt x="173" y="5"/>
                    <a:pt x="175" y="5"/>
                  </a:cubicBezTo>
                  <a:lnTo>
                    <a:pt x="214" y="1"/>
                  </a:lnTo>
                  <a:lnTo>
                    <a:pt x="984" y="0"/>
                  </a:lnTo>
                  <a:lnTo>
                    <a:pt x="1026" y="5"/>
                  </a:lnTo>
                  <a:cubicBezTo>
                    <a:pt x="1027" y="5"/>
                    <a:pt x="1029" y="5"/>
                    <a:pt x="1030" y="6"/>
                  </a:cubicBezTo>
                  <a:lnTo>
                    <a:pt x="1066" y="17"/>
                  </a:lnTo>
                  <a:cubicBezTo>
                    <a:pt x="1068" y="17"/>
                    <a:pt x="1070" y="18"/>
                    <a:pt x="1071" y="18"/>
                  </a:cubicBezTo>
                  <a:lnTo>
                    <a:pt x="1104" y="36"/>
                  </a:lnTo>
                  <a:cubicBezTo>
                    <a:pt x="1105" y="37"/>
                    <a:pt x="1107" y="38"/>
                    <a:pt x="1108" y="39"/>
                  </a:cubicBezTo>
                  <a:lnTo>
                    <a:pt x="1136" y="62"/>
                  </a:lnTo>
                  <a:cubicBezTo>
                    <a:pt x="1137" y="63"/>
                    <a:pt x="1138" y="64"/>
                    <a:pt x="1139" y="66"/>
                  </a:cubicBezTo>
                  <a:lnTo>
                    <a:pt x="1162" y="95"/>
                  </a:lnTo>
                  <a:cubicBezTo>
                    <a:pt x="1163" y="96"/>
                    <a:pt x="1164" y="97"/>
                    <a:pt x="1164" y="98"/>
                  </a:cubicBezTo>
                  <a:lnTo>
                    <a:pt x="1182" y="130"/>
                  </a:lnTo>
                  <a:cubicBezTo>
                    <a:pt x="1183" y="131"/>
                    <a:pt x="1184" y="133"/>
                    <a:pt x="1184" y="134"/>
                  </a:cubicBezTo>
                  <a:lnTo>
                    <a:pt x="1195" y="170"/>
                  </a:lnTo>
                  <a:cubicBezTo>
                    <a:pt x="1196" y="172"/>
                    <a:pt x="1196" y="173"/>
                    <a:pt x="1196" y="175"/>
                  </a:cubicBezTo>
                  <a:lnTo>
                    <a:pt x="1200" y="214"/>
                  </a:lnTo>
                  <a:lnTo>
                    <a:pt x="1200" y="1624"/>
                  </a:lnTo>
                  <a:lnTo>
                    <a:pt x="1196" y="1666"/>
                  </a:lnTo>
                  <a:cubicBezTo>
                    <a:pt x="1196" y="1667"/>
                    <a:pt x="1196" y="1669"/>
                    <a:pt x="1195" y="1670"/>
                  </a:cubicBezTo>
                  <a:lnTo>
                    <a:pt x="1184" y="1706"/>
                  </a:lnTo>
                  <a:cubicBezTo>
                    <a:pt x="1184" y="1708"/>
                    <a:pt x="1183" y="1710"/>
                    <a:pt x="1183" y="1711"/>
                  </a:cubicBezTo>
                  <a:lnTo>
                    <a:pt x="1165" y="1744"/>
                  </a:lnTo>
                  <a:cubicBezTo>
                    <a:pt x="1164" y="1745"/>
                    <a:pt x="1163" y="1747"/>
                    <a:pt x="1162" y="1748"/>
                  </a:cubicBezTo>
                  <a:lnTo>
                    <a:pt x="1139" y="1776"/>
                  </a:lnTo>
                  <a:cubicBezTo>
                    <a:pt x="1138" y="1777"/>
                    <a:pt x="1137" y="1778"/>
                    <a:pt x="1136" y="1779"/>
                  </a:cubicBezTo>
                  <a:lnTo>
                    <a:pt x="1108" y="1802"/>
                  </a:lnTo>
                  <a:cubicBezTo>
                    <a:pt x="1107" y="1803"/>
                    <a:pt x="1105" y="1804"/>
                    <a:pt x="1104" y="1805"/>
                  </a:cubicBezTo>
                  <a:lnTo>
                    <a:pt x="1071" y="1823"/>
                  </a:lnTo>
                  <a:cubicBezTo>
                    <a:pt x="1070" y="1823"/>
                    <a:pt x="1068" y="1824"/>
                    <a:pt x="1066" y="1824"/>
                  </a:cubicBezTo>
                  <a:lnTo>
                    <a:pt x="1030" y="1835"/>
                  </a:lnTo>
                  <a:cubicBezTo>
                    <a:pt x="1029" y="1836"/>
                    <a:pt x="1027" y="1836"/>
                    <a:pt x="1026" y="1836"/>
                  </a:cubicBezTo>
                  <a:lnTo>
                    <a:pt x="987" y="1840"/>
                  </a:lnTo>
                  <a:lnTo>
                    <a:pt x="216" y="1840"/>
                  </a:lnTo>
                  <a:lnTo>
                    <a:pt x="175" y="1836"/>
                  </a:lnTo>
                  <a:cubicBezTo>
                    <a:pt x="173" y="1836"/>
                    <a:pt x="172" y="1836"/>
                    <a:pt x="170" y="1835"/>
                  </a:cubicBezTo>
                  <a:lnTo>
                    <a:pt x="134" y="1824"/>
                  </a:lnTo>
                  <a:cubicBezTo>
                    <a:pt x="133" y="1824"/>
                    <a:pt x="131" y="1823"/>
                    <a:pt x="130" y="1822"/>
                  </a:cubicBezTo>
                  <a:lnTo>
                    <a:pt x="98" y="1804"/>
                  </a:lnTo>
                  <a:cubicBezTo>
                    <a:pt x="97" y="1804"/>
                    <a:pt x="96" y="1803"/>
                    <a:pt x="95" y="1802"/>
                  </a:cubicBezTo>
                  <a:lnTo>
                    <a:pt x="66" y="1779"/>
                  </a:lnTo>
                  <a:cubicBezTo>
                    <a:pt x="64" y="1778"/>
                    <a:pt x="63" y="1777"/>
                    <a:pt x="62" y="1776"/>
                  </a:cubicBezTo>
                  <a:lnTo>
                    <a:pt x="39" y="1748"/>
                  </a:lnTo>
                  <a:cubicBezTo>
                    <a:pt x="38" y="1747"/>
                    <a:pt x="37" y="1745"/>
                    <a:pt x="36" y="1744"/>
                  </a:cubicBezTo>
                  <a:lnTo>
                    <a:pt x="18" y="1711"/>
                  </a:lnTo>
                  <a:cubicBezTo>
                    <a:pt x="18" y="1710"/>
                    <a:pt x="17" y="1708"/>
                    <a:pt x="17" y="1706"/>
                  </a:cubicBezTo>
                  <a:lnTo>
                    <a:pt x="6" y="1670"/>
                  </a:lnTo>
                  <a:cubicBezTo>
                    <a:pt x="5" y="1669"/>
                    <a:pt x="5" y="1667"/>
                    <a:pt x="5" y="1666"/>
                  </a:cubicBezTo>
                  <a:lnTo>
                    <a:pt x="1" y="1627"/>
                  </a:lnTo>
                  <a:lnTo>
                    <a:pt x="0" y="216"/>
                  </a:lnTo>
                  <a:close/>
                  <a:moveTo>
                    <a:pt x="48" y="1622"/>
                  </a:moveTo>
                  <a:lnTo>
                    <a:pt x="52" y="1661"/>
                  </a:lnTo>
                  <a:lnTo>
                    <a:pt x="51" y="1656"/>
                  </a:lnTo>
                  <a:lnTo>
                    <a:pt x="62" y="1692"/>
                  </a:lnTo>
                  <a:lnTo>
                    <a:pt x="61" y="1688"/>
                  </a:lnTo>
                  <a:lnTo>
                    <a:pt x="79" y="1721"/>
                  </a:lnTo>
                  <a:lnTo>
                    <a:pt x="76" y="1717"/>
                  </a:lnTo>
                  <a:lnTo>
                    <a:pt x="99" y="1745"/>
                  </a:lnTo>
                  <a:lnTo>
                    <a:pt x="95" y="1742"/>
                  </a:lnTo>
                  <a:lnTo>
                    <a:pt x="124" y="1765"/>
                  </a:lnTo>
                  <a:lnTo>
                    <a:pt x="121" y="1763"/>
                  </a:lnTo>
                  <a:lnTo>
                    <a:pt x="153" y="1781"/>
                  </a:lnTo>
                  <a:lnTo>
                    <a:pt x="148" y="1779"/>
                  </a:lnTo>
                  <a:lnTo>
                    <a:pt x="184" y="1790"/>
                  </a:lnTo>
                  <a:lnTo>
                    <a:pt x="180" y="1789"/>
                  </a:lnTo>
                  <a:lnTo>
                    <a:pt x="216" y="1792"/>
                  </a:lnTo>
                  <a:lnTo>
                    <a:pt x="982" y="1793"/>
                  </a:lnTo>
                  <a:lnTo>
                    <a:pt x="1021" y="1789"/>
                  </a:lnTo>
                  <a:lnTo>
                    <a:pt x="1016" y="1790"/>
                  </a:lnTo>
                  <a:lnTo>
                    <a:pt x="1052" y="1779"/>
                  </a:lnTo>
                  <a:lnTo>
                    <a:pt x="1048" y="1780"/>
                  </a:lnTo>
                  <a:lnTo>
                    <a:pt x="1081" y="1762"/>
                  </a:lnTo>
                  <a:lnTo>
                    <a:pt x="1077" y="1765"/>
                  </a:lnTo>
                  <a:lnTo>
                    <a:pt x="1105" y="1742"/>
                  </a:lnTo>
                  <a:lnTo>
                    <a:pt x="1102" y="1745"/>
                  </a:lnTo>
                  <a:lnTo>
                    <a:pt x="1125" y="1717"/>
                  </a:lnTo>
                  <a:lnTo>
                    <a:pt x="1122" y="1721"/>
                  </a:lnTo>
                  <a:lnTo>
                    <a:pt x="1140" y="1688"/>
                  </a:lnTo>
                  <a:lnTo>
                    <a:pt x="1139" y="1692"/>
                  </a:lnTo>
                  <a:lnTo>
                    <a:pt x="1150" y="1656"/>
                  </a:lnTo>
                  <a:lnTo>
                    <a:pt x="1149" y="1661"/>
                  </a:lnTo>
                  <a:lnTo>
                    <a:pt x="1152" y="1624"/>
                  </a:lnTo>
                  <a:lnTo>
                    <a:pt x="1153" y="219"/>
                  </a:lnTo>
                  <a:lnTo>
                    <a:pt x="1149" y="180"/>
                  </a:lnTo>
                  <a:lnTo>
                    <a:pt x="1150" y="184"/>
                  </a:lnTo>
                  <a:lnTo>
                    <a:pt x="1139" y="148"/>
                  </a:lnTo>
                  <a:lnTo>
                    <a:pt x="1141" y="153"/>
                  </a:lnTo>
                  <a:lnTo>
                    <a:pt x="1123" y="121"/>
                  </a:lnTo>
                  <a:lnTo>
                    <a:pt x="1125" y="124"/>
                  </a:lnTo>
                  <a:lnTo>
                    <a:pt x="1102" y="95"/>
                  </a:lnTo>
                  <a:lnTo>
                    <a:pt x="1105" y="99"/>
                  </a:lnTo>
                  <a:lnTo>
                    <a:pt x="1077" y="76"/>
                  </a:lnTo>
                  <a:lnTo>
                    <a:pt x="1081" y="79"/>
                  </a:lnTo>
                  <a:lnTo>
                    <a:pt x="1048" y="61"/>
                  </a:lnTo>
                  <a:lnTo>
                    <a:pt x="1052" y="62"/>
                  </a:lnTo>
                  <a:lnTo>
                    <a:pt x="1016" y="51"/>
                  </a:lnTo>
                  <a:lnTo>
                    <a:pt x="1021" y="52"/>
                  </a:lnTo>
                  <a:lnTo>
                    <a:pt x="984" y="48"/>
                  </a:lnTo>
                  <a:lnTo>
                    <a:pt x="219" y="48"/>
                  </a:lnTo>
                  <a:lnTo>
                    <a:pt x="180" y="52"/>
                  </a:lnTo>
                  <a:lnTo>
                    <a:pt x="184" y="51"/>
                  </a:lnTo>
                  <a:lnTo>
                    <a:pt x="148" y="62"/>
                  </a:lnTo>
                  <a:lnTo>
                    <a:pt x="153" y="60"/>
                  </a:lnTo>
                  <a:lnTo>
                    <a:pt x="121" y="78"/>
                  </a:lnTo>
                  <a:lnTo>
                    <a:pt x="124" y="76"/>
                  </a:lnTo>
                  <a:lnTo>
                    <a:pt x="95" y="99"/>
                  </a:lnTo>
                  <a:lnTo>
                    <a:pt x="99" y="95"/>
                  </a:lnTo>
                  <a:lnTo>
                    <a:pt x="76" y="124"/>
                  </a:lnTo>
                  <a:lnTo>
                    <a:pt x="78" y="121"/>
                  </a:lnTo>
                  <a:lnTo>
                    <a:pt x="60" y="153"/>
                  </a:lnTo>
                  <a:lnTo>
                    <a:pt x="62" y="148"/>
                  </a:lnTo>
                  <a:lnTo>
                    <a:pt x="51" y="184"/>
                  </a:lnTo>
                  <a:lnTo>
                    <a:pt x="52" y="180"/>
                  </a:lnTo>
                  <a:lnTo>
                    <a:pt x="48" y="216"/>
                  </a:lnTo>
                  <a:lnTo>
                    <a:pt x="48" y="1622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6" name="Freeform 56"/>
            <p:cNvSpPr>
              <a:spLocks noEditPoints="1"/>
            </p:cNvSpPr>
            <p:nvPr/>
          </p:nvSpPr>
          <p:spPr bwMode="auto">
            <a:xfrm>
              <a:off x="3477" y="1366"/>
              <a:ext cx="516" cy="1837"/>
            </a:xfrm>
            <a:custGeom>
              <a:avLst/>
              <a:gdLst/>
              <a:ahLst/>
              <a:cxnLst>
                <a:cxn ang="0">
                  <a:pos x="48" y="6296"/>
                </a:cxn>
                <a:cxn ang="0">
                  <a:pos x="48" y="5768"/>
                </a:cxn>
                <a:cxn ang="0">
                  <a:pos x="0" y="5432"/>
                </a:cxn>
                <a:cxn ang="0">
                  <a:pos x="0" y="5288"/>
                </a:cxn>
                <a:cxn ang="0">
                  <a:pos x="0" y="5288"/>
                </a:cxn>
                <a:cxn ang="0">
                  <a:pos x="48" y="4952"/>
                </a:cxn>
                <a:cxn ang="0">
                  <a:pos x="48" y="4424"/>
                </a:cxn>
                <a:cxn ang="0">
                  <a:pos x="0" y="4088"/>
                </a:cxn>
                <a:cxn ang="0">
                  <a:pos x="0" y="3944"/>
                </a:cxn>
                <a:cxn ang="0">
                  <a:pos x="0" y="3944"/>
                </a:cxn>
                <a:cxn ang="0">
                  <a:pos x="48" y="3608"/>
                </a:cxn>
                <a:cxn ang="0">
                  <a:pos x="48" y="3080"/>
                </a:cxn>
                <a:cxn ang="0">
                  <a:pos x="0" y="2744"/>
                </a:cxn>
                <a:cxn ang="0">
                  <a:pos x="0" y="2600"/>
                </a:cxn>
                <a:cxn ang="0">
                  <a:pos x="0" y="2600"/>
                </a:cxn>
                <a:cxn ang="0">
                  <a:pos x="48" y="2264"/>
                </a:cxn>
                <a:cxn ang="0">
                  <a:pos x="48" y="1736"/>
                </a:cxn>
                <a:cxn ang="0">
                  <a:pos x="0" y="1400"/>
                </a:cxn>
                <a:cxn ang="0">
                  <a:pos x="0" y="1256"/>
                </a:cxn>
                <a:cxn ang="0">
                  <a:pos x="0" y="1256"/>
                </a:cxn>
                <a:cxn ang="0">
                  <a:pos x="48" y="920"/>
                </a:cxn>
                <a:cxn ang="0">
                  <a:pos x="48" y="392"/>
                </a:cxn>
                <a:cxn ang="0">
                  <a:pos x="0" y="56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472" y="48"/>
                </a:cxn>
                <a:cxn ang="0">
                  <a:pos x="1000" y="48"/>
                </a:cxn>
                <a:cxn ang="0">
                  <a:pos x="1336" y="0"/>
                </a:cxn>
                <a:cxn ang="0">
                  <a:pos x="1480" y="0"/>
                </a:cxn>
                <a:cxn ang="0">
                  <a:pos x="1536" y="136"/>
                </a:cxn>
                <a:cxn ang="0">
                  <a:pos x="1480" y="0"/>
                </a:cxn>
                <a:cxn ang="0">
                  <a:pos x="1536" y="280"/>
                </a:cxn>
                <a:cxn ang="0">
                  <a:pos x="1536" y="808"/>
                </a:cxn>
                <a:cxn ang="0">
                  <a:pos x="1584" y="1144"/>
                </a:cxn>
                <a:cxn ang="0">
                  <a:pos x="1584" y="1288"/>
                </a:cxn>
                <a:cxn ang="0">
                  <a:pos x="1584" y="1288"/>
                </a:cxn>
                <a:cxn ang="0">
                  <a:pos x="1536" y="1624"/>
                </a:cxn>
                <a:cxn ang="0">
                  <a:pos x="1536" y="2152"/>
                </a:cxn>
                <a:cxn ang="0">
                  <a:pos x="1584" y="2488"/>
                </a:cxn>
                <a:cxn ang="0">
                  <a:pos x="1584" y="2632"/>
                </a:cxn>
                <a:cxn ang="0">
                  <a:pos x="1584" y="2632"/>
                </a:cxn>
                <a:cxn ang="0">
                  <a:pos x="1536" y="2968"/>
                </a:cxn>
                <a:cxn ang="0">
                  <a:pos x="1536" y="3496"/>
                </a:cxn>
                <a:cxn ang="0">
                  <a:pos x="1584" y="3832"/>
                </a:cxn>
                <a:cxn ang="0">
                  <a:pos x="1584" y="3976"/>
                </a:cxn>
                <a:cxn ang="0">
                  <a:pos x="1584" y="3976"/>
                </a:cxn>
                <a:cxn ang="0">
                  <a:pos x="1536" y="4312"/>
                </a:cxn>
                <a:cxn ang="0">
                  <a:pos x="1536" y="4840"/>
                </a:cxn>
                <a:cxn ang="0">
                  <a:pos x="1584" y="5176"/>
                </a:cxn>
                <a:cxn ang="0">
                  <a:pos x="1584" y="5320"/>
                </a:cxn>
                <a:cxn ang="0">
                  <a:pos x="1584" y="5320"/>
                </a:cxn>
                <a:cxn ang="0">
                  <a:pos x="1536" y="5656"/>
                </a:cxn>
                <a:cxn ang="0">
                  <a:pos x="1536" y="6184"/>
                </a:cxn>
                <a:cxn ang="0">
                  <a:pos x="1336" y="6320"/>
                </a:cxn>
                <a:cxn ang="0">
                  <a:pos x="1192" y="6320"/>
                </a:cxn>
                <a:cxn ang="0">
                  <a:pos x="1192" y="6320"/>
                </a:cxn>
                <a:cxn ang="0">
                  <a:pos x="856" y="6272"/>
                </a:cxn>
                <a:cxn ang="0">
                  <a:pos x="328" y="6272"/>
                </a:cxn>
                <a:cxn ang="0">
                  <a:pos x="24" y="6320"/>
                </a:cxn>
              </a:cxnLst>
              <a:rect l="0" t="0" r="r" b="b"/>
              <a:pathLst>
                <a:path w="1584" h="6320">
                  <a:moveTo>
                    <a:pt x="0" y="6296"/>
                  </a:moveTo>
                  <a:lnTo>
                    <a:pt x="0" y="6104"/>
                  </a:lnTo>
                  <a:lnTo>
                    <a:pt x="48" y="6104"/>
                  </a:lnTo>
                  <a:lnTo>
                    <a:pt x="48" y="6296"/>
                  </a:lnTo>
                  <a:lnTo>
                    <a:pt x="0" y="6296"/>
                  </a:lnTo>
                  <a:close/>
                  <a:moveTo>
                    <a:pt x="0" y="5960"/>
                  </a:moveTo>
                  <a:lnTo>
                    <a:pt x="0" y="5768"/>
                  </a:lnTo>
                  <a:lnTo>
                    <a:pt x="48" y="5768"/>
                  </a:lnTo>
                  <a:lnTo>
                    <a:pt x="48" y="5960"/>
                  </a:lnTo>
                  <a:lnTo>
                    <a:pt x="0" y="5960"/>
                  </a:lnTo>
                  <a:close/>
                  <a:moveTo>
                    <a:pt x="0" y="5624"/>
                  </a:moveTo>
                  <a:lnTo>
                    <a:pt x="0" y="5432"/>
                  </a:lnTo>
                  <a:lnTo>
                    <a:pt x="48" y="5432"/>
                  </a:lnTo>
                  <a:lnTo>
                    <a:pt x="48" y="5624"/>
                  </a:lnTo>
                  <a:lnTo>
                    <a:pt x="0" y="5624"/>
                  </a:lnTo>
                  <a:close/>
                  <a:moveTo>
                    <a:pt x="0" y="5288"/>
                  </a:moveTo>
                  <a:lnTo>
                    <a:pt x="0" y="5096"/>
                  </a:lnTo>
                  <a:lnTo>
                    <a:pt x="48" y="5096"/>
                  </a:lnTo>
                  <a:lnTo>
                    <a:pt x="48" y="5288"/>
                  </a:lnTo>
                  <a:lnTo>
                    <a:pt x="0" y="5288"/>
                  </a:lnTo>
                  <a:close/>
                  <a:moveTo>
                    <a:pt x="0" y="4952"/>
                  </a:moveTo>
                  <a:lnTo>
                    <a:pt x="0" y="4760"/>
                  </a:lnTo>
                  <a:lnTo>
                    <a:pt x="48" y="4760"/>
                  </a:lnTo>
                  <a:lnTo>
                    <a:pt x="48" y="4952"/>
                  </a:lnTo>
                  <a:lnTo>
                    <a:pt x="0" y="4952"/>
                  </a:lnTo>
                  <a:close/>
                  <a:moveTo>
                    <a:pt x="0" y="4616"/>
                  </a:moveTo>
                  <a:lnTo>
                    <a:pt x="0" y="4424"/>
                  </a:lnTo>
                  <a:lnTo>
                    <a:pt x="48" y="4424"/>
                  </a:lnTo>
                  <a:lnTo>
                    <a:pt x="48" y="4616"/>
                  </a:lnTo>
                  <a:lnTo>
                    <a:pt x="0" y="4616"/>
                  </a:lnTo>
                  <a:close/>
                  <a:moveTo>
                    <a:pt x="0" y="4280"/>
                  </a:moveTo>
                  <a:lnTo>
                    <a:pt x="0" y="4088"/>
                  </a:lnTo>
                  <a:lnTo>
                    <a:pt x="48" y="4088"/>
                  </a:lnTo>
                  <a:lnTo>
                    <a:pt x="48" y="4280"/>
                  </a:lnTo>
                  <a:lnTo>
                    <a:pt x="0" y="4280"/>
                  </a:lnTo>
                  <a:close/>
                  <a:moveTo>
                    <a:pt x="0" y="3944"/>
                  </a:moveTo>
                  <a:lnTo>
                    <a:pt x="0" y="3752"/>
                  </a:lnTo>
                  <a:lnTo>
                    <a:pt x="48" y="3752"/>
                  </a:lnTo>
                  <a:lnTo>
                    <a:pt x="48" y="3944"/>
                  </a:lnTo>
                  <a:lnTo>
                    <a:pt x="0" y="3944"/>
                  </a:lnTo>
                  <a:close/>
                  <a:moveTo>
                    <a:pt x="0" y="3608"/>
                  </a:moveTo>
                  <a:lnTo>
                    <a:pt x="0" y="3416"/>
                  </a:lnTo>
                  <a:lnTo>
                    <a:pt x="48" y="3416"/>
                  </a:lnTo>
                  <a:lnTo>
                    <a:pt x="48" y="3608"/>
                  </a:lnTo>
                  <a:lnTo>
                    <a:pt x="0" y="3608"/>
                  </a:lnTo>
                  <a:close/>
                  <a:moveTo>
                    <a:pt x="0" y="3272"/>
                  </a:moveTo>
                  <a:lnTo>
                    <a:pt x="0" y="3080"/>
                  </a:lnTo>
                  <a:lnTo>
                    <a:pt x="48" y="3080"/>
                  </a:lnTo>
                  <a:lnTo>
                    <a:pt x="48" y="3272"/>
                  </a:lnTo>
                  <a:lnTo>
                    <a:pt x="0" y="3272"/>
                  </a:lnTo>
                  <a:close/>
                  <a:moveTo>
                    <a:pt x="0" y="2936"/>
                  </a:moveTo>
                  <a:lnTo>
                    <a:pt x="0" y="2744"/>
                  </a:lnTo>
                  <a:lnTo>
                    <a:pt x="48" y="2744"/>
                  </a:lnTo>
                  <a:lnTo>
                    <a:pt x="48" y="2936"/>
                  </a:lnTo>
                  <a:lnTo>
                    <a:pt x="0" y="2936"/>
                  </a:lnTo>
                  <a:close/>
                  <a:moveTo>
                    <a:pt x="0" y="2600"/>
                  </a:moveTo>
                  <a:lnTo>
                    <a:pt x="0" y="2408"/>
                  </a:lnTo>
                  <a:lnTo>
                    <a:pt x="48" y="2408"/>
                  </a:lnTo>
                  <a:lnTo>
                    <a:pt x="48" y="2600"/>
                  </a:lnTo>
                  <a:lnTo>
                    <a:pt x="0" y="2600"/>
                  </a:lnTo>
                  <a:close/>
                  <a:moveTo>
                    <a:pt x="0" y="2264"/>
                  </a:moveTo>
                  <a:lnTo>
                    <a:pt x="0" y="2072"/>
                  </a:lnTo>
                  <a:lnTo>
                    <a:pt x="48" y="2072"/>
                  </a:lnTo>
                  <a:lnTo>
                    <a:pt x="48" y="2264"/>
                  </a:lnTo>
                  <a:lnTo>
                    <a:pt x="0" y="2264"/>
                  </a:lnTo>
                  <a:close/>
                  <a:moveTo>
                    <a:pt x="0" y="1928"/>
                  </a:moveTo>
                  <a:lnTo>
                    <a:pt x="0" y="1736"/>
                  </a:lnTo>
                  <a:lnTo>
                    <a:pt x="48" y="1736"/>
                  </a:lnTo>
                  <a:lnTo>
                    <a:pt x="48" y="1928"/>
                  </a:lnTo>
                  <a:lnTo>
                    <a:pt x="0" y="1928"/>
                  </a:lnTo>
                  <a:close/>
                  <a:moveTo>
                    <a:pt x="0" y="1592"/>
                  </a:moveTo>
                  <a:lnTo>
                    <a:pt x="0" y="1400"/>
                  </a:lnTo>
                  <a:lnTo>
                    <a:pt x="48" y="1400"/>
                  </a:lnTo>
                  <a:lnTo>
                    <a:pt x="48" y="1592"/>
                  </a:lnTo>
                  <a:lnTo>
                    <a:pt x="0" y="1592"/>
                  </a:lnTo>
                  <a:close/>
                  <a:moveTo>
                    <a:pt x="0" y="1256"/>
                  </a:moveTo>
                  <a:lnTo>
                    <a:pt x="0" y="1064"/>
                  </a:lnTo>
                  <a:lnTo>
                    <a:pt x="48" y="1064"/>
                  </a:lnTo>
                  <a:lnTo>
                    <a:pt x="48" y="1256"/>
                  </a:lnTo>
                  <a:lnTo>
                    <a:pt x="0" y="1256"/>
                  </a:lnTo>
                  <a:close/>
                  <a:moveTo>
                    <a:pt x="0" y="920"/>
                  </a:moveTo>
                  <a:lnTo>
                    <a:pt x="0" y="728"/>
                  </a:lnTo>
                  <a:lnTo>
                    <a:pt x="48" y="728"/>
                  </a:lnTo>
                  <a:lnTo>
                    <a:pt x="48" y="920"/>
                  </a:lnTo>
                  <a:lnTo>
                    <a:pt x="0" y="920"/>
                  </a:lnTo>
                  <a:close/>
                  <a:moveTo>
                    <a:pt x="0" y="584"/>
                  </a:moveTo>
                  <a:lnTo>
                    <a:pt x="0" y="392"/>
                  </a:lnTo>
                  <a:lnTo>
                    <a:pt x="48" y="392"/>
                  </a:lnTo>
                  <a:lnTo>
                    <a:pt x="48" y="584"/>
                  </a:lnTo>
                  <a:lnTo>
                    <a:pt x="0" y="584"/>
                  </a:lnTo>
                  <a:close/>
                  <a:moveTo>
                    <a:pt x="0" y="248"/>
                  </a:moveTo>
                  <a:lnTo>
                    <a:pt x="0" y="56"/>
                  </a:lnTo>
                  <a:lnTo>
                    <a:pt x="48" y="56"/>
                  </a:lnTo>
                  <a:lnTo>
                    <a:pt x="48" y="248"/>
                  </a:lnTo>
                  <a:lnTo>
                    <a:pt x="0" y="248"/>
                  </a:lnTo>
                  <a:close/>
                  <a:moveTo>
                    <a:pt x="136" y="0"/>
                  </a:moveTo>
                  <a:lnTo>
                    <a:pt x="328" y="0"/>
                  </a:lnTo>
                  <a:lnTo>
                    <a:pt x="328" y="48"/>
                  </a:lnTo>
                  <a:lnTo>
                    <a:pt x="136" y="48"/>
                  </a:lnTo>
                  <a:lnTo>
                    <a:pt x="136" y="0"/>
                  </a:lnTo>
                  <a:close/>
                  <a:moveTo>
                    <a:pt x="472" y="0"/>
                  </a:moveTo>
                  <a:lnTo>
                    <a:pt x="664" y="0"/>
                  </a:lnTo>
                  <a:lnTo>
                    <a:pt x="664" y="48"/>
                  </a:lnTo>
                  <a:lnTo>
                    <a:pt x="472" y="48"/>
                  </a:lnTo>
                  <a:lnTo>
                    <a:pt x="472" y="0"/>
                  </a:lnTo>
                  <a:close/>
                  <a:moveTo>
                    <a:pt x="808" y="0"/>
                  </a:moveTo>
                  <a:lnTo>
                    <a:pt x="1000" y="0"/>
                  </a:lnTo>
                  <a:lnTo>
                    <a:pt x="1000" y="48"/>
                  </a:lnTo>
                  <a:lnTo>
                    <a:pt x="808" y="48"/>
                  </a:lnTo>
                  <a:lnTo>
                    <a:pt x="808" y="0"/>
                  </a:lnTo>
                  <a:close/>
                  <a:moveTo>
                    <a:pt x="1144" y="0"/>
                  </a:moveTo>
                  <a:lnTo>
                    <a:pt x="1336" y="0"/>
                  </a:lnTo>
                  <a:lnTo>
                    <a:pt x="1336" y="48"/>
                  </a:lnTo>
                  <a:lnTo>
                    <a:pt x="1144" y="48"/>
                  </a:lnTo>
                  <a:lnTo>
                    <a:pt x="1144" y="0"/>
                  </a:lnTo>
                  <a:close/>
                  <a:moveTo>
                    <a:pt x="1480" y="0"/>
                  </a:moveTo>
                  <a:lnTo>
                    <a:pt x="1560" y="0"/>
                  </a:lnTo>
                  <a:cubicBezTo>
                    <a:pt x="1574" y="0"/>
                    <a:pt x="1584" y="11"/>
                    <a:pt x="1584" y="24"/>
                  </a:cubicBezTo>
                  <a:lnTo>
                    <a:pt x="1584" y="136"/>
                  </a:lnTo>
                  <a:lnTo>
                    <a:pt x="1536" y="136"/>
                  </a:lnTo>
                  <a:lnTo>
                    <a:pt x="1536" y="24"/>
                  </a:lnTo>
                  <a:lnTo>
                    <a:pt x="1560" y="48"/>
                  </a:lnTo>
                  <a:lnTo>
                    <a:pt x="1480" y="48"/>
                  </a:lnTo>
                  <a:lnTo>
                    <a:pt x="1480" y="0"/>
                  </a:lnTo>
                  <a:close/>
                  <a:moveTo>
                    <a:pt x="1584" y="280"/>
                  </a:moveTo>
                  <a:lnTo>
                    <a:pt x="1584" y="472"/>
                  </a:lnTo>
                  <a:lnTo>
                    <a:pt x="1536" y="472"/>
                  </a:lnTo>
                  <a:lnTo>
                    <a:pt x="1536" y="280"/>
                  </a:lnTo>
                  <a:lnTo>
                    <a:pt x="1584" y="280"/>
                  </a:lnTo>
                  <a:close/>
                  <a:moveTo>
                    <a:pt x="1584" y="616"/>
                  </a:moveTo>
                  <a:lnTo>
                    <a:pt x="1584" y="808"/>
                  </a:lnTo>
                  <a:lnTo>
                    <a:pt x="1536" y="808"/>
                  </a:lnTo>
                  <a:lnTo>
                    <a:pt x="1536" y="616"/>
                  </a:lnTo>
                  <a:lnTo>
                    <a:pt x="1584" y="616"/>
                  </a:lnTo>
                  <a:close/>
                  <a:moveTo>
                    <a:pt x="1584" y="952"/>
                  </a:moveTo>
                  <a:lnTo>
                    <a:pt x="1584" y="1144"/>
                  </a:lnTo>
                  <a:lnTo>
                    <a:pt x="1536" y="1144"/>
                  </a:lnTo>
                  <a:lnTo>
                    <a:pt x="1536" y="952"/>
                  </a:lnTo>
                  <a:lnTo>
                    <a:pt x="1584" y="952"/>
                  </a:lnTo>
                  <a:close/>
                  <a:moveTo>
                    <a:pt x="1584" y="1288"/>
                  </a:moveTo>
                  <a:lnTo>
                    <a:pt x="1584" y="1480"/>
                  </a:lnTo>
                  <a:lnTo>
                    <a:pt x="1536" y="1480"/>
                  </a:lnTo>
                  <a:lnTo>
                    <a:pt x="1536" y="1288"/>
                  </a:lnTo>
                  <a:lnTo>
                    <a:pt x="1584" y="1288"/>
                  </a:lnTo>
                  <a:close/>
                  <a:moveTo>
                    <a:pt x="1584" y="1624"/>
                  </a:moveTo>
                  <a:lnTo>
                    <a:pt x="1584" y="1816"/>
                  </a:lnTo>
                  <a:lnTo>
                    <a:pt x="1536" y="1816"/>
                  </a:lnTo>
                  <a:lnTo>
                    <a:pt x="1536" y="1624"/>
                  </a:lnTo>
                  <a:lnTo>
                    <a:pt x="1584" y="1624"/>
                  </a:lnTo>
                  <a:close/>
                  <a:moveTo>
                    <a:pt x="1584" y="1960"/>
                  </a:moveTo>
                  <a:lnTo>
                    <a:pt x="1584" y="2152"/>
                  </a:lnTo>
                  <a:lnTo>
                    <a:pt x="1536" y="2152"/>
                  </a:lnTo>
                  <a:lnTo>
                    <a:pt x="1536" y="1960"/>
                  </a:lnTo>
                  <a:lnTo>
                    <a:pt x="1584" y="1960"/>
                  </a:lnTo>
                  <a:close/>
                  <a:moveTo>
                    <a:pt x="1584" y="2296"/>
                  </a:moveTo>
                  <a:lnTo>
                    <a:pt x="1584" y="2488"/>
                  </a:lnTo>
                  <a:lnTo>
                    <a:pt x="1536" y="2488"/>
                  </a:lnTo>
                  <a:lnTo>
                    <a:pt x="1536" y="2296"/>
                  </a:lnTo>
                  <a:lnTo>
                    <a:pt x="1584" y="2296"/>
                  </a:lnTo>
                  <a:close/>
                  <a:moveTo>
                    <a:pt x="1584" y="2632"/>
                  </a:moveTo>
                  <a:lnTo>
                    <a:pt x="1584" y="2824"/>
                  </a:lnTo>
                  <a:lnTo>
                    <a:pt x="1536" y="2824"/>
                  </a:lnTo>
                  <a:lnTo>
                    <a:pt x="1536" y="2632"/>
                  </a:lnTo>
                  <a:lnTo>
                    <a:pt x="1584" y="2632"/>
                  </a:lnTo>
                  <a:close/>
                  <a:moveTo>
                    <a:pt x="1584" y="2968"/>
                  </a:moveTo>
                  <a:lnTo>
                    <a:pt x="1584" y="3160"/>
                  </a:lnTo>
                  <a:lnTo>
                    <a:pt x="1536" y="3160"/>
                  </a:lnTo>
                  <a:lnTo>
                    <a:pt x="1536" y="2968"/>
                  </a:lnTo>
                  <a:lnTo>
                    <a:pt x="1584" y="2968"/>
                  </a:lnTo>
                  <a:close/>
                  <a:moveTo>
                    <a:pt x="1584" y="3304"/>
                  </a:moveTo>
                  <a:lnTo>
                    <a:pt x="1584" y="3496"/>
                  </a:lnTo>
                  <a:lnTo>
                    <a:pt x="1536" y="3496"/>
                  </a:lnTo>
                  <a:lnTo>
                    <a:pt x="1536" y="3304"/>
                  </a:lnTo>
                  <a:lnTo>
                    <a:pt x="1584" y="3304"/>
                  </a:lnTo>
                  <a:close/>
                  <a:moveTo>
                    <a:pt x="1584" y="3640"/>
                  </a:moveTo>
                  <a:lnTo>
                    <a:pt x="1584" y="3832"/>
                  </a:lnTo>
                  <a:lnTo>
                    <a:pt x="1536" y="3832"/>
                  </a:lnTo>
                  <a:lnTo>
                    <a:pt x="1536" y="3640"/>
                  </a:lnTo>
                  <a:lnTo>
                    <a:pt x="1584" y="3640"/>
                  </a:lnTo>
                  <a:close/>
                  <a:moveTo>
                    <a:pt x="1584" y="3976"/>
                  </a:moveTo>
                  <a:lnTo>
                    <a:pt x="1584" y="4168"/>
                  </a:lnTo>
                  <a:lnTo>
                    <a:pt x="1536" y="4168"/>
                  </a:lnTo>
                  <a:lnTo>
                    <a:pt x="1536" y="3976"/>
                  </a:lnTo>
                  <a:lnTo>
                    <a:pt x="1584" y="3976"/>
                  </a:lnTo>
                  <a:close/>
                  <a:moveTo>
                    <a:pt x="1584" y="4312"/>
                  </a:moveTo>
                  <a:lnTo>
                    <a:pt x="1584" y="4504"/>
                  </a:lnTo>
                  <a:lnTo>
                    <a:pt x="1536" y="4504"/>
                  </a:lnTo>
                  <a:lnTo>
                    <a:pt x="1536" y="4312"/>
                  </a:lnTo>
                  <a:lnTo>
                    <a:pt x="1584" y="4312"/>
                  </a:lnTo>
                  <a:close/>
                  <a:moveTo>
                    <a:pt x="1584" y="4648"/>
                  </a:moveTo>
                  <a:lnTo>
                    <a:pt x="1584" y="4840"/>
                  </a:lnTo>
                  <a:lnTo>
                    <a:pt x="1536" y="4840"/>
                  </a:lnTo>
                  <a:lnTo>
                    <a:pt x="1536" y="4648"/>
                  </a:lnTo>
                  <a:lnTo>
                    <a:pt x="1584" y="4648"/>
                  </a:lnTo>
                  <a:close/>
                  <a:moveTo>
                    <a:pt x="1584" y="4984"/>
                  </a:moveTo>
                  <a:lnTo>
                    <a:pt x="1584" y="5176"/>
                  </a:lnTo>
                  <a:lnTo>
                    <a:pt x="1536" y="5176"/>
                  </a:lnTo>
                  <a:lnTo>
                    <a:pt x="1536" y="4984"/>
                  </a:lnTo>
                  <a:lnTo>
                    <a:pt x="1584" y="4984"/>
                  </a:lnTo>
                  <a:close/>
                  <a:moveTo>
                    <a:pt x="1584" y="5320"/>
                  </a:moveTo>
                  <a:lnTo>
                    <a:pt x="1584" y="5512"/>
                  </a:lnTo>
                  <a:lnTo>
                    <a:pt x="1536" y="5512"/>
                  </a:lnTo>
                  <a:lnTo>
                    <a:pt x="1536" y="5320"/>
                  </a:lnTo>
                  <a:lnTo>
                    <a:pt x="1584" y="5320"/>
                  </a:lnTo>
                  <a:close/>
                  <a:moveTo>
                    <a:pt x="1584" y="5656"/>
                  </a:moveTo>
                  <a:lnTo>
                    <a:pt x="1584" y="5848"/>
                  </a:lnTo>
                  <a:lnTo>
                    <a:pt x="1536" y="5848"/>
                  </a:lnTo>
                  <a:lnTo>
                    <a:pt x="1536" y="5656"/>
                  </a:lnTo>
                  <a:lnTo>
                    <a:pt x="1584" y="5656"/>
                  </a:lnTo>
                  <a:close/>
                  <a:moveTo>
                    <a:pt x="1584" y="5992"/>
                  </a:moveTo>
                  <a:lnTo>
                    <a:pt x="1584" y="6184"/>
                  </a:lnTo>
                  <a:lnTo>
                    <a:pt x="1536" y="6184"/>
                  </a:lnTo>
                  <a:lnTo>
                    <a:pt x="1536" y="5992"/>
                  </a:lnTo>
                  <a:lnTo>
                    <a:pt x="1584" y="5992"/>
                  </a:lnTo>
                  <a:close/>
                  <a:moveTo>
                    <a:pt x="1528" y="6320"/>
                  </a:moveTo>
                  <a:lnTo>
                    <a:pt x="1336" y="6320"/>
                  </a:lnTo>
                  <a:lnTo>
                    <a:pt x="1336" y="6272"/>
                  </a:lnTo>
                  <a:lnTo>
                    <a:pt x="1528" y="6272"/>
                  </a:lnTo>
                  <a:lnTo>
                    <a:pt x="1528" y="6320"/>
                  </a:lnTo>
                  <a:close/>
                  <a:moveTo>
                    <a:pt x="1192" y="6320"/>
                  </a:moveTo>
                  <a:lnTo>
                    <a:pt x="1000" y="6320"/>
                  </a:lnTo>
                  <a:lnTo>
                    <a:pt x="1000" y="6272"/>
                  </a:lnTo>
                  <a:lnTo>
                    <a:pt x="1192" y="6272"/>
                  </a:lnTo>
                  <a:lnTo>
                    <a:pt x="1192" y="6320"/>
                  </a:lnTo>
                  <a:close/>
                  <a:moveTo>
                    <a:pt x="856" y="6320"/>
                  </a:moveTo>
                  <a:lnTo>
                    <a:pt x="664" y="6320"/>
                  </a:lnTo>
                  <a:lnTo>
                    <a:pt x="664" y="6272"/>
                  </a:lnTo>
                  <a:lnTo>
                    <a:pt x="856" y="6272"/>
                  </a:lnTo>
                  <a:lnTo>
                    <a:pt x="856" y="6320"/>
                  </a:lnTo>
                  <a:close/>
                  <a:moveTo>
                    <a:pt x="520" y="6320"/>
                  </a:moveTo>
                  <a:lnTo>
                    <a:pt x="328" y="6320"/>
                  </a:lnTo>
                  <a:lnTo>
                    <a:pt x="328" y="6272"/>
                  </a:lnTo>
                  <a:lnTo>
                    <a:pt x="520" y="6272"/>
                  </a:lnTo>
                  <a:lnTo>
                    <a:pt x="520" y="6320"/>
                  </a:lnTo>
                  <a:close/>
                  <a:moveTo>
                    <a:pt x="184" y="6320"/>
                  </a:moveTo>
                  <a:lnTo>
                    <a:pt x="24" y="6320"/>
                  </a:lnTo>
                  <a:lnTo>
                    <a:pt x="24" y="6272"/>
                  </a:lnTo>
                  <a:lnTo>
                    <a:pt x="184" y="6272"/>
                  </a:lnTo>
                  <a:lnTo>
                    <a:pt x="184" y="6320"/>
                  </a:lnTo>
                  <a:close/>
                </a:path>
              </a:pathLst>
            </a:custGeom>
            <a:solidFill>
              <a:srgbClr val="C00000"/>
            </a:solidFill>
            <a:ln w="0" cap="flat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38" name="Freeform 58"/>
            <p:cNvSpPr>
              <a:spLocks noEditPoints="1"/>
            </p:cNvSpPr>
            <p:nvPr/>
          </p:nvSpPr>
          <p:spPr bwMode="auto">
            <a:xfrm>
              <a:off x="3651" y="2083"/>
              <a:ext cx="141" cy="939"/>
            </a:xfrm>
            <a:custGeom>
              <a:avLst/>
              <a:gdLst/>
              <a:ahLst/>
              <a:cxnLst>
                <a:cxn ang="0">
                  <a:pos x="1" y="84"/>
                </a:cxn>
                <a:cxn ang="0">
                  <a:pos x="10" y="50"/>
                </a:cxn>
                <a:cxn ang="0">
                  <a:pos x="30" y="24"/>
                </a:cxn>
                <a:cxn ang="0">
                  <a:pos x="59" y="6"/>
                </a:cxn>
                <a:cxn ang="0">
                  <a:pos x="88" y="0"/>
                </a:cxn>
                <a:cxn ang="0">
                  <a:pos x="349" y="1"/>
                </a:cxn>
                <a:cxn ang="0">
                  <a:pos x="383" y="9"/>
                </a:cxn>
                <a:cxn ang="0">
                  <a:pos x="411" y="30"/>
                </a:cxn>
                <a:cxn ang="0">
                  <a:pos x="427" y="59"/>
                </a:cxn>
                <a:cxn ang="0">
                  <a:pos x="432" y="88"/>
                </a:cxn>
                <a:cxn ang="0">
                  <a:pos x="432" y="3293"/>
                </a:cxn>
                <a:cxn ang="0">
                  <a:pos x="424" y="3326"/>
                </a:cxn>
                <a:cxn ang="0">
                  <a:pos x="403" y="3355"/>
                </a:cxn>
                <a:cxn ang="0">
                  <a:pos x="374" y="3371"/>
                </a:cxn>
                <a:cxn ang="0">
                  <a:pos x="344" y="3376"/>
                </a:cxn>
                <a:cxn ang="0">
                  <a:pos x="84" y="3376"/>
                </a:cxn>
                <a:cxn ang="0">
                  <a:pos x="50" y="3368"/>
                </a:cxn>
                <a:cxn ang="0">
                  <a:pos x="23" y="3348"/>
                </a:cxn>
                <a:cxn ang="0">
                  <a:pos x="6" y="3318"/>
                </a:cxn>
                <a:cxn ang="0">
                  <a:pos x="0" y="3288"/>
                </a:cxn>
                <a:cxn ang="0">
                  <a:pos x="48" y="3288"/>
                </a:cxn>
                <a:cxn ang="0">
                  <a:pos x="53" y="3309"/>
                </a:cxn>
                <a:cxn ang="0">
                  <a:pos x="63" y="3321"/>
                </a:cxn>
                <a:cxn ang="0">
                  <a:pos x="77" y="3327"/>
                </a:cxn>
                <a:cxn ang="0">
                  <a:pos x="93" y="3329"/>
                </a:cxn>
                <a:cxn ang="0">
                  <a:pos x="344" y="3328"/>
                </a:cxn>
                <a:cxn ang="0">
                  <a:pos x="365" y="3324"/>
                </a:cxn>
                <a:cxn ang="0">
                  <a:pos x="378" y="3314"/>
                </a:cxn>
                <a:cxn ang="0">
                  <a:pos x="383" y="3301"/>
                </a:cxn>
                <a:cxn ang="0">
                  <a:pos x="385" y="3284"/>
                </a:cxn>
                <a:cxn ang="0">
                  <a:pos x="384" y="88"/>
                </a:cxn>
                <a:cxn ang="0">
                  <a:pos x="380" y="68"/>
                </a:cxn>
                <a:cxn ang="0">
                  <a:pos x="370" y="57"/>
                </a:cxn>
                <a:cxn ang="0">
                  <a:pos x="356" y="49"/>
                </a:cxn>
                <a:cxn ang="0">
                  <a:pos x="340" y="48"/>
                </a:cxn>
                <a:cxn ang="0">
                  <a:pos x="88" y="48"/>
                </a:cxn>
                <a:cxn ang="0">
                  <a:pos x="68" y="53"/>
                </a:cxn>
                <a:cxn ang="0">
                  <a:pos x="57" y="63"/>
                </a:cxn>
                <a:cxn ang="0">
                  <a:pos x="49" y="77"/>
                </a:cxn>
                <a:cxn ang="0">
                  <a:pos x="48" y="93"/>
                </a:cxn>
                <a:cxn ang="0">
                  <a:pos x="48" y="3288"/>
                </a:cxn>
              </a:cxnLst>
              <a:rect l="0" t="0" r="r" b="b"/>
              <a:pathLst>
                <a:path w="432" h="3376">
                  <a:moveTo>
                    <a:pt x="0" y="88"/>
                  </a:moveTo>
                  <a:cubicBezTo>
                    <a:pt x="0" y="87"/>
                    <a:pt x="1" y="85"/>
                    <a:pt x="1" y="84"/>
                  </a:cubicBezTo>
                  <a:lnTo>
                    <a:pt x="6" y="59"/>
                  </a:lnTo>
                  <a:cubicBezTo>
                    <a:pt x="7" y="56"/>
                    <a:pt x="8" y="52"/>
                    <a:pt x="10" y="50"/>
                  </a:cubicBezTo>
                  <a:lnTo>
                    <a:pt x="24" y="30"/>
                  </a:lnTo>
                  <a:cubicBezTo>
                    <a:pt x="25" y="27"/>
                    <a:pt x="27" y="25"/>
                    <a:pt x="30" y="24"/>
                  </a:cubicBezTo>
                  <a:lnTo>
                    <a:pt x="50" y="10"/>
                  </a:lnTo>
                  <a:cubicBezTo>
                    <a:pt x="52" y="8"/>
                    <a:pt x="56" y="7"/>
                    <a:pt x="59" y="6"/>
                  </a:cubicBezTo>
                  <a:lnTo>
                    <a:pt x="84" y="1"/>
                  </a:lnTo>
                  <a:cubicBezTo>
                    <a:pt x="85" y="1"/>
                    <a:pt x="87" y="0"/>
                    <a:pt x="88" y="0"/>
                  </a:cubicBezTo>
                  <a:lnTo>
                    <a:pt x="344" y="0"/>
                  </a:lnTo>
                  <a:cubicBezTo>
                    <a:pt x="346" y="0"/>
                    <a:pt x="348" y="1"/>
                    <a:pt x="349" y="1"/>
                  </a:cubicBezTo>
                  <a:lnTo>
                    <a:pt x="374" y="6"/>
                  </a:lnTo>
                  <a:cubicBezTo>
                    <a:pt x="377" y="7"/>
                    <a:pt x="380" y="8"/>
                    <a:pt x="383" y="9"/>
                  </a:cubicBezTo>
                  <a:lnTo>
                    <a:pt x="404" y="23"/>
                  </a:lnTo>
                  <a:cubicBezTo>
                    <a:pt x="406" y="25"/>
                    <a:pt x="409" y="28"/>
                    <a:pt x="411" y="30"/>
                  </a:cubicBezTo>
                  <a:lnTo>
                    <a:pt x="424" y="50"/>
                  </a:lnTo>
                  <a:cubicBezTo>
                    <a:pt x="425" y="53"/>
                    <a:pt x="426" y="56"/>
                    <a:pt x="427" y="59"/>
                  </a:cubicBezTo>
                  <a:lnTo>
                    <a:pt x="432" y="84"/>
                  </a:lnTo>
                  <a:cubicBezTo>
                    <a:pt x="432" y="85"/>
                    <a:pt x="432" y="87"/>
                    <a:pt x="432" y="88"/>
                  </a:cubicBezTo>
                  <a:lnTo>
                    <a:pt x="432" y="3288"/>
                  </a:lnTo>
                  <a:cubicBezTo>
                    <a:pt x="432" y="3290"/>
                    <a:pt x="432" y="3292"/>
                    <a:pt x="432" y="3293"/>
                  </a:cubicBezTo>
                  <a:lnTo>
                    <a:pt x="427" y="3318"/>
                  </a:lnTo>
                  <a:cubicBezTo>
                    <a:pt x="426" y="3321"/>
                    <a:pt x="425" y="3324"/>
                    <a:pt x="424" y="3326"/>
                  </a:cubicBezTo>
                  <a:lnTo>
                    <a:pt x="411" y="3347"/>
                  </a:lnTo>
                  <a:cubicBezTo>
                    <a:pt x="409" y="3350"/>
                    <a:pt x="406" y="3353"/>
                    <a:pt x="403" y="3355"/>
                  </a:cubicBezTo>
                  <a:lnTo>
                    <a:pt x="382" y="3368"/>
                  </a:lnTo>
                  <a:cubicBezTo>
                    <a:pt x="380" y="3369"/>
                    <a:pt x="377" y="3370"/>
                    <a:pt x="374" y="3371"/>
                  </a:cubicBezTo>
                  <a:lnTo>
                    <a:pt x="349" y="3376"/>
                  </a:lnTo>
                  <a:cubicBezTo>
                    <a:pt x="348" y="3376"/>
                    <a:pt x="346" y="3376"/>
                    <a:pt x="344" y="3376"/>
                  </a:cubicBezTo>
                  <a:lnTo>
                    <a:pt x="88" y="3376"/>
                  </a:lnTo>
                  <a:cubicBezTo>
                    <a:pt x="87" y="3376"/>
                    <a:pt x="85" y="3376"/>
                    <a:pt x="84" y="3376"/>
                  </a:cubicBezTo>
                  <a:lnTo>
                    <a:pt x="59" y="3371"/>
                  </a:lnTo>
                  <a:cubicBezTo>
                    <a:pt x="56" y="3370"/>
                    <a:pt x="53" y="3369"/>
                    <a:pt x="50" y="3368"/>
                  </a:cubicBezTo>
                  <a:lnTo>
                    <a:pt x="30" y="3355"/>
                  </a:lnTo>
                  <a:cubicBezTo>
                    <a:pt x="28" y="3353"/>
                    <a:pt x="25" y="3350"/>
                    <a:pt x="23" y="3348"/>
                  </a:cubicBezTo>
                  <a:lnTo>
                    <a:pt x="9" y="3327"/>
                  </a:lnTo>
                  <a:cubicBezTo>
                    <a:pt x="8" y="3324"/>
                    <a:pt x="7" y="3321"/>
                    <a:pt x="6" y="3318"/>
                  </a:cubicBezTo>
                  <a:lnTo>
                    <a:pt x="1" y="3293"/>
                  </a:lnTo>
                  <a:cubicBezTo>
                    <a:pt x="1" y="3292"/>
                    <a:pt x="0" y="3290"/>
                    <a:pt x="0" y="3288"/>
                  </a:cubicBezTo>
                  <a:lnTo>
                    <a:pt x="0" y="88"/>
                  </a:lnTo>
                  <a:close/>
                  <a:moveTo>
                    <a:pt x="48" y="3288"/>
                  </a:moveTo>
                  <a:lnTo>
                    <a:pt x="48" y="3284"/>
                  </a:lnTo>
                  <a:lnTo>
                    <a:pt x="53" y="3309"/>
                  </a:lnTo>
                  <a:lnTo>
                    <a:pt x="49" y="3300"/>
                  </a:lnTo>
                  <a:lnTo>
                    <a:pt x="63" y="3321"/>
                  </a:lnTo>
                  <a:lnTo>
                    <a:pt x="57" y="3314"/>
                  </a:lnTo>
                  <a:lnTo>
                    <a:pt x="77" y="3327"/>
                  </a:lnTo>
                  <a:lnTo>
                    <a:pt x="68" y="3324"/>
                  </a:lnTo>
                  <a:lnTo>
                    <a:pt x="93" y="3329"/>
                  </a:lnTo>
                  <a:lnTo>
                    <a:pt x="88" y="3328"/>
                  </a:lnTo>
                  <a:lnTo>
                    <a:pt x="344" y="3328"/>
                  </a:lnTo>
                  <a:lnTo>
                    <a:pt x="340" y="3329"/>
                  </a:lnTo>
                  <a:lnTo>
                    <a:pt x="365" y="3324"/>
                  </a:lnTo>
                  <a:lnTo>
                    <a:pt x="357" y="3327"/>
                  </a:lnTo>
                  <a:lnTo>
                    <a:pt x="378" y="3314"/>
                  </a:lnTo>
                  <a:lnTo>
                    <a:pt x="370" y="3322"/>
                  </a:lnTo>
                  <a:lnTo>
                    <a:pt x="383" y="3301"/>
                  </a:lnTo>
                  <a:lnTo>
                    <a:pt x="380" y="3309"/>
                  </a:lnTo>
                  <a:lnTo>
                    <a:pt x="385" y="3284"/>
                  </a:lnTo>
                  <a:lnTo>
                    <a:pt x="384" y="3288"/>
                  </a:lnTo>
                  <a:lnTo>
                    <a:pt x="384" y="88"/>
                  </a:lnTo>
                  <a:lnTo>
                    <a:pt x="385" y="93"/>
                  </a:lnTo>
                  <a:lnTo>
                    <a:pt x="380" y="68"/>
                  </a:lnTo>
                  <a:lnTo>
                    <a:pt x="383" y="77"/>
                  </a:lnTo>
                  <a:lnTo>
                    <a:pt x="370" y="57"/>
                  </a:lnTo>
                  <a:lnTo>
                    <a:pt x="377" y="63"/>
                  </a:lnTo>
                  <a:lnTo>
                    <a:pt x="356" y="49"/>
                  </a:lnTo>
                  <a:lnTo>
                    <a:pt x="365" y="53"/>
                  </a:lnTo>
                  <a:lnTo>
                    <a:pt x="340" y="48"/>
                  </a:lnTo>
                  <a:lnTo>
                    <a:pt x="344" y="48"/>
                  </a:lnTo>
                  <a:lnTo>
                    <a:pt x="88" y="48"/>
                  </a:lnTo>
                  <a:lnTo>
                    <a:pt x="93" y="48"/>
                  </a:lnTo>
                  <a:lnTo>
                    <a:pt x="68" y="53"/>
                  </a:lnTo>
                  <a:lnTo>
                    <a:pt x="77" y="49"/>
                  </a:lnTo>
                  <a:lnTo>
                    <a:pt x="57" y="63"/>
                  </a:lnTo>
                  <a:lnTo>
                    <a:pt x="63" y="57"/>
                  </a:lnTo>
                  <a:lnTo>
                    <a:pt x="49" y="77"/>
                  </a:lnTo>
                  <a:lnTo>
                    <a:pt x="53" y="68"/>
                  </a:lnTo>
                  <a:lnTo>
                    <a:pt x="48" y="93"/>
                  </a:lnTo>
                  <a:lnTo>
                    <a:pt x="48" y="88"/>
                  </a:lnTo>
                  <a:lnTo>
                    <a:pt x="48" y="3288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3" name="Freeform 5"/>
          <p:cNvSpPr>
            <a:spLocks noEditPoints="1"/>
          </p:cNvSpPr>
          <p:nvPr/>
        </p:nvSpPr>
        <p:spPr bwMode="auto">
          <a:xfrm>
            <a:off x="7236296" y="3284985"/>
            <a:ext cx="360040" cy="1080120"/>
          </a:xfrm>
          <a:custGeom>
            <a:avLst/>
            <a:gdLst/>
            <a:ahLst/>
            <a:cxnLst>
              <a:cxn ang="0">
                <a:pos x="1" y="148"/>
              </a:cxn>
              <a:cxn ang="0">
                <a:pos x="15" y="89"/>
              </a:cxn>
              <a:cxn ang="0">
                <a:pos x="49" y="43"/>
              </a:cxn>
              <a:cxn ang="0">
                <a:pos x="98" y="11"/>
              </a:cxn>
              <a:cxn ang="0">
                <a:pos x="152" y="0"/>
              </a:cxn>
              <a:cxn ang="0">
                <a:pos x="669" y="1"/>
              </a:cxn>
              <a:cxn ang="0">
                <a:pos x="728" y="15"/>
              </a:cxn>
              <a:cxn ang="0">
                <a:pos x="775" y="49"/>
              </a:cxn>
              <a:cxn ang="0">
                <a:pos x="806" y="98"/>
              </a:cxn>
              <a:cxn ang="0">
                <a:pos x="816" y="152"/>
              </a:cxn>
              <a:cxn ang="0">
                <a:pos x="816" y="3229"/>
              </a:cxn>
              <a:cxn ang="0">
                <a:pos x="803" y="3288"/>
              </a:cxn>
              <a:cxn ang="0">
                <a:pos x="769" y="3336"/>
              </a:cxn>
              <a:cxn ang="0">
                <a:pos x="719" y="3366"/>
              </a:cxn>
              <a:cxn ang="0">
                <a:pos x="664" y="3376"/>
              </a:cxn>
              <a:cxn ang="0">
                <a:pos x="148" y="3376"/>
              </a:cxn>
              <a:cxn ang="0">
                <a:pos x="89" y="3362"/>
              </a:cxn>
              <a:cxn ang="0">
                <a:pos x="43" y="3329"/>
              </a:cxn>
              <a:cxn ang="0">
                <a:pos x="11" y="3279"/>
              </a:cxn>
              <a:cxn ang="0">
                <a:pos x="0" y="3224"/>
              </a:cxn>
              <a:cxn ang="0">
                <a:pos x="48" y="3224"/>
              </a:cxn>
              <a:cxn ang="0">
                <a:pos x="58" y="3270"/>
              </a:cxn>
              <a:cxn ang="0">
                <a:pos x="82" y="3302"/>
              </a:cxn>
              <a:cxn ang="0">
                <a:pos x="116" y="3323"/>
              </a:cxn>
              <a:cxn ang="0">
                <a:pos x="157" y="3329"/>
              </a:cxn>
              <a:cxn ang="0">
                <a:pos x="664" y="3328"/>
              </a:cxn>
              <a:cxn ang="0">
                <a:pos x="710" y="3319"/>
              </a:cxn>
              <a:cxn ang="0">
                <a:pos x="742" y="3295"/>
              </a:cxn>
              <a:cxn ang="0">
                <a:pos x="762" y="3261"/>
              </a:cxn>
              <a:cxn ang="0">
                <a:pos x="769" y="3220"/>
              </a:cxn>
              <a:cxn ang="0">
                <a:pos x="768" y="152"/>
              </a:cxn>
              <a:cxn ang="0">
                <a:pos x="759" y="107"/>
              </a:cxn>
              <a:cxn ang="0">
                <a:pos x="736" y="76"/>
              </a:cxn>
              <a:cxn ang="0">
                <a:pos x="701" y="54"/>
              </a:cxn>
              <a:cxn ang="0">
                <a:pos x="660" y="48"/>
              </a:cxn>
              <a:cxn ang="0">
                <a:pos x="152" y="48"/>
              </a:cxn>
              <a:cxn ang="0">
                <a:pos x="107" y="58"/>
              </a:cxn>
              <a:cxn ang="0">
                <a:pos x="76" y="82"/>
              </a:cxn>
              <a:cxn ang="0">
                <a:pos x="54" y="116"/>
              </a:cxn>
              <a:cxn ang="0">
                <a:pos x="48" y="157"/>
              </a:cxn>
              <a:cxn ang="0">
                <a:pos x="48" y="3224"/>
              </a:cxn>
            </a:cxnLst>
            <a:rect l="0" t="0" r="r" b="b"/>
            <a:pathLst>
              <a:path w="816" h="3376">
                <a:moveTo>
                  <a:pt x="0" y="152"/>
                </a:moveTo>
                <a:cubicBezTo>
                  <a:pt x="0" y="151"/>
                  <a:pt x="1" y="149"/>
                  <a:pt x="1" y="148"/>
                </a:cubicBezTo>
                <a:lnTo>
                  <a:pt x="11" y="98"/>
                </a:lnTo>
                <a:cubicBezTo>
                  <a:pt x="12" y="95"/>
                  <a:pt x="13" y="91"/>
                  <a:pt x="15" y="89"/>
                </a:cubicBezTo>
                <a:lnTo>
                  <a:pt x="43" y="49"/>
                </a:lnTo>
                <a:cubicBezTo>
                  <a:pt x="44" y="46"/>
                  <a:pt x="46" y="44"/>
                  <a:pt x="49" y="43"/>
                </a:cubicBezTo>
                <a:lnTo>
                  <a:pt x="89" y="15"/>
                </a:lnTo>
                <a:cubicBezTo>
                  <a:pt x="91" y="13"/>
                  <a:pt x="95" y="12"/>
                  <a:pt x="98" y="11"/>
                </a:cubicBezTo>
                <a:lnTo>
                  <a:pt x="148" y="1"/>
                </a:lnTo>
                <a:cubicBezTo>
                  <a:pt x="149" y="1"/>
                  <a:pt x="151" y="0"/>
                  <a:pt x="152" y="0"/>
                </a:cubicBezTo>
                <a:lnTo>
                  <a:pt x="664" y="0"/>
                </a:lnTo>
                <a:cubicBezTo>
                  <a:pt x="666" y="0"/>
                  <a:pt x="668" y="1"/>
                  <a:pt x="669" y="1"/>
                </a:cubicBezTo>
                <a:lnTo>
                  <a:pt x="719" y="11"/>
                </a:lnTo>
                <a:cubicBezTo>
                  <a:pt x="722" y="12"/>
                  <a:pt x="725" y="13"/>
                  <a:pt x="728" y="15"/>
                </a:cubicBezTo>
                <a:lnTo>
                  <a:pt x="769" y="43"/>
                </a:lnTo>
                <a:cubicBezTo>
                  <a:pt x="772" y="44"/>
                  <a:pt x="774" y="47"/>
                  <a:pt x="775" y="49"/>
                </a:cubicBezTo>
                <a:lnTo>
                  <a:pt x="802" y="89"/>
                </a:lnTo>
                <a:cubicBezTo>
                  <a:pt x="804" y="92"/>
                  <a:pt x="805" y="95"/>
                  <a:pt x="806" y="98"/>
                </a:cubicBezTo>
                <a:lnTo>
                  <a:pt x="816" y="148"/>
                </a:lnTo>
                <a:cubicBezTo>
                  <a:pt x="816" y="149"/>
                  <a:pt x="816" y="151"/>
                  <a:pt x="816" y="152"/>
                </a:cubicBezTo>
                <a:lnTo>
                  <a:pt x="816" y="3224"/>
                </a:lnTo>
                <a:cubicBezTo>
                  <a:pt x="816" y="3226"/>
                  <a:pt x="816" y="3228"/>
                  <a:pt x="816" y="3229"/>
                </a:cubicBezTo>
                <a:lnTo>
                  <a:pt x="806" y="3279"/>
                </a:lnTo>
                <a:cubicBezTo>
                  <a:pt x="805" y="3282"/>
                  <a:pt x="804" y="3285"/>
                  <a:pt x="803" y="3288"/>
                </a:cubicBezTo>
                <a:lnTo>
                  <a:pt x="776" y="3329"/>
                </a:lnTo>
                <a:cubicBezTo>
                  <a:pt x="774" y="3331"/>
                  <a:pt x="771" y="3334"/>
                  <a:pt x="769" y="3336"/>
                </a:cubicBezTo>
                <a:lnTo>
                  <a:pt x="728" y="3363"/>
                </a:lnTo>
                <a:cubicBezTo>
                  <a:pt x="725" y="3364"/>
                  <a:pt x="722" y="3365"/>
                  <a:pt x="719" y="3366"/>
                </a:cubicBezTo>
                <a:lnTo>
                  <a:pt x="669" y="3376"/>
                </a:lnTo>
                <a:cubicBezTo>
                  <a:pt x="668" y="3376"/>
                  <a:pt x="666" y="3376"/>
                  <a:pt x="664" y="3376"/>
                </a:cubicBezTo>
                <a:lnTo>
                  <a:pt x="152" y="3376"/>
                </a:lnTo>
                <a:cubicBezTo>
                  <a:pt x="151" y="3376"/>
                  <a:pt x="149" y="3376"/>
                  <a:pt x="148" y="3376"/>
                </a:cubicBezTo>
                <a:lnTo>
                  <a:pt x="98" y="3366"/>
                </a:lnTo>
                <a:cubicBezTo>
                  <a:pt x="95" y="3365"/>
                  <a:pt x="92" y="3364"/>
                  <a:pt x="89" y="3362"/>
                </a:cubicBezTo>
                <a:lnTo>
                  <a:pt x="49" y="3335"/>
                </a:lnTo>
                <a:cubicBezTo>
                  <a:pt x="47" y="3334"/>
                  <a:pt x="44" y="3332"/>
                  <a:pt x="43" y="3329"/>
                </a:cubicBezTo>
                <a:lnTo>
                  <a:pt x="15" y="3288"/>
                </a:lnTo>
                <a:cubicBezTo>
                  <a:pt x="13" y="3285"/>
                  <a:pt x="12" y="3282"/>
                  <a:pt x="11" y="3279"/>
                </a:cubicBezTo>
                <a:lnTo>
                  <a:pt x="1" y="3229"/>
                </a:lnTo>
                <a:cubicBezTo>
                  <a:pt x="1" y="3228"/>
                  <a:pt x="0" y="3226"/>
                  <a:pt x="0" y="3224"/>
                </a:cubicBezTo>
                <a:lnTo>
                  <a:pt x="0" y="152"/>
                </a:lnTo>
                <a:close/>
                <a:moveTo>
                  <a:pt x="48" y="3224"/>
                </a:moveTo>
                <a:lnTo>
                  <a:pt x="48" y="3220"/>
                </a:lnTo>
                <a:lnTo>
                  <a:pt x="58" y="3270"/>
                </a:lnTo>
                <a:lnTo>
                  <a:pt x="54" y="3261"/>
                </a:lnTo>
                <a:lnTo>
                  <a:pt x="82" y="3302"/>
                </a:lnTo>
                <a:lnTo>
                  <a:pt x="76" y="3296"/>
                </a:lnTo>
                <a:lnTo>
                  <a:pt x="116" y="3323"/>
                </a:lnTo>
                <a:lnTo>
                  <a:pt x="107" y="3319"/>
                </a:lnTo>
                <a:lnTo>
                  <a:pt x="157" y="3329"/>
                </a:lnTo>
                <a:lnTo>
                  <a:pt x="152" y="3328"/>
                </a:lnTo>
                <a:lnTo>
                  <a:pt x="664" y="3328"/>
                </a:lnTo>
                <a:lnTo>
                  <a:pt x="660" y="3329"/>
                </a:lnTo>
                <a:lnTo>
                  <a:pt x="710" y="3319"/>
                </a:lnTo>
                <a:lnTo>
                  <a:pt x="701" y="3322"/>
                </a:lnTo>
                <a:lnTo>
                  <a:pt x="742" y="3295"/>
                </a:lnTo>
                <a:lnTo>
                  <a:pt x="735" y="3302"/>
                </a:lnTo>
                <a:lnTo>
                  <a:pt x="762" y="3261"/>
                </a:lnTo>
                <a:lnTo>
                  <a:pt x="759" y="3270"/>
                </a:lnTo>
                <a:lnTo>
                  <a:pt x="769" y="3220"/>
                </a:lnTo>
                <a:lnTo>
                  <a:pt x="768" y="3224"/>
                </a:lnTo>
                <a:lnTo>
                  <a:pt x="768" y="152"/>
                </a:lnTo>
                <a:lnTo>
                  <a:pt x="769" y="157"/>
                </a:lnTo>
                <a:lnTo>
                  <a:pt x="759" y="107"/>
                </a:lnTo>
                <a:lnTo>
                  <a:pt x="763" y="116"/>
                </a:lnTo>
                <a:lnTo>
                  <a:pt x="736" y="76"/>
                </a:lnTo>
                <a:lnTo>
                  <a:pt x="742" y="82"/>
                </a:lnTo>
                <a:lnTo>
                  <a:pt x="701" y="54"/>
                </a:lnTo>
                <a:lnTo>
                  <a:pt x="710" y="58"/>
                </a:lnTo>
                <a:lnTo>
                  <a:pt x="660" y="48"/>
                </a:lnTo>
                <a:lnTo>
                  <a:pt x="664" y="48"/>
                </a:lnTo>
                <a:lnTo>
                  <a:pt x="152" y="48"/>
                </a:lnTo>
                <a:lnTo>
                  <a:pt x="157" y="48"/>
                </a:lnTo>
                <a:lnTo>
                  <a:pt x="107" y="58"/>
                </a:lnTo>
                <a:lnTo>
                  <a:pt x="116" y="54"/>
                </a:lnTo>
                <a:lnTo>
                  <a:pt x="76" y="82"/>
                </a:lnTo>
                <a:lnTo>
                  <a:pt x="82" y="76"/>
                </a:lnTo>
                <a:lnTo>
                  <a:pt x="54" y="116"/>
                </a:lnTo>
                <a:lnTo>
                  <a:pt x="58" y="107"/>
                </a:lnTo>
                <a:lnTo>
                  <a:pt x="48" y="157"/>
                </a:lnTo>
                <a:lnTo>
                  <a:pt x="48" y="152"/>
                </a:lnTo>
                <a:lnTo>
                  <a:pt x="48" y="3224"/>
                </a:lnTo>
                <a:close/>
              </a:path>
            </a:pathLst>
          </a:custGeom>
          <a:solidFill>
            <a:srgbClr val="385D8A"/>
          </a:solidFill>
          <a:ln w="0" cap="flat">
            <a:solidFill>
              <a:srgbClr val="385D8A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Discussion of results</a:t>
            </a:r>
            <a:endParaRPr lang="en-US" sz="40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Wage distributions seem to exhibit an increase in spread in the upper half</a:t>
            </a:r>
          </a:p>
          <a:p>
            <a:r>
              <a:rPr lang="en-GB" sz="2400" dirty="0" smtClean="0"/>
              <a:t>A small proportion have </a:t>
            </a:r>
            <a:r>
              <a:rPr lang="en-GB" sz="2400" dirty="0" smtClean="0"/>
              <a:t>experienced very </a:t>
            </a:r>
            <a:r>
              <a:rPr lang="en-GB" sz="2400" dirty="0" smtClean="0"/>
              <a:t>high wage growth.</a:t>
            </a:r>
          </a:p>
          <a:p>
            <a:r>
              <a:rPr lang="en-GB" sz="2400" dirty="0" smtClean="0"/>
              <a:t>By comparison, many good jobs earnings become relatively closer to middle.</a:t>
            </a:r>
          </a:p>
          <a:p>
            <a:r>
              <a:rPr lang="en-GB" sz="2400" dirty="0" smtClean="0"/>
              <a:t>A growing lower end in the “lovely” jobs?</a:t>
            </a:r>
          </a:p>
          <a:p>
            <a:r>
              <a:rPr lang="en-GB" sz="2400" dirty="0" smtClean="0"/>
              <a:t>Polarisation of knowledge workers (Brown, Lauder and Ashton, 2011)</a:t>
            </a:r>
          </a:p>
          <a:p>
            <a:r>
              <a:rPr lang="en-GB" sz="2400" dirty="0" smtClean="0"/>
              <a:t>Less increase in earnings variation at bottom </a:t>
            </a:r>
            <a:r>
              <a:rPr lang="en-GB" sz="2400" dirty="0" smtClean="0"/>
              <a:t>end – minimum wage effect?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46019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Decomposing wage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en-GB" sz="2400" dirty="0" smtClean="0">
                <a:cs typeface="Arial" pitchFamily="34" charset="0"/>
              </a:rPr>
              <a:t>Given above patterns, would like to understand why wage distributions have changed as they have.</a:t>
            </a:r>
          </a:p>
          <a:p>
            <a:r>
              <a:rPr lang="en-GB" sz="2400" dirty="0"/>
              <a:t>Biggest issue with analysing changing distributions is separating out all effects:</a:t>
            </a:r>
          </a:p>
          <a:p>
            <a:pPr lvl="1"/>
            <a:r>
              <a:rPr lang="en-GB" sz="2000" dirty="0"/>
              <a:t>Wage determination process: </a:t>
            </a:r>
          </a:p>
          <a:p>
            <a:pPr lvl="2"/>
            <a:r>
              <a:rPr lang="en-GB" sz="1600" dirty="0" err="1"/>
              <a:t>y</a:t>
            </a:r>
            <a:r>
              <a:rPr lang="en-GB" sz="1600" baseline="-25000" dirty="0" err="1"/>
              <a:t>t</a:t>
            </a:r>
            <a:r>
              <a:rPr lang="en-GB" sz="1600" dirty="0"/>
              <a:t> = </a:t>
            </a:r>
            <a:r>
              <a:rPr lang="en-GB" sz="1600" dirty="0" err="1"/>
              <a:t>g</a:t>
            </a:r>
            <a:r>
              <a:rPr lang="en-GB" sz="1600" baseline="-25000" dirty="0" err="1"/>
              <a:t>t</a:t>
            </a:r>
            <a:r>
              <a:rPr lang="en-GB" sz="1600" dirty="0"/>
              <a:t>(x)  	</a:t>
            </a:r>
          </a:p>
          <a:p>
            <a:pPr lvl="1"/>
            <a:r>
              <a:rPr lang="en-GB" sz="2000" dirty="0"/>
              <a:t>Composition effects come through changes to </a:t>
            </a:r>
            <a:r>
              <a:rPr lang="en-GB" sz="2000" i="1" dirty="0"/>
              <a:t>x</a:t>
            </a:r>
            <a:r>
              <a:rPr lang="en-GB" sz="2000" dirty="0"/>
              <a:t> </a:t>
            </a:r>
          </a:p>
          <a:p>
            <a:pPr lvl="1"/>
            <a:r>
              <a:rPr lang="en-GB" sz="2000" dirty="0" smtClean="0"/>
              <a:t>Wage </a:t>
            </a:r>
            <a:r>
              <a:rPr lang="en-GB" sz="2000" dirty="0"/>
              <a:t>effects come through changes to </a:t>
            </a:r>
            <a:r>
              <a:rPr lang="en-GB" sz="2000" i="1" dirty="0"/>
              <a:t>g</a:t>
            </a:r>
          </a:p>
          <a:p>
            <a:pPr lvl="1"/>
            <a:r>
              <a:rPr lang="en-GB" sz="2000" dirty="0" smtClean="0"/>
              <a:t>These </a:t>
            </a:r>
            <a:r>
              <a:rPr lang="en-GB" sz="2000" dirty="0"/>
              <a:t>may be different at different points in the wage distribution</a:t>
            </a: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pPr lvl="2">
              <a:buNone/>
            </a:pPr>
            <a:r>
              <a:rPr lang="en-GB" sz="1600" dirty="0" smtClean="0"/>
              <a:t>		</a:t>
            </a:r>
          </a:p>
          <a:p>
            <a:pPr lvl="2">
              <a:buNone/>
            </a:pPr>
            <a:endParaRPr lang="en-GB" sz="1600" dirty="0" smtClean="0"/>
          </a:p>
          <a:p>
            <a:pPr lvl="2">
              <a:buNone/>
            </a:pPr>
            <a:r>
              <a:rPr lang="en-GB" sz="1600" dirty="0" smtClean="0"/>
              <a:t>       </a:t>
            </a:r>
          </a:p>
          <a:p>
            <a:pPr lvl="0">
              <a:buFont typeface="Arial" pitchFamily="34" charset="0"/>
              <a:buChar char="•"/>
            </a:pPr>
            <a:endParaRPr lang="en-GB" sz="2400" dirty="0" smtClean="0">
              <a:cs typeface="Arial" pitchFamily="34" charset="0"/>
            </a:endParaRP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wage distributions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174323"/>
              </p:ext>
            </p:extLst>
          </p:nvPr>
        </p:nvGraphicFramePr>
        <p:xfrm>
          <a:off x="467544" y="1196752"/>
          <a:ext cx="8229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280"/>
                <a:gridCol w="2038212"/>
                <a:gridCol w="2099554"/>
                <a:gridCol w="2099554"/>
              </a:tblGrid>
              <a:tr h="386993">
                <a:tc>
                  <a:txBody>
                    <a:bodyPr/>
                    <a:lstStyle/>
                    <a:p>
                      <a:r>
                        <a:rPr lang="en-GB" dirty="0" smtClean="0"/>
                        <a:t>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r>
                        <a:rPr lang="en-GB" baseline="0" dirty="0" smtClean="0"/>
                        <a:t> 1 (routinisation)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 2 (expansion</a:t>
                      </a:r>
                      <a:r>
                        <a:rPr lang="en-US" baseline="0" dirty="0" smtClean="0"/>
                        <a:t> of HE)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 3 (</a:t>
                      </a:r>
                      <a:r>
                        <a:rPr lang="en-GB" dirty="0" err="1" smtClean="0"/>
                        <a:t>deunionisation</a:t>
                      </a:r>
                      <a:r>
                        <a:rPr lang="en-GB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1367730">
                <a:tc>
                  <a:txBody>
                    <a:bodyPr/>
                    <a:lstStyle/>
                    <a:p>
                      <a:r>
                        <a:rPr lang="en-GB" dirty="0" smtClean="0"/>
                        <a:t>Composition 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dirty="0" smtClean="0"/>
                        <a:t>Growth in high wage and low wage non-routine occupations (Goos and Manning)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 in number of</a:t>
                      </a:r>
                      <a:r>
                        <a:rPr lang="en-US" baseline="0" dirty="0" smtClean="0"/>
                        <a:t> graduates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Decline of union membership</a:t>
                      </a:r>
                      <a:endParaRPr lang="en-US" dirty="0"/>
                    </a:p>
                  </a:txBody>
                  <a:tcPr/>
                </a:tc>
              </a:tr>
              <a:tr h="1367730">
                <a:tc>
                  <a:txBody>
                    <a:bodyPr/>
                    <a:lstStyle/>
                    <a:p>
                      <a:r>
                        <a:rPr lang="en-GB" dirty="0" smtClean="0"/>
                        <a:t>Between-groups 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dirty="0" smtClean="0"/>
                        <a:t>Increased productivity of non-routine occupations (</a:t>
                      </a:r>
                      <a:r>
                        <a:rPr lang="en-GB" sz="1800" dirty="0" err="1" smtClean="0"/>
                        <a:t>Autor</a:t>
                      </a:r>
                      <a:r>
                        <a:rPr lang="en-GB" sz="1800" dirty="0" smtClean="0"/>
                        <a:t>, Katz and Kearney)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graduate</a:t>
                      </a:r>
                      <a:r>
                        <a:rPr lang="en-US" baseline="0" dirty="0" smtClean="0"/>
                        <a:t> premium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Decreasing </a:t>
                      </a:r>
                      <a:r>
                        <a:rPr lang="en-GB" baseline="0" dirty="0" smtClean="0"/>
                        <a:t>union premium</a:t>
                      </a:r>
                      <a:endParaRPr lang="en-US" dirty="0"/>
                    </a:p>
                  </a:txBody>
                  <a:tcPr/>
                </a:tc>
              </a:tr>
              <a:tr h="1367730">
                <a:tc>
                  <a:txBody>
                    <a:bodyPr/>
                    <a:lstStyle/>
                    <a:p>
                      <a:r>
                        <a:rPr lang="en-GB" dirty="0" smtClean="0"/>
                        <a:t>Within-group effect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dirty="0" smtClean="0"/>
                        <a:t>New employees in non-routine occupations have different unobserved characteristics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dirty="0" smtClean="0"/>
                        <a:t>(this paper)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Graduates/non-graduates</a:t>
                      </a:r>
                      <a:r>
                        <a:rPr lang="en-US" baseline="0" dirty="0" smtClean="0"/>
                        <a:t> have different unobserved characteristics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Union members/non-members have </a:t>
                      </a:r>
                      <a:r>
                        <a:rPr lang="en-GB" sz="1800" dirty="0" smtClean="0"/>
                        <a:t>different unobserved characteristics</a:t>
                      </a:r>
                      <a:r>
                        <a:rPr lang="en-GB" sz="1800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Introduction</a:t>
            </a:r>
            <a:endParaRPr lang="en-US" sz="40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Part of SKOPE’s ESRC funded research programme (2008-13)</a:t>
            </a:r>
          </a:p>
          <a:p>
            <a:r>
              <a:rPr lang="en-GB" sz="2400" dirty="0" smtClean="0"/>
              <a:t>Main research question: what does the development of the “hourglass” labour market mean for:</a:t>
            </a:r>
          </a:p>
          <a:p>
            <a:pPr lvl="1"/>
            <a:r>
              <a:rPr lang="en-GB" sz="2000" dirty="0" smtClean="0"/>
              <a:t>Earnings and job quality</a:t>
            </a:r>
          </a:p>
          <a:p>
            <a:pPr lvl="1"/>
            <a:r>
              <a:rPr lang="en-GB" sz="2000" dirty="0" smtClean="0"/>
              <a:t>Mobility and mobility barriers</a:t>
            </a:r>
          </a:p>
          <a:p>
            <a:pPr lvl="1"/>
            <a:r>
              <a:rPr lang="en-GB" sz="2000" dirty="0" smtClean="0"/>
              <a:t>Skills policy</a:t>
            </a:r>
          </a:p>
          <a:p>
            <a:r>
              <a:rPr lang="en-GB" sz="2400" dirty="0" smtClean="0"/>
              <a:t>This presentation draws on this research</a:t>
            </a:r>
          </a:p>
          <a:p>
            <a:r>
              <a:rPr lang="en-GB" sz="2400" dirty="0" smtClean="0"/>
              <a:t>Main issues:</a:t>
            </a:r>
          </a:p>
          <a:p>
            <a:pPr lvl="1"/>
            <a:r>
              <a:rPr lang="en-GB" sz="2000" dirty="0" smtClean="0"/>
              <a:t>Why is occupational polarisation not clearly observed in wage distributions?</a:t>
            </a:r>
          </a:p>
          <a:p>
            <a:pPr lvl="1"/>
            <a:r>
              <a:rPr lang="en-GB" sz="2000" dirty="0" smtClean="0"/>
              <a:t>In what ways is the change in occupational structure actually important?</a:t>
            </a:r>
          </a:p>
          <a:p>
            <a:pPr lvl="1"/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wage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/>
          <a:lstStyle/>
          <a:p>
            <a:r>
              <a:rPr lang="en-GB" sz="2400" dirty="0" smtClean="0"/>
              <a:t>Number of approaches to measuring changing distributions, usually involving some form of </a:t>
            </a:r>
            <a:r>
              <a:rPr lang="en-GB" sz="2400" dirty="0" err="1" smtClean="0"/>
              <a:t>quantile</a:t>
            </a:r>
            <a:r>
              <a:rPr lang="en-GB" sz="2400" dirty="0" smtClean="0"/>
              <a:t> regression:</a:t>
            </a:r>
          </a:p>
          <a:p>
            <a:pPr lvl="1"/>
            <a:r>
              <a:rPr lang="en-GB" sz="2000" dirty="0" smtClean="0"/>
              <a:t>Usually conditional on explanatory variables, like OLS regressions</a:t>
            </a:r>
          </a:p>
          <a:p>
            <a:pPr lvl="1"/>
            <a:r>
              <a:rPr lang="en-GB" sz="2000" dirty="0" smtClean="0"/>
              <a:t>We need to look at unconditional distributions</a:t>
            </a:r>
          </a:p>
          <a:p>
            <a:pPr lvl="1"/>
            <a:r>
              <a:rPr lang="en-GB" sz="2000" dirty="0" smtClean="0"/>
              <a:t>Conditional regressions do not aggregate to unconditional </a:t>
            </a:r>
            <a:r>
              <a:rPr lang="en-GB" sz="2000" dirty="0" err="1" smtClean="0"/>
              <a:t>quantile</a:t>
            </a:r>
            <a:r>
              <a:rPr lang="en-GB" sz="2000" dirty="0" smtClean="0"/>
              <a:t> regressions, unlike OLS</a:t>
            </a:r>
          </a:p>
          <a:p>
            <a:r>
              <a:rPr lang="en-GB" sz="2400" dirty="0" err="1" smtClean="0"/>
              <a:t>Firpo</a:t>
            </a:r>
            <a:r>
              <a:rPr lang="en-GB" sz="2400" dirty="0" smtClean="0"/>
              <a:t>, Fortin and Lemieux (2007) – henceforth FFL:</a:t>
            </a:r>
          </a:p>
          <a:p>
            <a:pPr lvl="1"/>
            <a:r>
              <a:rPr lang="en-GB" sz="2000" dirty="0" smtClean="0"/>
              <a:t>Counterfactual distribution estimated by reweighting</a:t>
            </a:r>
          </a:p>
          <a:p>
            <a:pPr lvl="1"/>
            <a:r>
              <a:rPr lang="en-GB" sz="2000" dirty="0" smtClean="0"/>
              <a:t>Composition effects: </a:t>
            </a:r>
            <a:r>
              <a:rPr lang="en-GB" sz="2000" dirty="0" err="1" smtClean="0"/>
              <a:t>initial</a:t>
            </a:r>
            <a:r>
              <a:rPr lang="en-GB" sz="2000" dirty="0" err="1" smtClean="0">
                <a:sym typeface="Wingdings" pitchFamily="2" charset="2"/>
              </a:rPr>
              <a:t>counterfactual</a:t>
            </a:r>
            <a:endParaRPr lang="en-GB" sz="2000" dirty="0" smtClean="0">
              <a:sym typeface="Wingdings" pitchFamily="2" charset="2"/>
            </a:endParaRPr>
          </a:p>
          <a:p>
            <a:pPr lvl="1"/>
            <a:r>
              <a:rPr lang="en-GB" sz="2000" dirty="0" smtClean="0">
                <a:sym typeface="Wingdings" pitchFamily="2" charset="2"/>
              </a:rPr>
              <a:t>Wage effects: </a:t>
            </a:r>
            <a:r>
              <a:rPr lang="en-GB" sz="2000" dirty="0" err="1" smtClean="0">
                <a:sym typeface="Wingdings" pitchFamily="2" charset="2"/>
              </a:rPr>
              <a:t>counterfactualfinal</a:t>
            </a:r>
            <a:r>
              <a:rPr lang="en-GB" sz="2000" dirty="0" smtClean="0">
                <a:sym typeface="Wingdings" pitchFamily="2" charset="2"/>
              </a:rPr>
              <a:t> </a:t>
            </a:r>
            <a:endParaRPr lang="en-GB" sz="2000" dirty="0" smtClean="0"/>
          </a:p>
          <a:p>
            <a:pPr lvl="1"/>
            <a:r>
              <a:rPr lang="en-GB" sz="2000" dirty="0" smtClean="0"/>
              <a:t>Estimates individual contribution of covariates to both</a:t>
            </a:r>
          </a:p>
          <a:p>
            <a:pPr lvl="1"/>
            <a:r>
              <a:rPr lang="en-GB" sz="2000" dirty="0" smtClean="0"/>
              <a:t>Similar to Blinder-</a:t>
            </a:r>
            <a:r>
              <a:rPr lang="en-GB" sz="2000" dirty="0" err="1" smtClean="0"/>
              <a:t>Oaxaxa</a:t>
            </a:r>
            <a:r>
              <a:rPr lang="en-GB" sz="2000" dirty="0" smtClean="0"/>
              <a:t> decomposition of the mean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en-GB" sz="2400" dirty="0" smtClean="0"/>
              <a:t>Family Expenditure Survey (1957-2001)</a:t>
            </a:r>
          </a:p>
          <a:p>
            <a:pPr lvl="1"/>
            <a:r>
              <a:rPr lang="en-GB" sz="2000" dirty="0" smtClean="0"/>
              <a:t>Two surveys for sample: 1987 and 2001</a:t>
            </a:r>
          </a:p>
          <a:p>
            <a:pPr lvl="1"/>
            <a:r>
              <a:rPr lang="en-GB" sz="2000" dirty="0" smtClean="0"/>
              <a:t>Covers period of routinisation</a:t>
            </a:r>
          </a:p>
          <a:p>
            <a:pPr lvl="1"/>
            <a:r>
              <a:rPr lang="en-GB" sz="2000" dirty="0" smtClean="0"/>
              <a:t>Has wages and education attainment (unlike  LFS and NES)</a:t>
            </a:r>
          </a:p>
          <a:p>
            <a:r>
              <a:rPr lang="en-GB" sz="2400" dirty="0" smtClean="0"/>
              <a:t>Variables:</a:t>
            </a:r>
          </a:p>
          <a:p>
            <a:pPr lvl="1"/>
            <a:r>
              <a:rPr lang="en-GB" sz="2000" dirty="0" smtClean="0"/>
              <a:t>Hourly wage = gross weekly wage / (basic hours + usual overtime)</a:t>
            </a:r>
          </a:p>
          <a:p>
            <a:pPr lvl="1"/>
            <a:r>
              <a:rPr lang="en-GB" sz="2000" dirty="0" smtClean="0"/>
              <a:t>Age finished full-time education – convert this into dummies for degree (21+), post-compulsory education (18-20) and high school education (16-17)</a:t>
            </a:r>
          </a:p>
          <a:p>
            <a:pPr lvl="1"/>
            <a:r>
              <a:rPr lang="en-GB" sz="2000" dirty="0" smtClean="0"/>
              <a:t>Experience = age – age left FT education</a:t>
            </a:r>
          </a:p>
          <a:p>
            <a:pPr lvl="1"/>
            <a:r>
              <a:rPr lang="en-GB" sz="2000" dirty="0" smtClean="0"/>
              <a:t>Dummies for gender, union membership, type of work</a:t>
            </a:r>
          </a:p>
          <a:p>
            <a:pPr lvl="1"/>
            <a:r>
              <a:rPr lang="en-GB" sz="2000" dirty="0" smtClean="0"/>
              <a:t>No variables on racial background or industry.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The 1987 survey also has a narrower occupational coding.</a:t>
            </a:r>
          </a:p>
          <a:p>
            <a:pPr lvl="1"/>
            <a:r>
              <a:rPr lang="en-GB" sz="2000" dirty="0" smtClean="0"/>
              <a:t>351 groups</a:t>
            </a:r>
          </a:p>
          <a:p>
            <a:pPr lvl="1"/>
            <a:r>
              <a:rPr lang="en-GB" sz="2000" dirty="0" smtClean="0"/>
              <a:t>KOS (pre SOC90) classification</a:t>
            </a:r>
          </a:p>
          <a:p>
            <a:r>
              <a:rPr lang="en-GB" sz="2400" dirty="0" smtClean="0"/>
              <a:t>The 2001 survey uses SOC2000 classification</a:t>
            </a:r>
          </a:p>
          <a:p>
            <a:pPr lvl="1"/>
            <a:r>
              <a:rPr lang="en-GB" sz="2000" dirty="0" smtClean="0"/>
              <a:t>353 groups at 4-digit level</a:t>
            </a:r>
          </a:p>
          <a:p>
            <a:pPr lvl="1"/>
            <a:r>
              <a:rPr lang="en-GB" sz="2000" dirty="0" smtClean="0"/>
              <a:t>81 groups at 3-digit level</a:t>
            </a:r>
          </a:p>
          <a:p>
            <a:r>
              <a:rPr lang="en-GB" sz="2400" dirty="0" smtClean="0"/>
              <a:t>Manual conversion using 1987 descriptions into SOC2000 4-digit equivalent</a:t>
            </a:r>
          </a:p>
          <a:p>
            <a:pPr lvl="1"/>
            <a:r>
              <a:rPr lang="en-GB" sz="2000" dirty="0" smtClean="0"/>
              <a:t>Changed into 3 digit category – prevents losing 1987 occupations which fit into two closely matched SOC2000 categories</a:t>
            </a:r>
          </a:p>
          <a:p>
            <a:r>
              <a:rPr lang="en-GB" sz="2400" dirty="0" smtClean="0"/>
              <a:t>Used in this presentation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Creates larger occupational groups:</a:t>
            </a:r>
          </a:p>
          <a:p>
            <a:pPr lvl="1"/>
            <a:r>
              <a:rPr lang="en-GB" sz="2000" dirty="0" smtClean="0"/>
              <a:t>Professional</a:t>
            </a:r>
          </a:p>
          <a:p>
            <a:pPr lvl="1"/>
            <a:r>
              <a:rPr lang="en-GB" sz="2000" dirty="0" smtClean="0"/>
              <a:t>Managerial</a:t>
            </a:r>
          </a:p>
          <a:p>
            <a:pPr lvl="1"/>
            <a:r>
              <a:rPr lang="en-GB" sz="2000" dirty="0" smtClean="0"/>
              <a:t>Intermediate</a:t>
            </a:r>
          </a:p>
          <a:p>
            <a:pPr lvl="1"/>
            <a:r>
              <a:rPr lang="en-GB" sz="2000" dirty="0" smtClean="0"/>
              <a:t>Admin</a:t>
            </a:r>
          </a:p>
          <a:p>
            <a:pPr lvl="1"/>
            <a:r>
              <a:rPr lang="en-GB" sz="2000" dirty="0" smtClean="0"/>
              <a:t>Manual routine</a:t>
            </a:r>
          </a:p>
          <a:p>
            <a:pPr lvl="1"/>
            <a:r>
              <a:rPr lang="en-GB" sz="2000" dirty="0" smtClean="0"/>
              <a:t>Manual non-routine</a:t>
            </a:r>
          </a:p>
          <a:p>
            <a:pPr lvl="1"/>
            <a:r>
              <a:rPr lang="en-GB" sz="2000" dirty="0" smtClean="0"/>
              <a:t>Service</a:t>
            </a: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187624" y="2060848"/>
            <a:ext cx="2304256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87624" y="3212976"/>
            <a:ext cx="230425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87624" y="3933056"/>
            <a:ext cx="2304256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51920" y="24208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+mn-lt"/>
              </a:rPr>
              <a:t>High skill non-routine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1920" y="334770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+mn-lt"/>
              </a:rPr>
              <a:t>Routine occupations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1920" y="407707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+mn-lt"/>
              </a:rPr>
              <a:t>Low skill non-routine</a:t>
            </a:r>
            <a:endParaRPr lang="en-US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reweighting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923118" y="1180293"/>
          <a:ext cx="6926970" cy="4800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731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reweighting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GB" sz="2400" dirty="0" smtClean="0"/>
              <a:t>Change in log real gross hourly wage, 1987-2001</a:t>
            </a:r>
          </a:p>
          <a:p>
            <a:endParaRPr lang="en-GB" sz="2000" dirty="0" smtClean="0"/>
          </a:p>
          <a:p>
            <a:pPr lvl="1"/>
            <a:endParaRPr lang="en-US" sz="2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668303"/>
              </p:ext>
            </p:extLst>
          </p:nvPr>
        </p:nvGraphicFramePr>
        <p:xfrm>
          <a:off x="899592" y="2017642"/>
          <a:ext cx="7344816" cy="3643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778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composition effects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129787"/>
              </p:ext>
            </p:extLst>
          </p:nvPr>
        </p:nvGraphicFramePr>
        <p:xfrm>
          <a:off x="611560" y="2132856"/>
          <a:ext cx="792088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GB" sz="2400" dirty="0" smtClean="0"/>
              <a:t>Estimated individual composition effects, 1987-2001</a:t>
            </a:r>
          </a:p>
          <a:p>
            <a:endParaRPr lang="en-GB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composition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GB" sz="2400" dirty="0" smtClean="0"/>
              <a:t>Large impact of declining unionisation at bottom and middle.</a:t>
            </a:r>
          </a:p>
          <a:p>
            <a:r>
              <a:rPr lang="en-GB" sz="2400" dirty="0" smtClean="0"/>
              <a:t>Increased female participation has a negative effect (through initial gender pay gap)</a:t>
            </a:r>
          </a:p>
          <a:p>
            <a:r>
              <a:rPr lang="en-GB" sz="2400" dirty="0" smtClean="0"/>
              <a:t>Increase in part-time work has small negative composition effect</a:t>
            </a:r>
          </a:p>
          <a:p>
            <a:r>
              <a:rPr lang="en-GB" sz="2400" dirty="0" smtClean="0"/>
              <a:t>Expansion of higher education has impact even on low wage jobs</a:t>
            </a:r>
          </a:p>
          <a:p>
            <a:pPr lvl="1"/>
            <a:r>
              <a:rPr lang="en-GB" sz="2000" dirty="0" smtClean="0"/>
              <a:t>Largest effect at top of distribution</a:t>
            </a:r>
          </a:p>
          <a:p>
            <a:r>
              <a:rPr lang="en-GB" sz="2400" dirty="0" smtClean="0"/>
              <a:t>Occupational compositional effect negative at bottom and positive at top</a:t>
            </a:r>
          </a:p>
          <a:p>
            <a:pPr lvl="1"/>
            <a:r>
              <a:rPr lang="en-GB" sz="2000" dirty="0" smtClean="0"/>
              <a:t>Not as large as education or union at respective ends?</a:t>
            </a:r>
          </a:p>
          <a:p>
            <a:endParaRPr lang="en-GB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wage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Marked fluctuations in occupational premia (relative to administrative occupations):</a:t>
            </a:r>
          </a:p>
          <a:p>
            <a:endParaRPr lang="en-GB" sz="2000" dirty="0" smtClean="0"/>
          </a:p>
          <a:p>
            <a:pPr lvl="1"/>
            <a:endParaRPr lang="en-US" sz="2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4322487"/>
              </p:ext>
            </p:extLst>
          </p:nvPr>
        </p:nvGraphicFramePr>
        <p:xfrm>
          <a:off x="539552" y="2420888"/>
          <a:ext cx="748883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927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wage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Stable graduate premium over majority of distribution:</a:t>
            </a:r>
          </a:p>
          <a:p>
            <a:endParaRPr lang="en-GB" sz="2000" dirty="0" smtClean="0"/>
          </a:p>
          <a:p>
            <a:pPr lvl="1"/>
            <a:endParaRPr lang="en-US" sz="20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655562"/>
              </p:ext>
            </p:extLst>
          </p:nvPr>
        </p:nvGraphicFramePr>
        <p:xfrm>
          <a:off x="731573" y="2057400"/>
          <a:ext cx="7656851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Structure of talk</a:t>
            </a:r>
            <a:endParaRPr lang="en-US" sz="40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Polarisation in occupations and wage distributions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Re-evaluation of theory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Decomposition of changes to wage distributions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Wage mobility</a:t>
            </a:r>
          </a:p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3492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wage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Other effects</a:t>
            </a:r>
          </a:p>
          <a:p>
            <a:pPr lvl="1"/>
            <a:r>
              <a:rPr lang="en-GB" sz="2000" dirty="0" smtClean="0"/>
              <a:t>Small effects through changing union premia and wage penalties to part-time work</a:t>
            </a:r>
          </a:p>
          <a:p>
            <a:pPr lvl="1"/>
            <a:r>
              <a:rPr lang="en-GB" sz="2000" dirty="0" smtClean="0"/>
              <a:t>Large positive wage effects through narrowing gender pay gap – (between 5% and 7% increase in wages across percentiles except at top decile of distribution)</a:t>
            </a:r>
          </a:p>
          <a:p>
            <a:pPr lvl="1"/>
            <a:r>
              <a:rPr lang="en-GB" sz="2000" dirty="0" smtClean="0"/>
              <a:t>General </a:t>
            </a:r>
            <a:r>
              <a:rPr lang="en-GB" sz="2000" dirty="0"/>
              <a:t>‘shift’ </a:t>
            </a:r>
            <a:r>
              <a:rPr lang="en-GB" sz="2000" dirty="0" smtClean="0"/>
              <a:t>very high at bottom end – possibly the result of </a:t>
            </a:r>
            <a:r>
              <a:rPr lang="en-GB" sz="2000" dirty="0" err="1" smtClean="0"/>
              <a:t>minumum</a:t>
            </a:r>
            <a:r>
              <a:rPr lang="en-GB" sz="2000" dirty="0" smtClean="0"/>
              <a:t> wage introduced in 2001.</a:t>
            </a:r>
            <a:endParaRPr lang="en-GB" sz="2000" dirty="0"/>
          </a:p>
          <a:p>
            <a:pPr lvl="1"/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Within-group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Earnings within growing occupations should become more varied.</a:t>
            </a:r>
          </a:p>
          <a:p>
            <a:r>
              <a:rPr lang="en-GB" sz="2400" dirty="0" smtClean="0"/>
              <a:t>May reflect differences in educational attainment.</a:t>
            </a:r>
          </a:p>
          <a:p>
            <a:pPr lvl="1"/>
            <a:r>
              <a:rPr lang="en-GB" sz="2000" dirty="0" smtClean="0"/>
              <a:t>If educational attainment has increased too, may reflect varying wage premia across the distribution</a:t>
            </a:r>
          </a:p>
          <a:p>
            <a:r>
              <a:rPr lang="en-GB" sz="2400" dirty="0" smtClean="0"/>
              <a:t>May reflect unobservable differences:</a:t>
            </a:r>
          </a:p>
          <a:p>
            <a:pPr lvl="1"/>
            <a:r>
              <a:rPr lang="en-GB" sz="2000" dirty="0" smtClean="0"/>
              <a:t>General productive ability</a:t>
            </a:r>
          </a:p>
          <a:p>
            <a:pPr lvl="1"/>
            <a:r>
              <a:rPr lang="en-GB" sz="2000" dirty="0" smtClean="0"/>
              <a:t>Specific skills in certain occupations</a:t>
            </a:r>
          </a:p>
        </p:txBody>
      </p:sp>
    </p:spTree>
    <p:extLst>
      <p:ext uri="{BB962C8B-B14F-4D97-AF65-F5344CB8AC3E}">
        <p14:creationId xmlns:p14="http://schemas.microsoft.com/office/powerpoint/2010/main" val="121297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Within-group effects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NCDS earnings data on managerial workers, based on occupation five years before:</a:t>
            </a:r>
          </a:p>
          <a:p>
            <a:endParaRPr lang="en-GB" sz="2400" smtClean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5109787"/>
              </p:ext>
            </p:extLst>
          </p:nvPr>
        </p:nvGraphicFramePr>
        <p:xfrm>
          <a:off x="467544" y="2564904"/>
          <a:ext cx="806489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30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Within-group effects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NCDS earnings data on intermediate workers, based on occupation five years before:</a:t>
            </a:r>
          </a:p>
          <a:p>
            <a:endParaRPr lang="en-GB" sz="240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447657"/>
              </p:ext>
            </p:extLst>
          </p:nvPr>
        </p:nvGraphicFramePr>
        <p:xfrm>
          <a:off x="611560" y="2492896"/>
          <a:ext cx="792088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70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Within-group effects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Is this the result of observable differences between the two?</a:t>
            </a:r>
          </a:p>
          <a:p>
            <a:r>
              <a:rPr lang="en-GB" sz="2400" smtClean="0"/>
              <a:t>Ordered logit model: </a:t>
            </a:r>
          </a:p>
          <a:p>
            <a:pPr lvl="1"/>
            <a:r>
              <a:rPr lang="en-GB" sz="2000" smtClean="0"/>
              <a:t>Dependent variable, Y – earnings group</a:t>
            </a:r>
          </a:p>
          <a:p>
            <a:pPr lvl="1"/>
            <a:r>
              <a:rPr lang="en-GB" sz="2000" smtClean="0"/>
              <a:t>Y = 1,…,20</a:t>
            </a:r>
          </a:p>
          <a:p>
            <a:pPr lvl="1"/>
            <a:r>
              <a:rPr lang="en-GB" sz="2000" smtClean="0"/>
              <a:t>Include qualifications and demographics</a:t>
            </a:r>
          </a:p>
          <a:p>
            <a:pPr lvl="1"/>
            <a:r>
              <a:rPr lang="en-GB" sz="2000" smtClean="0"/>
              <a:t>Observed wages in 1991, 1999 and 2004. Observed occupations five years before each date.</a:t>
            </a:r>
          </a:p>
          <a:p>
            <a:endParaRPr lang="en-GB" sz="240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63713" y="4292600"/>
          <a:ext cx="4792662" cy="17526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190314"/>
                <a:gridCol w="1190314"/>
                <a:gridCol w="754389"/>
                <a:gridCol w="451628"/>
                <a:gridCol w="754389"/>
                <a:gridCol w="451628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Managerial</a:t>
                      </a:r>
                      <a:endParaRPr lang="en-GB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Intermediate</a:t>
                      </a:r>
                      <a:endParaRPr lang="en-GB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Occupation</a:t>
                      </a:r>
                      <a:r>
                        <a:rPr lang="en-GB" sz="1200" baseline="0" dirty="0" smtClean="0">
                          <a:effectLst/>
                        </a:rPr>
                        <a:t> of employment five years before</a:t>
                      </a:r>
                      <a:endParaRPr lang="en-GB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PROFESSIONAL</a:t>
                      </a: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0.246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0.616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MANAGERIAL</a:t>
                      </a: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Ref.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0.574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INTERMEDIATE</a:t>
                      </a: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-0.290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Ref.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ROUTINE</a:t>
                      </a: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-0.498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-0.982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MANUAL</a:t>
                      </a: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-1.212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-0.586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GB" sz="1100" b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SERVICE</a:t>
                      </a: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-1.240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-1.339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UNEMP</a:t>
                      </a:r>
                      <a:endParaRPr lang="en-GB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-1.941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-1.495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NONEMP</a:t>
                      </a:r>
                      <a:endParaRPr lang="en-GB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-1.110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***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-1.098</a:t>
                      </a:r>
                      <a:endParaRPr lang="en-GB" sz="1200" b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***</a:t>
                      </a:r>
                      <a:endParaRPr lang="en-GB" sz="12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75" marR="6857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50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GB" sz="2400" dirty="0" smtClean="0"/>
              <a:t>Little previous work on evidence of polarisation in UK earnings distributions.</a:t>
            </a:r>
          </a:p>
          <a:p>
            <a:r>
              <a:rPr lang="en-GB" sz="2400" dirty="0" smtClean="0"/>
              <a:t>We define middle relative to overall spectrum of wages</a:t>
            </a:r>
          </a:p>
          <a:p>
            <a:r>
              <a:rPr lang="en-GB" sz="2400" dirty="0" smtClean="0"/>
              <a:t>In some cases, evidence that the middle has expanded – although with different occupational titles</a:t>
            </a:r>
          </a:p>
          <a:p>
            <a:r>
              <a:rPr lang="en-GB" sz="2400" dirty="0" smtClean="0"/>
              <a:t>Occupational polarisation </a:t>
            </a:r>
            <a:r>
              <a:rPr lang="en-GB" sz="2400" dirty="0" smtClean="0">
                <a:sym typeface="Wingdings" pitchFamily="2" charset="2"/>
              </a:rPr>
              <a:t> wage polarisation if there are no wage effects</a:t>
            </a:r>
          </a:p>
          <a:p>
            <a:pPr lvl="1"/>
            <a:r>
              <a:rPr lang="en-GB" sz="2000" dirty="0" smtClean="0">
                <a:sym typeface="Wingdings" pitchFamily="2" charset="2"/>
              </a:rPr>
              <a:t>Other determinants of earnings have changed as well as occupational </a:t>
            </a:r>
            <a:r>
              <a:rPr lang="en-GB" sz="2000" dirty="0" err="1" smtClean="0">
                <a:sym typeface="Wingdings" pitchFamily="2" charset="2"/>
              </a:rPr>
              <a:t>stucture</a:t>
            </a:r>
            <a:endParaRPr lang="en-GB" sz="2000" dirty="0" smtClean="0">
              <a:sym typeface="Wingdings" pitchFamily="2" charset="2"/>
            </a:endParaRPr>
          </a:p>
          <a:p>
            <a:pPr lvl="1"/>
            <a:r>
              <a:rPr lang="en-GB" sz="2000" dirty="0" smtClean="0">
                <a:sym typeface="Wingdings" pitchFamily="2" charset="2"/>
              </a:rPr>
              <a:t>May be unobservable within-group effects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Details</a:t>
            </a:r>
            <a:endParaRPr lang="en-US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2400" dirty="0" smtClean="0"/>
              <a:t>Craig Holmes</a:t>
            </a:r>
          </a:p>
          <a:p>
            <a:pPr algn="ctr">
              <a:buNone/>
            </a:pPr>
            <a:r>
              <a:rPr lang="en-GB" sz="2400" dirty="0" smtClean="0"/>
              <a:t>ESRC Centre on Skills, Knowledge and Organisational Performance (SKOPE), </a:t>
            </a:r>
          </a:p>
          <a:p>
            <a:pPr algn="ctr">
              <a:buNone/>
            </a:pPr>
            <a:r>
              <a:rPr lang="en-GB" sz="2400" dirty="0" smtClean="0"/>
              <a:t>Department of Education,</a:t>
            </a:r>
          </a:p>
          <a:p>
            <a:pPr algn="ctr">
              <a:buNone/>
            </a:pPr>
            <a:r>
              <a:rPr lang="en-GB" sz="2400" dirty="0" err="1" smtClean="0"/>
              <a:t>Norham</a:t>
            </a:r>
            <a:r>
              <a:rPr lang="en-GB" sz="2400" dirty="0" smtClean="0"/>
              <a:t> Gardens,</a:t>
            </a:r>
          </a:p>
          <a:p>
            <a:pPr algn="ctr">
              <a:buNone/>
            </a:pPr>
            <a:r>
              <a:rPr lang="en-GB" sz="2400" dirty="0" smtClean="0"/>
              <a:t>Oxford</a:t>
            </a:r>
          </a:p>
          <a:p>
            <a:pPr algn="ctr">
              <a:buNone/>
            </a:pPr>
            <a:endParaRPr lang="en-GB" sz="2400" dirty="0" smtClean="0"/>
          </a:p>
          <a:p>
            <a:pPr algn="ctr">
              <a:buNone/>
            </a:pPr>
            <a:r>
              <a:rPr lang="en-GB" sz="2400" dirty="0" smtClean="0"/>
              <a:t>Email: craig.holmes@education.ox.ac.uk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Appendix</a:t>
            </a:r>
            <a:endParaRPr lang="en-US" dirty="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Methodology slides for </a:t>
            </a:r>
            <a:r>
              <a:rPr lang="en-US" dirty="0" smtClean="0"/>
              <a:t>FFL</a:t>
            </a:r>
          </a:p>
          <a:p>
            <a:r>
              <a:rPr lang="en-US" dirty="0" smtClean="0"/>
              <a:t>Managerial wage distributions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27504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wage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Data:</a:t>
            </a:r>
          </a:p>
          <a:p>
            <a:pPr lvl="1"/>
            <a:r>
              <a:rPr lang="en-GB" sz="2000" dirty="0" smtClean="0"/>
              <a:t>N observations, N</a:t>
            </a:r>
            <a:r>
              <a:rPr lang="en-GB" sz="2000" baseline="-25000" dirty="0" smtClean="0"/>
              <a:t>0</a:t>
            </a:r>
            <a:r>
              <a:rPr lang="en-GB" sz="2000" dirty="0" smtClean="0"/>
              <a:t> from initial distribution, N</a:t>
            </a:r>
            <a:r>
              <a:rPr lang="en-GB" sz="2000" baseline="-25000" dirty="0" smtClean="0"/>
              <a:t>1</a:t>
            </a:r>
            <a:r>
              <a:rPr lang="en-GB" sz="2000" dirty="0" smtClean="0"/>
              <a:t> from final distribution</a:t>
            </a:r>
          </a:p>
          <a:p>
            <a:pPr lvl="1"/>
            <a:r>
              <a:rPr lang="en-GB" sz="2000" dirty="0" smtClean="0"/>
              <a:t>T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 = 1 if from final distribution, </a:t>
            </a:r>
            <a:r>
              <a:rPr lang="en-GB" sz="2000" dirty="0" err="1" smtClean="0"/>
              <a:t>i</a:t>
            </a:r>
            <a:r>
              <a:rPr lang="en-GB" sz="2000" dirty="0" smtClean="0"/>
              <a:t> = 1,...,N. Pr(T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) = p</a:t>
            </a:r>
          </a:p>
          <a:p>
            <a:pPr lvl="1"/>
            <a:r>
              <a:rPr lang="en-GB" sz="2000" dirty="0" smtClean="0"/>
              <a:t>Y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 and X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 observed</a:t>
            </a:r>
          </a:p>
          <a:p>
            <a:pPr lvl="1"/>
            <a:r>
              <a:rPr lang="en-GB" sz="2000" dirty="0" smtClean="0"/>
              <a:t>Y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 = Y</a:t>
            </a:r>
            <a:r>
              <a:rPr lang="en-GB" sz="2000" baseline="-25000" dirty="0" smtClean="0"/>
              <a:t>i0</a:t>
            </a:r>
            <a:r>
              <a:rPr lang="en-GB" sz="2000" dirty="0" smtClean="0"/>
              <a:t> (1 – T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) + Y</a:t>
            </a:r>
            <a:r>
              <a:rPr lang="en-GB" sz="2000" baseline="-25000" dirty="0" smtClean="0"/>
              <a:t>i1</a:t>
            </a:r>
            <a:r>
              <a:rPr lang="en-GB" sz="2000" dirty="0" smtClean="0"/>
              <a:t> T</a:t>
            </a:r>
            <a:r>
              <a:rPr lang="en-GB" sz="2000" baseline="-25000" dirty="0" smtClean="0"/>
              <a:t>i</a:t>
            </a:r>
          </a:p>
          <a:p>
            <a:pPr lvl="1">
              <a:buNone/>
            </a:pPr>
            <a:r>
              <a:rPr lang="en-GB" sz="2000" dirty="0" smtClean="0"/>
              <a:t>	where </a:t>
            </a:r>
            <a:r>
              <a:rPr lang="en-GB" sz="2000" dirty="0" err="1" smtClean="0"/>
              <a:t>Y</a:t>
            </a:r>
            <a:r>
              <a:rPr lang="en-GB" sz="2000" baseline="-25000" dirty="0" err="1" smtClean="0"/>
              <a:t>it</a:t>
            </a:r>
            <a:r>
              <a:rPr lang="en-GB" sz="2000" dirty="0" smtClean="0"/>
              <a:t> = </a:t>
            </a:r>
            <a:r>
              <a:rPr lang="en-GB" sz="2000" dirty="0" err="1" smtClean="0"/>
              <a:t>g</a:t>
            </a:r>
            <a:r>
              <a:rPr lang="en-GB" sz="2000" baseline="-25000" dirty="0" err="1" smtClean="0"/>
              <a:t>t</a:t>
            </a:r>
            <a:r>
              <a:rPr lang="en-GB" sz="2000" dirty="0" smtClean="0"/>
              <a:t>(X</a:t>
            </a:r>
            <a:r>
              <a:rPr lang="en-GB" sz="2000" baseline="-25000" dirty="0" smtClean="0"/>
              <a:t>i</a:t>
            </a:r>
            <a:r>
              <a:rPr lang="en-GB" sz="2000" dirty="0" smtClean="0"/>
              <a:t>, </a:t>
            </a:r>
            <a:r>
              <a:rPr lang="en-GB" sz="2000" dirty="0" err="1" smtClean="0"/>
              <a:t>e</a:t>
            </a:r>
            <a:r>
              <a:rPr lang="en-GB" sz="2000" baseline="-25000" dirty="0" err="1" smtClean="0"/>
              <a:t>i</a:t>
            </a:r>
            <a:r>
              <a:rPr lang="en-GB" sz="2000" dirty="0" smtClean="0"/>
              <a:t>), t = 0,1</a:t>
            </a:r>
          </a:p>
          <a:p>
            <a:r>
              <a:rPr lang="en-GB" sz="2400" dirty="0" smtClean="0"/>
              <a:t>Data can be reweighted to find the (unobserved) counterfactual distribution.</a:t>
            </a:r>
          </a:p>
          <a:p>
            <a:pPr lvl="1"/>
            <a:r>
              <a:rPr lang="en-GB" sz="2000" dirty="0" smtClean="0"/>
              <a:t>Counterfactual is wage distribution that would have arisen given initial wage determination process but final explanatory variables</a:t>
            </a:r>
          </a:p>
        </p:txBody>
      </p:sp>
    </p:spTree>
    <p:extLst>
      <p:ext uri="{BB962C8B-B14F-4D97-AF65-F5344CB8AC3E}">
        <p14:creationId xmlns:p14="http://schemas.microsoft.com/office/powerpoint/2010/main" val="5722905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Decomposing wage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Reweighting: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where p(X) = Pr (T=1 | x = X)</a:t>
            </a:r>
          </a:p>
          <a:p>
            <a:r>
              <a:rPr lang="en-GB" sz="2400" dirty="0" smtClean="0"/>
              <a:t>Calculate p(X) using logistical regression</a:t>
            </a:r>
          </a:p>
          <a:p>
            <a:r>
              <a:rPr lang="en-GB" sz="2400" dirty="0" smtClean="0"/>
              <a:t>This counterfactual can be used to decompose wage and composition effects of a distributional statistic:</a:t>
            </a:r>
          </a:p>
          <a:p>
            <a:pPr lvl="1"/>
            <a:r>
              <a:rPr lang="en-GB" sz="2000" dirty="0" smtClean="0"/>
              <a:t>Let this statistic be represented by functional v(F) – e.g. percentile</a:t>
            </a:r>
          </a:p>
          <a:p>
            <a:pPr lvl="1"/>
            <a:r>
              <a:rPr lang="en-GB" sz="2000" dirty="0" err="1" smtClean="0"/>
              <a:t>Δv</a:t>
            </a:r>
            <a:r>
              <a:rPr lang="en-GB" sz="2000" dirty="0" smtClean="0"/>
              <a:t>(F) = </a:t>
            </a:r>
            <a:r>
              <a:rPr lang="en-GB" sz="2000" dirty="0" err="1" smtClean="0"/>
              <a:t>Δv</a:t>
            </a:r>
            <a:r>
              <a:rPr lang="en-GB" sz="2000" baseline="-25000" dirty="0" err="1" smtClean="0"/>
              <a:t>W</a:t>
            </a:r>
            <a:r>
              <a:rPr lang="en-GB" sz="2000" dirty="0" smtClean="0"/>
              <a:t> + </a:t>
            </a:r>
            <a:r>
              <a:rPr lang="en-GB" sz="2000" dirty="0" err="1" smtClean="0"/>
              <a:t>Δv</a:t>
            </a:r>
            <a:r>
              <a:rPr lang="en-GB" sz="2000" baseline="-25000" dirty="0" err="1" smtClean="0"/>
              <a:t>C</a:t>
            </a:r>
            <a:endParaRPr lang="en-US" sz="2000" dirty="0" smtClean="0"/>
          </a:p>
          <a:p>
            <a:endParaRPr lang="en-GB" sz="2400" dirty="0" smtClean="0"/>
          </a:p>
          <a:p>
            <a:pPr lvl="1"/>
            <a:endParaRPr lang="en-US" sz="1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75656" y="2204865"/>
          <a:ext cx="3528392" cy="123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6" name="Equation" r:id="rId4" imgW="2603160" imgH="914400" progId="Equation.3">
                  <p:embed/>
                </p:oleObj>
              </mc:Choice>
              <mc:Fallback>
                <p:oleObj name="Equation" r:id="rId4" imgW="260316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204865"/>
                        <a:ext cx="3528392" cy="1239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5034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of occupations</a:t>
            </a:r>
            <a:endParaRPr lang="en-US" sz="40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Routinisation hypothesis (</a:t>
            </a:r>
            <a:r>
              <a:rPr lang="en-GB" sz="2400" dirty="0" err="1" smtClean="0"/>
              <a:t>Autor</a:t>
            </a:r>
            <a:r>
              <a:rPr lang="en-GB" sz="2400" dirty="0" smtClean="0"/>
              <a:t>, Levy and </a:t>
            </a:r>
            <a:r>
              <a:rPr lang="en-GB" sz="2400" dirty="0" err="1" smtClean="0"/>
              <a:t>Murnane</a:t>
            </a:r>
            <a:r>
              <a:rPr lang="en-GB" sz="2400" dirty="0" smtClean="0"/>
              <a:t>, 2003):</a:t>
            </a:r>
          </a:p>
          <a:p>
            <a:pPr lvl="1"/>
            <a:r>
              <a:rPr lang="en-GB" sz="2000" dirty="0" smtClean="0"/>
              <a:t>Price of computer capital has fallen since late 1970s</a:t>
            </a:r>
          </a:p>
          <a:p>
            <a:pPr lvl="1"/>
            <a:r>
              <a:rPr lang="en-GB" sz="2000" dirty="0" smtClean="0"/>
              <a:t>Computer capital replaces labour engaged in routine tasks</a:t>
            </a:r>
          </a:p>
          <a:p>
            <a:pPr lvl="1"/>
            <a:r>
              <a:rPr lang="en-GB" sz="2000" dirty="0" smtClean="0"/>
              <a:t>Non-routine tasks may be complementary to computer capital (e.g. management, skilled professionals)</a:t>
            </a:r>
          </a:p>
          <a:p>
            <a:pPr lvl="1"/>
            <a:r>
              <a:rPr lang="en-GB" sz="2000" dirty="0" smtClean="0"/>
              <a:t>Result: growth in non-routine occupations due to changes in demand (complementarities) and supply (displaced routine workers)</a:t>
            </a:r>
          </a:p>
          <a:p>
            <a:r>
              <a:rPr lang="en-GB" sz="2400" dirty="0" smtClean="0"/>
              <a:t>Polarisation hypothesis (Goos and Manning, 2007)</a:t>
            </a:r>
          </a:p>
          <a:p>
            <a:pPr lvl="1"/>
            <a:r>
              <a:rPr lang="en-GB" sz="2000" dirty="0" smtClean="0"/>
              <a:t>Routine occupations found in middle of income distribution</a:t>
            </a:r>
          </a:p>
          <a:p>
            <a:pPr lvl="1"/>
            <a:r>
              <a:rPr lang="en-GB" sz="2000" dirty="0" smtClean="0"/>
              <a:t>Non-routine occupations found at top and bottom of distribution</a:t>
            </a:r>
          </a:p>
          <a:p>
            <a:pPr lvl="2"/>
            <a:r>
              <a:rPr lang="en-GB" sz="1600" dirty="0" smtClean="0"/>
              <a:t>Managers, skilled professionals at the top</a:t>
            </a:r>
          </a:p>
          <a:p>
            <a:pPr lvl="2"/>
            <a:r>
              <a:rPr lang="en-GB" sz="1600" dirty="0" smtClean="0"/>
              <a:t>Non-routine ‘service’ occupations at the bottom e.g. hairdressers, cleaners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Descriptive statistics (mean values):</a:t>
            </a:r>
          </a:p>
          <a:p>
            <a:endParaRPr lang="en-US" sz="2400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647016" y="2204864"/>
          <a:ext cx="5373256" cy="3999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4" name="Document" r:id="rId3" imgW="6105850" imgH="4545711" progId="Word.Document.12">
                  <p:embed/>
                </p:oleObj>
              </mc:Choice>
              <mc:Fallback>
                <p:oleObj name="Document" r:id="rId3" imgW="6105850" imgH="454571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016" y="2204864"/>
                        <a:ext cx="5373256" cy="39999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21985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reweighting</a:t>
            </a:r>
            <a:endParaRPr lang="en-US" dirty="0"/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230" y="1268760"/>
            <a:ext cx="4924970" cy="5507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005261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reweighting</a:t>
            </a:r>
            <a:endParaRPr lang="en-US" dirty="0"/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9238" y="1352550"/>
            <a:ext cx="6105525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2044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 err="1" smtClean="0"/>
              <a:t>quantile</a:t>
            </a:r>
            <a:r>
              <a:rPr lang="en-GB" dirty="0" smtClean="0"/>
              <a:t> regression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FFL’s second contribution is to find a linear approximation of each distributional functional, conditional on the explanatory variables</a:t>
            </a:r>
          </a:p>
          <a:p>
            <a:pPr lvl="1"/>
            <a:r>
              <a:rPr lang="en-GB" sz="2000" dirty="0" smtClean="0"/>
              <a:t>An influence function, IF, of v(F) is a measure of sensitivity to outliers, where E(IF) = 0</a:t>
            </a:r>
          </a:p>
          <a:p>
            <a:pPr lvl="1"/>
            <a:r>
              <a:rPr lang="en-GB" sz="2000" dirty="0" smtClean="0"/>
              <a:t>A </a:t>
            </a:r>
            <a:r>
              <a:rPr lang="en-GB" sz="2000" dirty="0" err="1" smtClean="0"/>
              <a:t>recentered</a:t>
            </a:r>
            <a:r>
              <a:rPr lang="en-GB" sz="2000" dirty="0" smtClean="0"/>
              <a:t> influence function, RIF = v(F) + IF, so E(RIF) = v(F)</a:t>
            </a:r>
          </a:p>
          <a:p>
            <a:pPr lvl="1"/>
            <a:r>
              <a:rPr lang="en-GB" sz="2000" dirty="0" smtClean="0"/>
              <a:t>RIF’s can be conditional on X</a:t>
            </a:r>
          </a:p>
          <a:p>
            <a:pPr lvl="1"/>
            <a:r>
              <a:rPr lang="en-GB" sz="2000" u="sng" dirty="0" smtClean="0"/>
              <a:t>Assume</a:t>
            </a:r>
            <a:r>
              <a:rPr lang="en-GB" sz="2000" dirty="0" smtClean="0"/>
              <a:t> a linear projection of RIF onto X: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where j = {0, C, 1}</a:t>
            </a:r>
          </a:p>
          <a:p>
            <a:pPr lvl="1">
              <a:buNone/>
            </a:pPr>
            <a:endParaRPr lang="en-GB" sz="2000" dirty="0" smtClean="0"/>
          </a:p>
          <a:p>
            <a:pPr lvl="1"/>
            <a:endParaRPr lang="en-GB" sz="20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85900" y="4541838"/>
          <a:ext cx="267176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8" name="Equation" r:id="rId3" imgW="1143000" imgH="266400" progId="Equation.3">
                  <p:embed/>
                </p:oleObj>
              </mc:Choice>
              <mc:Fallback>
                <p:oleObj name="Equation" r:id="rId3" imgW="11430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541838"/>
                        <a:ext cx="2671763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30214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 err="1" smtClean="0"/>
              <a:t>quantile</a:t>
            </a:r>
            <a:r>
              <a:rPr lang="en-GB" dirty="0" smtClean="0"/>
              <a:t> regression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r>
              <a:rPr lang="en-GB" sz="2400" dirty="0" smtClean="0"/>
              <a:t>FFL show that:</a:t>
            </a:r>
          </a:p>
          <a:p>
            <a:pPr lvl="1"/>
            <a:r>
              <a:rPr lang="en-GB" sz="2000" dirty="0" err="1" smtClean="0"/>
              <a:t>Δv</a:t>
            </a:r>
            <a:r>
              <a:rPr lang="en-GB" sz="2000" baseline="-25000" dirty="0" err="1" smtClean="0"/>
              <a:t>C</a:t>
            </a:r>
            <a:r>
              <a:rPr lang="en-GB" sz="2000" dirty="0" smtClean="0"/>
              <a:t> = E(X|T=1) </a:t>
            </a:r>
            <a:r>
              <a:rPr lang="en-GB" sz="2000" dirty="0" err="1" smtClean="0"/>
              <a:t>γ</a:t>
            </a:r>
            <a:r>
              <a:rPr lang="en-GB" sz="2000" baseline="-25000" dirty="0" err="1" smtClean="0"/>
              <a:t>C</a:t>
            </a:r>
            <a:r>
              <a:rPr lang="en-GB" sz="2000" dirty="0" smtClean="0"/>
              <a:t> - E(X|T=0) γ</a:t>
            </a:r>
            <a:r>
              <a:rPr lang="en-GB" sz="2000" baseline="-25000" dirty="0" smtClean="0"/>
              <a:t>0</a:t>
            </a:r>
            <a:endParaRPr lang="en-GB" sz="2000" dirty="0" smtClean="0"/>
          </a:p>
          <a:p>
            <a:pPr lvl="1"/>
            <a:r>
              <a:rPr lang="en-GB" sz="2000" dirty="0" err="1" smtClean="0"/>
              <a:t>Δv</a:t>
            </a:r>
            <a:r>
              <a:rPr lang="en-GB" sz="2000" baseline="-25000" dirty="0" err="1" smtClean="0"/>
              <a:t>W</a:t>
            </a:r>
            <a:r>
              <a:rPr lang="en-GB" sz="2000" dirty="0" smtClean="0"/>
              <a:t> = E(X|T=1) (γ</a:t>
            </a:r>
            <a:r>
              <a:rPr lang="en-GB" sz="2000" baseline="-25000" dirty="0" smtClean="0"/>
              <a:t>1</a:t>
            </a:r>
            <a:r>
              <a:rPr lang="en-GB" sz="2000" dirty="0" smtClean="0"/>
              <a:t> – </a:t>
            </a:r>
            <a:r>
              <a:rPr lang="en-GB" sz="2000" dirty="0" err="1" smtClean="0"/>
              <a:t>γ</a:t>
            </a:r>
            <a:r>
              <a:rPr lang="en-GB" sz="2000" baseline="-25000" dirty="0" err="1" smtClean="0"/>
              <a:t>C</a:t>
            </a:r>
            <a:r>
              <a:rPr lang="en-GB" sz="2000" dirty="0" smtClean="0"/>
              <a:t>)	</a:t>
            </a:r>
          </a:p>
          <a:p>
            <a:r>
              <a:rPr lang="en-GB" sz="2400" dirty="0" smtClean="0"/>
              <a:t>Moreover, if expectation of RIF is linear, </a:t>
            </a:r>
            <a:r>
              <a:rPr lang="en-GB" sz="2400" dirty="0" err="1" smtClean="0"/>
              <a:t>γ</a:t>
            </a:r>
            <a:r>
              <a:rPr lang="en-GB" sz="2400" baseline="-25000" dirty="0" err="1" smtClean="0"/>
              <a:t>C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= γ</a:t>
            </a:r>
            <a:r>
              <a:rPr lang="en-GB" sz="2400" baseline="-25000" dirty="0" smtClean="0"/>
              <a:t>0</a:t>
            </a:r>
            <a:r>
              <a:rPr lang="en-GB" sz="2400" dirty="0" smtClean="0"/>
              <a:t>.</a:t>
            </a:r>
          </a:p>
          <a:p>
            <a:pPr lvl="1"/>
            <a:r>
              <a:rPr lang="en-GB" sz="2000" dirty="0" smtClean="0"/>
              <a:t>Composition effects are sum of change in composition of each explanatory variable, multiplied by wage return in initial distribution</a:t>
            </a:r>
          </a:p>
          <a:p>
            <a:pPr lvl="1"/>
            <a:r>
              <a:rPr lang="en-GB" sz="2000" dirty="0" smtClean="0"/>
              <a:t>Wage effect is sum of change in wage returns between counterfactual and final distribution, multiplied by final composition of each explanatory variable.</a:t>
            </a:r>
            <a:endParaRPr lang="en-GB" sz="2400" dirty="0" smtClean="0"/>
          </a:p>
          <a:p>
            <a:r>
              <a:rPr lang="en-GB" sz="2400" dirty="0" smtClean="0"/>
              <a:t>This is a more general case of the Blinder-Oaxaca decomposition, where v(F) is the mean.</a:t>
            </a:r>
          </a:p>
        </p:txBody>
      </p:sp>
    </p:spTree>
    <p:extLst>
      <p:ext uri="{BB962C8B-B14F-4D97-AF65-F5344CB8AC3E}">
        <p14:creationId xmlns:p14="http://schemas.microsoft.com/office/powerpoint/2010/main" val="42409620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 err="1" smtClean="0"/>
              <a:t>quantile</a:t>
            </a:r>
            <a:r>
              <a:rPr lang="en-GB" dirty="0" smtClean="0"/>
              <a:t> regression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r>
              <a:rPr lang="en-GB" sz="2400" dirty="0" smtClean="0"/>
              <a:t>Our approach looks at </a:t>
            </a:r>
            <a:r>
              <a:rPr lang="en-GB" sz="2400" dirty="0" err="1" smtClean="0"/>
              <a:t>quantiles</a:t>
            </a:r>
            <a:r>
              <a:rPr lang="en-GB" sz="2400" dirty="0" smtClean="0"/>
              <a:t> across distribution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pPr lvl="1"/>
            <a:r>
              <a:rPr lang="en-GB" sz="2000" dirty="0" smtClean="0"/>
              <a:t>j = {0, C, 1}</a:t>
            </a:r>
          </a:p>
          <a:p>
            <a:pPr lvl="1"/>
            <a:r>
              <a:rPr lang="el-GR" sz="2000" dirty="0" smtClean="0"/>
              <a:t>τ</a:t>
            </a:r>
            <a:r>
              <a:rPr lang="en-GB" sz="2000" dirty="0" smtClean="0"/>
              <a:t> = 0.05, 0.1, 0.15,...,0.95</a:t>
            </a:r>
          </a:p>
          <a:p>
            <a:endParaRPr lang="en-GB" sz="2400" dirty="0" smtClean="0"/>
          </a:p>
          <a:p>
            <a:r>
              <a:rPr lang="en-GB" sz="2400" dirty="0" smtClean="0"/>
              <a:t>Estimate </a:t>
            </a:r>
            <a:r>
              <a:rPr lang="en-GB" sz="2400" dirty="0" err="1" smtClean="0"/>
              <a:t>f</a:t>
            </a:r>
            <a:r>
              <a:rPr lang="en-GB" sz="2400" baseline="-25000" dirty="0" err="1" smtClean="0"/>
              <a:t>i</a:t>
            </a:r>
            <a:r>
              <a:rPr lang="en-GB" sz="2400" dirty="0" smtClean="0"/>
              <a:t>(q</a:t>
            </a:r>
            <a:r>
              <a:rPr lang="el-GR" sz="2400" baseline="-25000" dirty="0" smtClean="0"/>
              <a:t>τ</a:t>
            </a:r>
            <a:r>
              <a:rPr lang="en-GB" sz="2400" dirty="0" smtClean="0"/>
              <a:t>) using kernel density methods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1935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242566" y="2060848"/>
          <a:ext cx="347345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2" name="Equation" r:id="rId3" imgW="1739880" imgH="711000" progId="Equation.3">
                  <p:embed/>
                </p:oleObj>
              </mc:Choice>
              <mc:Fallback>
                <p:oleObj name="Equation" r:id="rId3" imgW="173988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2566" y="2060848"/>
                        <a:ext cx="3473450" cy="1417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46667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</a:t>
            </a:r>
            <a:r>
              <a:rPr lang="en-GB" dirty="0" err="1" smtClean="0"/>
              <a:t>quantile</a:t>
            </a:r>
            <a:r>
              <a:rPr lang="en-GB" dirty="0" smtClean="0"/>
              <a:t> regression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FFL’s second contribution is to break wage and composition effects into individual components e.g. occupation, education etc.</a:t>
            </a:r>
          </a:p>
          <a:p>
            <a:r>
              <a:rPr lang="en-GB" sz="2400" dirty="0" smtClean="0"/>
              <a:t>Method found in final paper, omitted here for time.</a:t>
            </a:r>
          </a:p>
          <a:p>
            <a:r>
              <a:rPr lang="en-GB" sz="2400" dirty="0" smtClean="0"/>
              <a:t>Idea is to find a linear approximation of each statistic in each distribution using explanatory variables:</a:t>
            </a:r>
          </a:p>
          <a:p>
            <a:pPr lvl="1"/>
            <a:r>
              <a:rPr lang="en-GB" sz="2000" dirty="0" smtClean="0"/>
              <a:t>Composition effects are sum of change in composition of each explanatory variable, multiplied by wage return in initial distribution</a:t>
            </a:r>
          </a:p>
          <a:p>
            <a:pPr lvl="1"/>
            <a:r>
              <a:rPr lang="en-GB" sz="2000" dirty="0" smtClean="0"/>
              <a:t>Wage is sum of change in wage returns between counterfactual and final distribution, multiplied by final composition of each explanatory variable.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89835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Results: individual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Decomposition by  wage and composition</a:t>
            </a:r>
          </a:p>
          <a:p>
            <a:endParaRPr lang="en-US" sz="2400" dirty="0"/>
          </a:p>
        </p:txBody>
      </p:sp>
      <p:pic>
        <p:nvPicPr>
          <p:cNvPr id="942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856"/>
            <a:ext cx="6853201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46375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Gross weekly earnings data from UK Labour Force Survey</a:t>
            </a:r>
          </a:p>
          <a:p>
            <a:r>
              <a:rPr lang="en-GB" sz="2400" dirty="0" smtClean="0"/>
              <a:t>1990s:</a:t>
            </a:r>
          </a:p>
          <a:p>
            <a:pPr lvl="1"/>
            <a:r>
              <a:rPr lang="en-GB" sz="2000" dirty="0" smtClean="0"/>
              <a:t>Increased employment in higher wage jobs across all good, non-routine occupations</a:t>
            </a:r>
          </a:p>
          <a:p>
            <a:pPr lvl="1"/>
            <a:r>
              <a:rPr lang="en-GB" sz="2000" dirty="0" smtClean="0"/>
              <a:t>Long tail: some of growth occurred a long way from the median</a:t>
            </a:r>
          </a:p>
          <a:p>
            <a:r>
              <a:rPr lang="en-GB" sz="2400" dirty="0" smtClean="0"/>
              <a:t>2000s:</a:t>
            </a:r>
          </a:p>
          <a:p>
            <a:pPr lvl="1"/>
            <a:r>
              <a:rPr lang="en-GB" sz="2000" dirty="0" smtClean="0"/>
              <a:t>Some increase in low wage employment – despite increasing </a:t>
            </a:r>
            <a:r>
              <a:rPr lang="en-GB" sz="2000" dirty="0" err="1" smtClean="0"/>
              <a:t>graduatisation</a:t>
            </a:r>
            <a:endParaRPr lang="en-GB" sz="2000" dirty="0" smtClean="0"/>
          </a:p>
          <a:p>
            <a:pPr lvl="1"/>
            <a:r>
              <a:rPr lang="en-GB" sz="2000" dirty="0" smtClean="0"/>
              <a:t>Some increase in very high wage employment 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smtClean="0"/>
              <a:t>A hollowing out of the middle of the distribution</a:t>
            </a:r>
          </a:p>
          <a:p>
            <a:pPr lvl="1"/>
            <a:r>
              <a:rPr lang="en-GB" sz="2000" dirty="0" smtClean="0"/>
              <a:t>Differences by sector of employment (manufacturing, retail, financial intermediation and real estate/business activity)</a:t>
            </a:r>
          </a:p>
        </p:txBody>
      </p:sp>
    </p:spTree>
    <p:extLst>
      <p:ext uri="{BB962C8B-B14F-4D97-AF65-F5344CB8AC3E}">
        <p14:creationId xmlns:p14="http://schemas.microsoft.com/office/powerpoint/2010/main" val="278853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Managerial occupations:</a:t>
            </a:r>
          </a:p>
          <a:p>
            <a:endParaRPr lang="en-GB" sz="2400" smtClean="0"/>
          </a:p>
          <a:p>
            <a:endParaRPr lang="en-GB" sz="2400" smtClean="0"/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276475"/>
            <a:ext cx="59055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04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occupations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Following Goos and Manning (2007), hourglass effect shown through changes in employment share of groups of occupations ranked by (initial) average wages – each of approx. 10% of labour supply.</a:t>
            </a:r>
          </a:p>
          <a:p>
            <a:r>
              <a:rPr lang="en-GB" sz="2400" dirty="0" smtClean="0"/>
              <a:t>Data :</a:t>
            </a:r>
          </a:p>
          <a:p>
            <a:pPr lvl="1"/>
            <a:r>
              <a:rPr lang="en-GB" sz="2000" dirty="0" smtClean="0"/>
              <a:t>New Earnings Survey 1986 (ranking wage) </a:t>
            </a:r>
          </a:p>
          <a:p>
            <a:pPr lvl="1"/>
            <a:r>
              <a:rPr lang="en-GB" sz="2000" dirty="0" smtClean="0"/>
              <a:t>Labour Force Survey 1981-2008 (employment shares)</a:t>
            </a:r>
          </a:p>
          <a:p>
            <a:pPr lvl="1"/>
            <a:r>
              <a:rPr lang="en-GB" sz="2000" dirty="0" smtClean="0"/>
              <a:t>Hours rather than headcount</a:t>
            </a:r>
          </a:p>
          <a:p>
            <a:pPr lvl="1"/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6438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Professional occupations:</a:t>
            </a:r>
          </a:p>
          <a:p>
            <a:endParaRPr lang="en-GB" sz="2400" smtClean="0"/>
          </a:p>
          <a:p>
            <a:endParaRPr lang="en-GB" sz="2400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205038"/>
            <a:ext cx="5649913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32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Example: managerial occupations in real esate, renting and business activities</a:t>
            </a:r>
          </a:p>
          <a:p>
            <a:endParaRPr lang="en-GB" sz="2400" smtClean="0"/>
          </a:p>
          <a:p>
            <a:endParaRPr lang="en-GB" sz="2400" smtClean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385814"/>
            <a:ext cx="5400600" cy="3895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643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Example: managerial occupations in manufacturing</a:t>
            </a:r>
          </a:p>
          <a:p>
            <a:endParaRPr lang="en-GB" sz="2400" smtClean="0"/>
          </a:p>
          <a:p>
            <a:endParaRPr lang="en-GB" sz="2400" smtClean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2060847"/>
            <a:ext cx="5627944" cy="40324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97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Example: managerial occupations in retail and wholesale</a:t>
            </a:r>
          </a:p>
          <a:p>
            <a:endParaRPr lang="en-GB" sz="2400" smtClean="0"/>
          </a:p>
          <a:p>
            <a:endParaRPr lang="en-GB" sz="2400" smtClean="0"/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76872"/>
            <a:ext cx="5472608" cy="39476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757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Wages at the top</a:t>
            </a:r>
            <a:endParaRPr lang="en-US" sz="400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Example: managerial occupations in financial intermediation</a:t>
            </a:r>
          </a:p>
          <a:p>
            <a:endParaRPr lang="en-GB" sz="2400" dirty="0" smtClean="0"/>
          </a:p>
          <a:p>
            <a:endParaRPr lang="en-GB" sz="2400" dirty="0" smtClean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901" y="2132856"/>
            <a:ext cx="5490363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729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of occupations</a:t>
            </a:r>
            <a:endParaRPr lang="en-US" sz="4000" dirty="0" smtClean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sz="2000" dirty="0" smtClean="0"/>
              <a:t>Growth in employment share, by ranked occupational group, 1981-2008</a:t>
            </a:r>
          </a:p>
          <a:p>
            <a:pPr lvl="1"/>
            <a:endParaRPr lang="en-GB" sz="2000" dirty="0" smtClean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754928"/>
              </p:ext>
            </p:extLst>
          </p:nvPr>
        </p:nvGraphicFramePr>
        <p:xfrm>
          <a:off x="539552" y="2132856"/>
          <a:ext cx="76328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046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of occupations</a:t>
            </a:r>
            <a:endParaRPr lang="en-US" sz="40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Similar evidence found:</a:t>
            </a:r>
          </a:p>
          <a:p>
            <a:pPr lvl="1"/>
            <a:r>
              <a:rPr lang="en-GB" sz="2000" dirty="0" smtClean="0"/>
              <a:t>US (</a:t>
            </a:r>
            <a:r>
              <a:rPr lang="en-GB" sz="2000" dirty="0" err="1"/>
              <a:t>Autor</a:t>
            </a:r>
            <a:r>
              <a:rPr lang="en-GB" sz="2000" dirty="0"/>
              <a:t>, Katz and Kearney, 2006; </a:t>
            </a:r>
            <a:r>
              <a:rPr lang="en-GB" sz="2000" dirty="0" err="1"/>
              <a:t>Autor</a:t>
            </a:r>
            <a:r>
              <a:rPr lang="en-GB" sz="2000" dirty="0"/>
              <a:t>, 2011) </a:t>
            </a:r>
            <a:endParaRPr lang="en-GB" sz="2000" dirty="0" smtClean="0"/>
          </a:p>
          <a:p>
            <a:pPr lvl="1"/>
            <a:r>
              <a:rPr lang="en-GB" sz="2000" dirty="0" smtClean="0"/>
              <a:t>Germany </a:t>
            </a:r>
            <a:r>
              <a:rPr lang="en-GB" sz="2000" dirty="0"/>
              <a:t>(Spitz-</a:t>
            </a:r>
            <a:r>
              <a:rPr lang="en-GB" sz="2000" dirty="0" err="1"/>
              <a:t>Oener</a:t>
            </a:r>
            <a:r>
              <a:rPr lang="en-GB" sz="2000" dirty="0"/>
              <a:t>, 2006; </a:t>
            </a:r>
            <a:r>
              <a:rPr lang="en-GB" sz="2000" dirty="0" err="1"/>
              <a:t>Oesch</a:t>
            </a:r>
            <a:r>
              <a:rPr lang="en-GB" sz="2000" dirty="0"/>
              <a:t> and Rodríguez </a:t>
            </a:r>
            <a:r>
              <a:rPr lang="en-GB" sz="2000" dirty="0" err="1"/>
              <a:t>Menés</a:t>
            </a:r>
            <a:r>
              <a:rPr lang="en-GB" sz="2000" dirty="0"/>
              <a:t>, </a:t>
            </a:r>
            <a:r>
              <a:rPr lang="en-GB" sz="2000" dirty="0" smtClean="0"/>
              <a:t>2011)</a:t>
            </a:r>
          </a:p>
          <a:p>
            <a:pPr lvl="1"/>
            <a:r>
              <a:rPr lang="en-GB" sz="2000" dirty="0" smtClean="0"/>
              <a:t>Spain </a:t>
            </a:r>
            <a:r>
              <a:rPr lang="en-GB" sz="2000" dirty="0"/>
              <a:t>and Switzerland (</a:t>
            </a:r>
            <a:r>
              <a:rPr lang="en-GB" sz="2000" dirty="0" err="1"/>
              <a:t>Oesch</a:t>
            </a:r>
            <a:r>
              <a:rPr lang="en-GB" sz="2000" dirty="0"/>
              <a:t> and Rodríguez </a:t>
            </a:r>
            <a:r>
              <a:rPr lang="en-GB" sz="2000" dirty="0" err="1"/>
              <a:t>Menés</a:t>
            </a:r>
            <a:r>
              <a:rPr lang="en-GB" sz="2000" dirty="0"/>
              <a:t>, 2011) and across Europe (</a:t>
            </a:r>
            <a:r>
              <a:rPr lang="en-GB" sz="2000" dirty="0" err="1"/>
              <a:t>Goos</a:t>
            </a:r>
            <a:r>
              <a:rPr lang="en-GB" sz="2000" dirty="0"/>
              <a:t>, Manning and </a:t>
            </a:r>
            <a:r>
              <a:rPr lang="en-GB" sz="2000" dirty="0" err="1"/>
              <a:t>Salomons</a:t>
            </a:r>
            <a:r>
              <a:rPr lang="en-GB" sz="2000" dirty="0"/>
              <a:t>, 2009</a:t>
            </a:r>
            <a:r>
              <a:rPr lang="en-GB" sz="2000" dirty="0" smtClean="0"/>
              <a:t>).</a:t>
            </a:r>
          </a:p>
          <a:p>
            <a:r>
              <a:rPr lang="en-GB" sz="2400" dirty="0" smtClean="0"/>
              <a:t>What does this mean for wage distributions?</a:t>
            </a:r>
          </a:p>
          <a:p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Wage distributions:</a:t>
            </a:r>
          </a:p>
          <a:p>
            <a:pPr lvl="1"/>
            <a:r>
              <a:rPr lang="en-GB" sz="2000" dirty="0" smtClean="0"/>
              <a:t>Rising upper and lower inequality (</a:t>
            </a:r>
            <a:r>
              <a:rPr lang="en-GB" sz="2000" dirty="0" err="1" smtClean="0"/>
              <a:t>Machin</a:t>
            </a:r>
            <a:r>
              <a:rPr lang="en-GB" sz="2000" dirty="0" smtClean="0"/>
              <a:t> and Van </a:t>
            </a:r>
            <a:r>
              <a:rPr lang="en-GB" sz="2000" dirty="0" err="1" smtClean="0"/>
              <a:t>Reenen</a:t>
            </a:r>
            <a:r>
              <a:rPr lang="en-GB" sz="2000" dirty="0" smtClean="0"/>
              <a:t>, 2007)</a:t>
            </a:r>
          </a:p>
          <a:p>
            <a:pPr lvl="1"/>
            <a:r>
              <a:rPr lang="en-GB" sz="2000" dirty="0" smtClean="0"/>
              <a:t>Increasing proportion below low-paid threshold (Lloyd, Mason and Mayhew, 2008)</a:t>
            </a:r>
          </a:p>
          <a:p>
            <a:r>
              <a:rPr lang="en-GB" sz="2400" dirty="0" smtClean="0"/>
              <a:t>Does this mean the middle of these distributions is disappearing?</a:t>
            </a:r>
          </a:p>
          <a:p>
            <a:r>
              <a:rPr lang="en-GB" sz="2400" dirty="0" smtClean="0"/>
              <a:t>Density functions:</a:t>
            </a:r>
          </a:p>
          <a:p>
            <a:pPr lvl="1"/>
            <a:r>
              <a:rPr lang="en-GB" sz="2000" dirty="0"/>
              <a:t>New Earnings Survey </a:t>
            </a:r>
            <a:r>
              <a:rPr lang="en-GB" sz="2000" dirty="0" smtClean="0"/>
              <a:t>1986-2002 </a:t>
            </a:r>
          </a:p>
          <a:p>
            <a:pPr lvl="1"/>
            <a:r>
              <a:rPr lang="en-GB" sz="2000" dirty="0" smtClean="0"/>
              <a:t>Labour </a:t>
            </a:r>
            <a:r>
              <a:rPr lang="en-GB" sz="2000" dirty="0"/>
              <a:t>Force Survey 1995-2008</a:t>
            </a:r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5526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Polarisation and wage distributions</a:t>
            </a:r>
            <a:endParaRPr lang="en-US" sz="40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New Earnings Survey: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265711"/>
              </p:ext>
            </p:extLst>
          </p:nvPr>
        </p:nvGraphicFramePr>
        <p:xfrm>
          <a:off x="611560" y="1988840"/>
          <a:ext cx="7992888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310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</TotalTime>
  <Words>2260</Words>
  <Application>Microsoft Office PowerPoint</Application>
  <PresentationFormat>On-screen Show (4:3)</PresentationFormat>
  <Paragraphs>421</Paragraphs>
  <Slides>54</Slides>
  <Notes>37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Office Theme</vt:lpstr>
      <vt:lpstr>Equation</vt:lpstr>
      <vt:lpstr>Document</vt:lpstr>
      <vt:lpstr>Are UK labour markets polarising?</vt:lpstr>
      <vt:lpstr>Introduction</vt:lpstr>
      <vt:lpstr>Structure of talk</vt:lpstr>
      <vt:lpstr>Polarisation of occupations</vt:lpstr>
      <vt:lpstr>Polarisation and occupations</vt:lpstr>
      <vt:lpstr>Polarisation of occupations</vt:lpstr>
      <vt:lpstr>Polarisation of occupations</vt:lpstr>
      <vt:lpstr>Polarisation and wage distributions</vt:lpstr>
      <vt:lpstr>Polarisation and wage distributions</vt:lpstr>
      <vt:lpstr>Polarisation and wage distributions</vt:lpstr>
      <vt:lpstr>Polarisation and wage distributions</vt:lpstr>
      <vt:lpstr>Polarisation and wage distributions</vt:lpstr>
      <vt:lpstr>Polarisation and wage distributions</vt:lpstr>
      <vt:lpstr>Polarisation and wage distributions</vt:lpstr>
      <vt:lpstr>Discussion of results</vt:lpstr>
      <vt:lpstr>A model of polarisation</vt:lpstr>
      <vt:lpstr>Discussion of results</vt:lpstr>
      <vt:lpstr>Decomposing wage distributions</vt:lpstr>
      <vt:lpstr>Decomposing wage distributions</vt:lpstr>
      <vt:lpstr>Decomposing wage distributions</vt:lpstr>
      <vt:lpstr>Data</vt:lpstr>
      <vt:lpstr>Data</vt:lpstr>
      <vt:lpstr>Data</vt:lpstr>
      <vt:lpstr>Results: reweighting</vt:lpstr>
      <vt:lpstr>Results: reweighting</vt:lpstr>
      <vt:lpstr>Results: composition effects</vt:lpstr>
      <vt:lpstr>Results: composition effects</vt:lpstr>
      <vt:lpstr>Results: wage effects</vt:lpstr>
      <vt:lpstr>Results: wage effects</vt:lpstr>
      <vt:lpstr>Results: wage effects</vt:lpstr>
      <vt:lpstr>Within-group effects</vt:lpstr>
      <vt:lpstr>Within-group effects</vt:lpstr>
      <vt:lpstr>Within-group effects</vt:lpstr>
      <vt:lpstr>Within-group effects</vt:lpstr>
      <vt:lpstr>Conclusion</vt:lpstr>
      <vt:lpstr>Contact Details</vt:lpstr>
      <vt:lpstr>Appendix</vt:lpstr>
      <vt:lpstr>Decomposing wage distributions</vt:lpstr>
      <vt:lpstr>Decomposing wage distributions</vt:lpstr>
      <vt:lpstr>Data</vt:lpstr>
      <vt:lpstr>Results: reweighting</vt:lpstr>
      <vt:lpstr>Results: reweighting</vt:lpstr>
      <vt:lpstr>A quantile regression approach</vt:lpstr>
      <vt:lpstr>A quantile regression approach</vt:lpstr>
      <vt:lpstr>A quantile regression approach</vt:lpstr>
      <vt:lpstr>A quantile regression approach</vt:lpstr>
      <vt:lpstr>Results: individual contributions</vt:lpstr>
      <vt:lpstr>Wages at the top</vt:lpstr>
      <vt:lpstr>Wages at the top</vt:lpstr>
      <vt:lpstr>Wages at the top</vt:lpstr>
      <vt:lpstr>Wages at the top</vt:lpstr>
      <vt:lpstr>Wages at the top</vt:lpstr>
      <vt:lpstr>Wages at the top</vt:lpstr>
      <vt:lpstr>Wages at the top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JoanneH</dc:creator>
  <cp:lastModifiedBy>Craig Holmes</cp:lastModifiedBy>
  <cp:revision>241</cp:revision>
  <dcterms:created xsi:type="dcterms:W3CDTF">2009-11-11T10:15:22Z</dcterms:created>
  <dcterms:modified xsi:type="dcterms:W3CDTF">2012-04-24T07:54:26Z</dcterms:modified>
</cp:coreProperties>
</file>