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harts/chart9.xml" ContentType="application/vnd.openxmlformats-officedocument.drawingml.chart+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31.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22" r:id="rId3"/>
    <p:sldId id="384" r:id="rId4"/>
    <p:sldId id="385" r:id="rId5"/>
    <p:sldId id="386" r:id="rId6"/>
    <p:sldId id="326" r:id="rId7"/>
    <p:sldId id="333" r:id="rId8"/>
    <p:sldId id="334" r:id="rId9"/>
    <p:sldId id="293" r:id="rId10"/>
    <p:sldId id="337" r:id="rId11"/>
    <p:sldId id="425" r:id="rId12"/>
    <p:sldId id="390" r:id="rId13"/>
    <p:sldId id="387" r:id="rId14"/>
    <p:sldId id="296" r:id="rId15"/>
    <p:sldId id="400" r:id="rId16"/>
    <p:sldId id="401" r:id="rId17"/>
    <p:sldId id="427" r:id="rId18"/>
    <p:sldId id="426" r:id="rId19"/>
    <p:sldId id="403" r:id="rId20"/>
    <p:sldId id="406" r:id="rId21"/>
    <p:sldId id="409" r:id="rId22"/>
    <p:sldId id="414" r:id="rId23"/>
    <p:sldId id="416" r:id="rId24"/>
    <p:sldId id="417" r:id="rId25"/>
    <p:sldId id="418" r:id="rId26"/>
    <p:sldId id="419" r:id="rId27"/>
    <p:sldId id="422" r:id="rId28"/>
    <p:sldId id="423" r:id="rId29"/>
    <p:sldId id="420" r:id="rId30"/>
    <p:sldId id="407" r:id="rId31"/>
    <p:sldId id="277" r:id="rId32"/>
    <p:sldId id="428" r:id="rId33"/>
    <p:sldId id="405" r:id="rId34"/>
    <p:sldId id="258" r:id="rId35"/>
    <p:sldId id="356" r:id="rId36"/>
    <p:sldId id="357" r:id="rId37"/>
    <p:sldId id="358" r:id="rId38"/>
    <p:sldId id="351" r:id="rId39"/>
    <p:sldId id="352" r:id="rId40"/>
    <p:sldId id="353" r:id="rId41"/>
    <p:sldId id="354" r:id="rId4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442" autoAdjust="0"/>
  </p:normalViewPr>
  <p:slideViewPr>
    <p:cSldViewPr>
      <p:cViewPr>
        <p:scale>
          <a:sx n="100" d="100"/>
          <a:sy n="100" d="100"/>
        </p:scale>
        <p:origin x="-1944"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manor-road.ox.ac.uk\Store\Student\Economics\Data\craig.holmes\work\skope\Resolution%20Foundation\Report\char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Work\skope\Cedefop%20IVET%20project\Data\Occupation%20analysis.xlsm"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Work\skope\LMS\Spreadsheets\Diagrams%20for%20papers\SJPE%20FFl%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Work\skope\LMS\Spreadsheets\Diagrams%20for%20papers\SJPE%20paper%20charts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Work\skope\LMS\Spreadsheets\Diagrams%20for%20papers\SJPE%20paper%20charts2.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Work\skope\LMS\Spreadsheets\Diagrams%20for%20papers\SJPE%20paper%20charts2.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Work\skope\LMS\Spreadsheets\Diagrams%20for%20papers\SJPE%20FFl%20analysi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Work\skope\LMS\Spreadsheets\Diagrams%20for%20papers\SJPE%20paper%20charts2.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Work\skope\Cedefop%20IVET%20project\Data\Charts%20for%20final%20report.xlsm"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7.608981601624977E-2"/>
          <c:y val="3.9162870792134208E-2"/>
          <c:w val="0.89518447111746469"/>
          <c:h val="0.86840184423952904"/>
        </c:manualLayout>
      </c:layout>
      <c:barChart>
        <c:barDir val="col"/>
        <c:grouping val="clustered"/>
        <c:ser>
          <c:idx val="0"/>
          <c:order val="0"/>
          <c:tx>
            <c:v>1986</c:v>
          </c:tx>
          <c:val>
            <c:numRef>
              <c:f>'Figure 2.1 and 2.2'!$D$23:$D$32</c:f>
              <c:numCache>
                <c:formatCode>General</c:formatCode>
                <c:ptCount val="10"/>
                <c:pt idx="0">
                  <c:v>5.0572036383378382E-4</c:v>
                </c:pt>
                <c:pt idx="1">
                  <c:v>-5.0817674998370217E-3</c:v>
                </c:pt>
                <c:pt idx="2">
                  <c:v>-9.8022583944786818E-3</c:v>
                </c:pt>
                <c:pt idx="3">
                  <c:v>-3.3380436156354998E-3</c:v>
                </c:pt>
                <c:pt idx="4">
                  <c:v>-5.4259916445204568E-3</c:v>
                </c:pt>
                <c:pt idx="5">
                  <c:v>-2.7054971178062E-2</c:v>
                </c:pt>
                <c:pt idx="6">
                  <c:v>3.6802948052319104E-3</c:v>
                </c:pt>
                <c:pt idx="7">
                  <c:v>2.1770567758946932E-3</c:v>
                </c:pt>
                <c:pt idx="8">
                  <c:v>1.2104671426842186E-2</c:v>
                </c:pt>
                <c:pt idx="9">
                  <c:v>3.2235288960730198E-2</c:v>
                </c:pt>
              </c:numCache>
            </c:numRef>
          </c:val>
        </c:ser>
        <c:ser>
          <c:idx val="1"/>
          <c:order val="1"/>
          <c:tx>
            <c:v>1991</c:v>
          </c:tx>
          <c:val>
            <c:numRef>
              <c:f>'Figure 2.1 and 2.2'!$E$23:$E$32</c:f>
              <c:numCache>
                <c:formatCode>General</c:formatCode>
                <c:ptCount val="10"/>
                <c:pt idx="0">
                  <c:v>6.3556082787442634E-3</c:v>
                </c:pt>
                <c:pt idx="1">
                  <c:v>-2.958934761013144E-2</c:v>
                </c:pt>
                <c:pt idx="2">
                  <c:v>-1.1314849855404983E-2</c:v>
                </c:pt>
                <c:pt idx="3">
                  <c:v>-1.2555101769937243E-2</c:v>
                </c:pt>
                <c:pt idx="4">
                  <c:v>8.8652114709136841E-4</c:v>
                </c:pt>
                <c:pt idx="5">
                  <c:v>-3.3607060088849901E-2</c:v>
                </c:pt>
                <c:pt idx="6">
                  <c:v>-1.3119977211628055E-2</c:v>
                </c:pt>
                <c:pt idx="7">
                  <c:v>6.2499478920704519E-3</c:v>
                </c:pt>
                <c:pt idx="8">
                  <c:v>3.2789235553215682E-2</c:v>
                </c:pt>
                <c:pt idx="9">
                  <c:v>5.3905023664829507E-2</c:v>
                </c:pt>
              </c:numCache>
            </c:numRef>
          </c:val>
        </c:ser>
        <c:ser>
          <c:idx val="2"/>
          <c:order val="2"/>
          <c:tx>
            <c:v>1995</c:v>
          </c:tx>
          <c:val>
            <c:numRef>
              <c:f>'Figure 2.1 and 2.2'!$F$23:$F$32</c:f>
              <c:numCache>
                <c:formatCode>General</c:formatCode>
                <c:ptCount val="10"/>
                <c:pt idx="0">
                  <c:v>1.9664103371305201E-2</c:v>
                </c:pt>
                <c:pt idx="1">
                  <c:v>-3.2305405850389553E-2</c:v>
                </c:pt>
                <c:pt idx="2">
                  <c:v>-1.208939066907466E-2</c:v>
                </c:pt>
                <c:pt idx="3">
                  <c:v>-1.4745425331529895E-2</c:v>
                </c:pt>
                <c:pt idx="4">
                  <c:v>-1.0706705707603183E-2</c:v>
                </c:pt>
                <c:pt idx="5">
                  <c:v>-4.6277568965382529E-2</c:v>
                </c:pt>
                <c:pt idx="6">
                  <c:v>-1.6772299849894094E-2</c:v>
                </c:pt>
                <c:pt idx="7">
                  <c:v>-5.1075010898830597E-3</c:v>
                </c:pt>
                <c:pt idx="8">
                  <c:v>3.4692104490698233E-2</c:v>
                </c:pt>
                <c:pt idx="9">
                  <c:v>8.3648089601753114E-2</c:v>
                </c:pt>
              </c:numCache>
            </c:numRef>
          </c:val>
        </c:ser>
        <c:ser>
          <c:idx val="3"/>
          <c:order val="3"/>
          <c:tx>
            <c:v>1999</c:v>
          </c:tx>
          <c:val>
            <c:numRef>
              <c:f>'Figure 2.1 and 2.2'!$G$23:$G$32</c:f>
              <c:numCache>
                <c:formatCode>General</c:formatCode>
                <c:ptCount val="10"/>
                <c:pt idx="0">
                  <c:v>1.8091393738197903E-2</c:v>
                </c:pt>
                <c:pt idx="1">
                  <c:v>-3.2720223167931883E-2</c:v>
                </c:pt>
                <c:pt idx="2">
                  <c:v>-2.0456091751205777E-2</c:v>
                </c:pt>
                <c:pt idx="3">
                  <c:v>-1.4365689290747222E-2</c:v>
                </c:pt>
                <c:pt idx="4">
                  <c:v>-1.1858162102331869E-2</c:v>
                </c:pt>
                <c:pt idx="5">
                  <c:v>-5.2859616933723833E-2</c:v>
                </c:pt>
                <c:pt idx="6">
                  <c:v>-2.2977332955032018E-2</c:v>
                </c:pt>
                <c:pt idx="7">
                  <c:v>-4.2460435118342205E-3</c:v>
                </c:pt>
                <c:pt idx="8">
                  <c:v>4.2309777993008849E-2</c:v>
                </c:pt>
                <c:pt idx="9">
                  <c:v>9.9081987981600061E-2</c:v>
                </c:pt>
              </c:numCache>
            </c:numRef>
          </c:val>
        </c:ser>
        <c:ser>
          <c:idx val="4"/>
          <c:order val="4"/>
          <c:tx>
            <c:v>2004</c:v>
          </c:tx>
          <c:val>
            <c:numRef>
              <c:f>'Figure 2.1 and 2.2'!$H$23:$H$32</c:f>
              <c:numCache>
                <c:formatCode>General</c:formatCode>
                <c:ptCount val="10"/>
                <c:pt idx="0">
                  <c:v>3.0239615320648346E-2</c:v>
                </c:pt>
                <c:pt idx="1">
                  <c:v>-3.7088595530647805E-2</c:v>
                </c:pt>
                <c:pt idx="2">
                  <c:v>-2.9245095294259674E-2</c:v>
                </c:pt>
                <c:pt idx="3">
                  <c:v>-1.4332583582580273E-2</c:v>
                </c:pt>
                <c:pt idx="4">
                  <c:v>-1.218949993973978E-2</c:v>
                </c:pt>
                <c:pt idx="5">
                  <c:v>-5.9755285755589867E-2</c:v>
                </c:pt>
                <c:pt idx="6">
                  <c:v>-2.4509653323074091E-2</c:v>
                </c:pt>
                <c:pt idx="7">
                  <c:v>-3.1038048684354572E-2</c:v>
                </c:pt>
                <c:pt idx="8">
                  <c:v>7.3795875330202515E-2</c:v>
                </c:pt>
                <c:pt idx="9">
                  <c:v>0.10412327145939464</c:v>
                </c:pt>
              </c:numCache>
            </c:numRef>
          </c:val>
        </c:ser>
        <c:ser>
          <c:idx val="5"/>
          <c:order val="5"/>
          <c:tx>
            <c:v>2008</c:v>
          </c:tx>
          <c:val>
            <c:numRef>
              <c:f>'Figure 2.1 and 2.2'!$I$23:$I$32</c:f>
              <c:numCache>
                <c:formatCode>General</c:formatCode>
                <c:ptCount val="10"/>
                <c:pt idx="0">
                  <c:v>3.4987231943217512E-2</c:v>
                </c:pt>
                <c:pt idx="1">
                  <c:v>-4.5212489156139193E-2</c:v>
                </c:pt>
                <c:pt idx="2">
                  <c:v>-3.7084620516570806E-2</c:v>
                </c:pt>
                <c:pt idx="3">
                  <c:v>-1.4309539071330701E-2</c:v>
                </c:pt>
                <c:pt idx="4">
                  <c:v>-1.4851014578576016E-2</c:v>
                </c:pt>
                <c:pt idx="5">
                  <c:v>-6.4770258581429485E-2</c:v>
                </c:pt>
                <c:pt idx="6">
                  <c:v>-2.3021606695924846E-2</c:v>
                </c:pt>
                <c:pt idx="7">
                  <c:v>-3.2098360718847037E-2</c:v>
                </c:pt>
                <c:pt idx="8">
                  <c:v>8.2294800484210978E-2</c:v>
                </c:pt>
                <c:pt idx="9">
                  <c:v>0.11406585689138916</c:v>
                </c:pt>
              </c:numCache>
            </c:numRef>
          </c:val>
        </c:ser>
        <c:dLbls/>
        <c:axId val="78794112"/>
        <c:axId val="78812672"/>
      </c:barChart>
      <c:catAx>
        <c:axId val="78794112"/>
        <c:scaling>
          <c:orientation val="minMax"/>
        </c:scaling>
        <c:axPos val="b"/>
        <c:title>
          <c:tx>
            <c:rich>
              <a:bodyPr/>
              <a:lstStyle/>
              <a:p>
                <a:pPr>
                  <a:defRPr/>
                </a:pPr>
                <a:r>
                  <a:rPr lang="en-US"/>
                  <a:t>Occupational</a:t>
                </a:r>
                <a:r>
                  <a:rPr lang="en-US" baseline="0"/>
                  <a:t> group</a:t>
                </a:r>
                <a:endParaRPr lang="en-US"/>
              </a:p>
            </c:rich>
          </c:tx>
          <c:layout/>
        </c:title>
        <c:tickLblPos val="nextTo"/>
        <c:crossAx val="78812672"/>
        <c:crosses val="autoZero"/>
        <c:auto val="1"/>
        <c:lblAlgn val="ctr"/>
        <c:lblOffset val="100"/>
      </c:catAx>
      <c:valAx>
        <c:axId val="78812672"/>
        <c:scaling>
          <c:orientation val="minMax"/>
        </c:scaling>
        <c:axPos val="l"/>
        <c:numFmt formatCode="0.00%" sourceLinked="0"/>
        <c:tickLblPos val="nextTo"/>
        <c:crossAx val="78794112"/>
        <c:crosses val="autoZero"/>
        <c:crossBetween val="between"/>
      </c:valAx>
    </c:plotArea>
    <c:legend>
      <c:legendPos val="r"/>
      <c:layout>
        <c:manualLayout>
          <c:xMode val="edge"/>
          <c:yMode val="edge"/>
          <c:x val="0.41554463026120786"/>
          <c:y val="6.1726752583046343E-2"/>
          <c:w val="0.16849005770847267"/>
          <c:h val="0.25925397178091331"/>
        </c:manualLayout>
      </c:layout>
    </c:legend>
    <c:plotVisOnly val="1"/>
    <c:dispBlanksAs val="gap"/>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GB"/>
  <c:chart>
    <c:autoTitleDeleted val="1"/>
    <c:plotArea>
      <c:layout>
        <c:manualLayout>
          <c:layoutTarget val="inner"/>
          <c:xMode val="edge"/>
          <c:yMode val="edge"/>
          <c:x val="0.14903018372703425"/>
          <c:y val="3.4267027737185832E-2"/>
          <c:w val="0.81961001749781304"/>
          <c:h val="0.93146594452562836"/>
        </c:manualLayout>
      </c:layout>
      <c:barChart>
        <c:barDir val="col"/>
        <c:grouping val="clustered"/>
        <c:ser>
          <c:idx val="0"/>
          <c:order val="0"/>
          <c:tx>
            <c:v>EU27</c:v>
          </c:tx>
          <c:cat>
            <c:strRef>
              <c:f>Data!$CK$11:$CS$11</c:f>
              <c:strCache>
                <c:ptCount val="9"/>
                <c:pt idx="0">
                  <c:v>Managers</c:v>
                </c:pt>
                <c:pt idx="1">
                  <c:v>Professionals</c:v>
                </c:pt>
                <c:pt idx="2">
                  <c:v>Technicians and associate professionals</c:v>
                </c:pt>
                <c:pt idx="3">
                  <c:v>Clerical support workers</c:v>
                </c:pt>
                <c:pt idx="4">
                  <c:v>Skilled agricultural, forestry and fishery workers</c:v>
                </c:pt>
                <c:pt idx="5">
                  <c:v>Craft and related trades workers</c:v>
                </c:pt>
                <c:pt idx="6">
                  <c:v>Plant and machine operators, and assemblers</c:v>
                </c:pt>
                <c:pt idx="7">
                  <c:v>Service and sales workers</c:v>
                </c:pt>
                <c:pt idx="8">
                  <c:v>Elementary occupations</c:v>
                </c:pt>
              </c:strCache>
            </c:strRef>
          </c:cat>
          <c:val>
            <c:numRef>
              <c:f>Data!$CK$12:$CS$12</c:f>
              <c:numCache>
                <c:formatCode>0.0%</c:formatCode>
                <c:ptCount val="9"/>
                <c:pt idx="0">
                  <c:v>4.83243111752929E-3</c:v>
                </c:pt>
                <c:pt idx="1">
                  <c:v>1.3277977965120522E-2</c:v>
                </c:pt>
                <c:pt idx="2">
                  <c:v>1.7218195768170352E-2</c:v>
                </c:pt>
                <c:pt idx="3">
                  <c:v>-1.1230936898335098E-2</c:v>
                </c:pt>
                <c:pt idx="4">
                  <c:v>-2.2148819549476326E-2</c:v>
                </c:pt>
                <c:pt idx="5">
                  <c:v>-1.4729431017289518E-2</c:v>
                </c:pt>
                <c:pt idx="6">
                  <c:v>-3.8546003936748979E-3</c:v>
                </c:pt>
                <c:pt idx="7">
                  <c:v>5.8956984923385913E-3</c:v>
                </c:pt>
                <c:pt idx="8">
                  <c:v>1.0404391677819119E-2</c:v>
                </c:pt>
              </c:numCache>
            </c:numRef>
          </c:val>
        </c:ser>
        <c:axId val="48672128"/>
        <c:axId val="48821376"/>
      </c:barChart>
      <c:catAx>
        <c:axId val="48672128"/>
        <c:scaling>
          <c:orientation val="minMax"/>
        </c:scaling>
        <c:axPos val="b"/>
        <c:tickLblPos val="nextTo"/>
        <c:txPr>
          <a:bodyPr rot="-5400000" vert="horz"/>
          <a:lstStyle/>
          <a:p>
            <a:pPr>
              <a:defRPr/>
            </a:pPr>
            <a:endParaRPr lang="en-US"/>
          </a:p>
        </c:txPr>
        <c:crossAx val="48821376"/>
        <c:crosses val="autoZero"/>
        <c:auto val="1"/>
        <c:lblAlgn val="ctr"/>
        <c:lblOffset val="100"/>
      </c:catAx>
      <c:valAx>
        <c:axId val="48821376"/>
        <c:scaling>
          <c:orientation val="minMax"/>
        </c:scaling>
        <c:axPos val="l"/>
        <c:title>
          <c:tx>
            <c:rich>
              <a:bodyPr rot="-5400000" vert="horz"/>
              <a:lstStyle/>
              <a:p>
                <a:pPr>
                  <a:defRPr/>
                </a:pPr>
                <a:r>
                  <a:rPr lang="en-US"/>
                  <a:t>Change in employment share, 2000-2007</a:t>
                </a:r>
              </a:p>
            </c:rich>
          </c:tx>
          <c:layout>
            <c:manualLayout>
              <c:xMode val="edge"/>
              <c:yMode val="edge"/>
              <c:x val="3.5685519069309751E-2"/>
              <c:y val="0.16999242490706115"/>
            </c:manualLayout>
          </c:layout>
        </c:title>
        <c:numFmt formatCode="0.0%" sourceLinked="1"/>
        <c:tickLblPos val="nextTo"/>
        <c:crossAx val="48672128"/>
        <c:crosses val="autoZero"/>
        <c:crossBetween val="between"/>
      </c:valAx>
    </c:plotArea>
    <c:legend>
      <c:legendPos val="r"/>
      <c:layout>
        <c:manualLayout>
          <c:xMode val="edge"/>
          <c:yMode val="edge"/>
          <c:x val="0.72419575678040282"/>
          <c:y val="8.0119062865980667E-2"/>
          <c:w val="0.1067346894138233"/>
          <c:h val="5.5811447503779664E-2"/>
        </c:manualLayout>
      </c:layout>
    </c:legend>
    <c:plotVisOnly val="1"/>
  </c:chart>
  <c:txPr>
    <a:bodyPr/>
    <a:lstStyle/>
    <a:p>
      <a:pPr>
        <a:defRPr sz="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GB"/>
  <c:chart>
    <c:plotArea>
      <c:layout/>
      <c:lineChart>
        <c:grouping val="standard"/>
        <c:ser>
          <c:idx val="0"/>
          <c:order val="0"/>
          <c:tx>
            <c:strRef>
              <c:f>Sheet1!$G$2</c:f>
              <c:strCache>
                <c:ptCount val="1"/>
                <c:pt idx="0">
                  <c:v>Occupations</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Sheet1!$G$3:$G$21</c:f>
              <c:numCache>
                <c:formatCode>0.0%</c:formatCode>
                <c:ptCount val="19"/>
                <c:pt idx="0">
                  <c:v>-1.0362300000000001E-2</c:v>
                </c:pt>
                <c:pt idx="1">
                  <c:v>-9.9689999999999987E-3</c:v>
                </c:pt>
                <c:pt idx="2">
                  <c:v>-9.8640000000000012E-3</c:v>
                </c:pt>
                <c:pt idx="3">
                  <c:v>-8.8405000000000011E-3</c:v>
                </c:pt>
                <c:pt idx="4">
                  <c:v>-7.6903000000000006E-3</c:v>
                </c:pt>
                <c:pt idx="5">
                  <c:v>-2.0297999999999983E-3</c:v>
                </c:pt>
                <c:pt idx="6">
                  <c:v>2.5847000000000023E-3</c:v>
                </c:pt>
                <c:pt idx="7">
                  <c:v>9.7699000000000015E-3</c:v>
                </c:pt>
                <c:pt idx="8">
                  <c:v>1.4473799999999995E-2</c:v>
                </c:pt>
                <c:pt idx="9">
                  <c:v>2.1217799999999998E-2</c:v>
                </c:pt>
                <c:pt idx="10">
                  <c:v>3.1044299999999997E-2</c:v>
                </c:pt>
                <c:pt idx="11">
                  <c:v>3.7172000000000004E-2</c:v>
                </c:pt>
                <c:pt idx="12">
                  <c:v>4.2061899999999999E-2</c:v>
                </c:pt>
                <c:pt idx="13">
                  <c:v>4.6192400000000002E-2</c:v>
                </c:pt>
                <c:pt idx="14">
                  <c:v>5.3320199999999998E-2</c:v>
                </c:pt>
                <c:pt idx="15">
                  <c:v>5.5578700000000002E-2</c:v>
                </c:pt>
                <c:pt idx="16">
                  <c:v>5.75571E-2</c:v>
                </c:pt>
                <c:pt idx="17">
                  <c:v>5.1107499999999993E-2</c:v>
                </c:pt>
                <c:pt idx="18">
                  <c:v>4.6744899999999999E-2</c:v>
                </c:pt>
              </c:numCache>
            </c:numRef>
          </c:val>
        </c:ser>
        <c:ser>
          <c:idx val="1"/>
          <c:order val="1"/>
          <c:tx>
            <c:strRef>
              <c:f>Sheet1!$I$2</c:f>
              <c:strCache>
                <c:ptCount val="1"/>
                <c:pt idx="0">
                  <c:v>Education</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Sheet1!$I$3:$I$21</c:f>
              <c:numCache>
                <c:formatCode>0.0%</c:formatCode>
                <c:ptCount val="19"/>
                <c:pt idx="0">
                  <c:v>1.0273000000000018E-3</c:v>
                </c:pt>
                <c:pt idx="1">
                  <c:v>1.1686200000000001E-2</c:v>
                </c:pt>
                <c:pt idx="2">
                  <c:v>1.5995199999999998E-2</c:v>
                </c:pt>
                <c:pt idx="3">
                  <c:v>1.9343300000000001E-2</c:v>
                </c:pt>
                <c:pt idx="4">
                  <c:v>2.6271799999999998E-2</c:v>
                </c:pt>
                <c:pt idx="5">
                  <c:v>2.95944E-2</c:v>
                </c:pt>
                <c:pt idx="6">
                  <c:v>3.2004299999999999E-2</c:v>
                </c:pt>
                <c:pt idx="7">
                  <c:v>3.2874799999999996E-2</c:v>
                </c:pt>
                <c:pt idx="8">
                  <c:v>3.6604299999999999E-2</c:v>
                </c:pt>
                <c:pt idx="9">
                  <c:v>4.2184100000000002E-2</c:v>
                </c:pt>
                <c:pt idx="10">
                  <c:v>4.5125600000000002E-2</c:v>
                </c:pt>
                <c:pt idx="11">
                  <c:v>4.88853E-2</c:v>
                </c:pt>
                <c:pt idx="12">
                  <c:v>5.5159400000000004E-2</c:v>
                </c:pt>
                <c:pt idx="13">
                  <c:v>6.1010700000000001E-2</c:v>
                </c:pt>
                <c:pt idx="14">
                  <c:v>6.405050000000001E-2</c:v>
                </c:pt>
                <c:pt idx="15">
                  <c:v>6.9710099999999997E-2</c:v>
                </c:pt>
                <c:pt idx="16">
                  <c:v>6.8172199999999988E-2</c:v>
                </c:pt>
                <c:pt idx="17">
                  <c:v>7.4275000000000008E-2</c:v>
                </c:pt>
                <c:pt idx="18">
                  <c:v>7.1510099999999993E-2</c:v>
                </c:pt>
              </c:numCache>
            </c:numRef>
          </c:val>
        </c:ser>
        <c:ser>
          <c:idx val="2"/>
          <c:order val="2"/>
          <c:tx>
            <c:strRef>
              <c:f>Sheet1!$K$2</c:f>
              <c:strCache>
                <c:ptCount val="1"/>
                <c:pt idx="0">
                  <c:v>Unions</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Sheet1!$K$3:$K$21</c:f>
              <c:numCache>
                <c:formatCode>0.0%</c:formatCode>
                <c:ptCount val="19"/>
                <c:pt idx="0">
                  <c:v>-3.3183299999999999E-2</c:v>
                </c:pt>
                <c:pt idx="1">
                  <c:v>-2.3135800000000002E-2</c:v>
                </c:pt>
                <c:pt idx="2">
                  <c:v>-2.18438E-2</c:v>
                </c:pt>
                <c:pt idx="3">
                  <c:v>-2.15067E-2</c:v>
                </c:pt>
                <c:pt idx="4">
                  <c:v>-2.1084200000000001E-2</c:v>
                </c:pt>
                <c:pt idx="5">
                  <c:v>-2.1982499999999999E-2</c:v>
                </c:pt>
                <c:pt idx="6">
                  <c:v>-2.3646E-2</c:v>
                </c:pt>
                <c:pt idx="7">
                  <c:v>-2.3877300000000001E-2</c:v>
                </c:pt>
                <c:pt idx="8">
                  <c:v>-2.2225700000000001E-2</c:v>
                </c:pt>
                <c:pt idx="9">
                  <c:v>-2.2269199999999999E-2</c:v>
                </c:pt>
                <c:pt idx="10">
                  <c:v>-2.2455300000000001E-2</c:v>
                </c:pt>
                <c:pt idx="11">
                  <c:v>-2.0828599999999999E-2</c:v>
                </c:pt>
                <c:pt idx="12">
                  <c:v>-1.70283E-2</c:v>
                </c:pt>
                <c:pt idx="13">
                  <c:v>-1.2633500000000001E-2</c:v>
                </c:pt>
                <c:pt idx="14">
                  <c:v>-1.209E-2</c:v>
                </c:pt>
                <c:pt idx="15">
                  <c:v>-6.5754999999999997E-3</c:v>
                </c:pt>
                <c:pt idx="16">
                  <c:v>-2.0005000000000001E-3</c:v>
                </c:pt>
                <c:pt idx="17">
                  <c:v>3.8934E-3</c:v>
                </c:pt>
                <c:pt idx="18">
                  <c:v>1.14243E-2</c:v>
                </c:pt>
              </c:numCache>
            </c:numRef>
          </c:val>
        </c:ser>
        <c:ser>
          <c:idx val="3"/>
          <c:order val="3"/>
          <c:tx>
            <c:strRef>
              <c:f>Sheet1!$L$2</c:f>
              <c:strCache>
                <c:ptCount val="1"/>
                <c:pt idx="0">
                  <c:v>Experience</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Sheet1!$L$3:$L$21</c:f>
              <c:numCache>
                <c:formatCode>0.0%</c:formatCode>
                <c:ptCount val="19"/>
                <c:pt idx="0">
                  <c:v>8.2227000000000012E-3</c:v>
                </c:pt>
                <c:pt idx="1">
                  <c:v>1.1989999999999999E-2</c:v>
                </c:pt>
                <c:pt idx="2">
                  <c:v>1.1501900000000001E-2</c:v>
                </c:pt>
                <c:pt idx="3">
                  <c:v>1.21946E-2</c:v>
                </c:pt>
                <c:pt idx="4">
                  <c:v>1.5935100000000001E-2</c:v>
                </c:pt>
                <c:pt idx="5">
                  <c:v>1.7133200000000001E-2</c:v>
                </c:pt>
                <c:pt idx="6">
                  <c:v>1.7855200000000002E-2</c:v>
                </c:pt>
                <c:pt idx="7">
                  <c:v>1.86693E-2</c:v>
                </c:pt>
                <c:pt idx="8">
                  <c:v>1.9453699999999997E-2</c:v>
                </c:pt>
                <c:pt idx="9">
                  <c:v>1.99341E-2</c:v>
                </c:pt>
                <c:pt idx="10">
                  <c:v>2.1930999999999999E-2</c:v>
                </c:pt>
                <c:pt idx="11">
                  <c:v>2.2899600000000003E-2</c:v>
                </c:pt>
                <c:pt idx="12">
                  <c:v>2.42454E-2</c:v>
                </c:pt>
                <c:pt idx="13">
                  <c:v>2.4814299999999997E-2</c:v>
                </c:pt>
                <c:pt idx="14">
                  <c:v>2.6855300000000002E-2</c:v>
                </c:pt>
                <c:pt idx="15">
                  <c:v>2.72172E-2</c:v>
                </c:pt>
                <c:pt idx="16">
                  <c:v>2.5905900000000003E-2</c:v>
                </c:pt>
                <c:pt idx="17">
                  <c:v>2.6495699999999997E-2</c:v>
                </c:pt>
                <c:pt idx="18">
                  <c:v>2.0128500000000001E-2</c:v>
                </c:pt>
              </c:numCache>
            </c:numRef>
          </c:val>
        </c:ser>
        <c:ser>
          <c:idx val="4"/>
          <c:order val="4"/>
          <c:tx>
            <c:strRef>
              <c:f>Sheet1!$M$2</c:f>
              <c:strCache>
                <c:ptCount val="1"/>
                <c:pt idx="0">
                  <c:v>Gender</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Sheet1!$M$3:$M$21</c:f>
              <c:numCache>
                <c:formatCode>0.0%</c:formatCode>
                <c:ptCount val="19"/>
                <c:pt idx="0">
                  <c:v>-1.7066E-3</c:v>
                </c:pt>
                <c:pt idx="1">
                  <c:v>-1.7205E-3</c:v>
                </c:pt>
                <c:pt idx="2">
                  <c:v>-3.3433999999999998E-3</c:v>
                </c:pt>
                <c:pt idx="3">
                  <c:v>-4.6765000000000001E-3</c:v>
                </c:pt>
                <c:pt idx="4">
                  <c:v>-6.0954E-3</c:v>
                </c:pt>
                <c:pt idx="5">
                  <c:v>-7.3299000000000003E-3</c:v>
                </c:pt>
                <c:pt idx="6">
                  <c:v>-8.4227999999999994E-3</c:v>
                </c:pt>
                <c:pt idx="7">
                  <c:v>-9.0297999999999993E-3</c:v>
                </c:pt>
                <c:pt idx="8">
                  <c:v>-9.1570000000000002E-3</c:v>
                </c:pt>
                <c:pt idx="9">
                  <c:v>-8.7463000000000003E-3</c:v>
                </c:pt>
                <c:pt idx="10">
                  <c:v>-8.6762999999999996E-3</c:v>
                </c:pt>
                <c:pt idx="11">
                  <c:v>-8.9274999999999997E-3</c:v>
                </c:pt>
                <c:pt idx="12">
                  <c:v>-8.6899000000000004E-3</c:v>
                </c:pt>
                <c:pt idx="13">
                  <c:v>-8.2214999999999996E-3</c:v>
                </c:pt>
                <c:pt idx="14">
                  <c:v>-7.6961E-3</c:v>
                </c:pt>
                <c:pt idx="15">
                  <c:v>-7.5967999999999999E-3</c:v>
                </c:pt>
                <c:pt idx="16">
                  <c:v>-8.5521E-3</c:v>
                </c:pt>
                <c:pt idx="17">
                  <c:v>-7.9348000000000005E-3</c:v>
                </c:pt>
                <c:pt idx="18">
                  <c:v>-7.4618000000000002E-3</c:v>
                </c:pt>
              </c:numCache>
            </c:numRef>
          </c:val>
        </c:ser>
        <c:ser>
          <c:idx val="5"/>
          <c:order val="5"/>
          <c:tx>
            <c:strRef>
              <c:f>Sheet1!$N$2</c:f>
              <c:strCache>
                <c:ptCount val="1"/>
                <c:pt idx="0">
                  <c:v>Part-time</c:v>
                </c:pt>
              </c:strCache>
            </c:strRef>
          </c:tx>
          <c:marker>
            <c:symbol val="none"/>
          </c:marker>
          <c:cat>
            <c:numRef>
              <c:f>Sheet1!$A$3:$A$21</c:f>
              <c:numCache>
                <c:formatCode>General</c:formatCode>
                <c:ptCount val="19"/>
                <c:pt idx="0">
                  <c:v>0.05</c:v>
                </c:pt>
                <c:pt idx="1">
                  <c:v>0.1</c:v>
                </c:pt>
                <c:pt idx="2">
                  <c:v>0.15</c:v>
                </c:pt>
                <c:pt idx="3">
                  <c:v>0.2</c:v>
                </c:pt>
                <c:pt idx="4">
                  <c:v>0.25</c:v>
                </c:pt>
                <c:pt idx="5">
                  <c:v>0.3</c:v>
                </c:pt>
                <c:pt idx="6">
                  <c:v>0.35</c:v>
                </c:pt>
                <c:pt idx="7">
                  <c:v>0.4</c:v>
                </c:pt>
                <c:pt idx="8">
                  <c:v>0.45</c:v>
                </c:pt>
                <c:pt idx="9">
                  <c:v>0.5</c:v>
                </c:pt>
                <c:pt idx="10">
                  <c:v>0.55000000000000004</c:v>
                </c:pt>
                <c:pt idx="11">
                  <c:v>0.6</c:v>
                </c:pt>
                <c:pt idx="12">
                  <c:v>0.65</c:v>
                </c:pt>
                <c:pt idx="13">
                  <c:v>0.7</c:v>
                </c:pt>
                <c:pt idx="14">
                  <c:v>0.75</c:v>
                </c:pt>
                <c:pt idx="15">
                  <c:v>0.8</c:v>
                </c:pt>
                <c:pt idx="16">
                  <c:v>0.85</c:v>
                </c:pt>
                <c:pt idx="17">
                  <c:v>0.9</c:v>
                </c:pt>
                <c:pt idx="18">
                  <c:v>0.95</c:v>
                </c:pt>
              </c:numCache>
            </c:numRef>
          </c:cat>
          <c:val>
            <c:numRef>
              <c:f>Sheet1!$N$3:$N$21</c:f>
              <c:numCache>
                <c:formatCode>0.0%</c:formatCode>
                <c:ptCount val="19"/>
                <c:pt idx="0">
                  <c:v>-7.0430000000000004E-4</c:v>
                </c:pt>
                <c:pt idx="1">
                  <c:v>-6.9490000000000003E-4</c:v>
                </c:pt>
                <c:pt idx="2">
                  <c:v>-7.1159999999999995E-4</c:v>
                </c:pt>
                <c:pt idx="3">
                  <c:v>-7.85E-4</c:v>
                </c:pt>
                <c:pt idx="4">
                  <c:v>-9.4530000000000005E-4</c:v>
                </c:pt>
                <c:pt idx="5">
                  <c:v>-1.0399999999999999E-3</c:v>
                </c:pt>
                <c:pt idx="6">
                  <c:v>-9.9719999999999995E-4</c:v>
                </c:pt>
                <c:pt idx="7">
                  <c:v>-9.1940000000000001E-4</c:v>
                </c:pt>
                <c:pt idx="8">
                  <c:v>-8.7699999999999996E-4</c:v>
                </c:pt>
                <c:pt idx="9">
                  <c:v>-8.1599999999999999E-4</c:v>
                </c:pt>
                <c:pt idx="10">
                  <c:v>-7.1460000000000002E-4</c:v>
                </c:pt>
                <c:pt idx="11">
                  <c:v>-6.0979999999999997E-4</c:v>
                </c:pt>
                <c:pt idx="12">
                  <c:v>-5.0989999999999998E-4</c:v>
                </c:pt>
                <c:pt idx="13">
                  <c:v>-4.2480000000000003E-4</c:v>
                </c:pt>
                <c:pt idx="14">
                  <c:v>-3.0019999999999998E-4</c:v>
                </c:pt>
                <c:pt idx="15">
                  <c:v>-1.5860000000000001E-4</c:v>
                </c:pt>
                <c:pt idx="16">
                  <c:v>3.8600000000000003E-5</c:v>
                </c:pt>
                <c:pt idx="17">
                  <c:v>8.7899999999999995E-5</c:v>
                </c:pt>
                <c:pt idx="18">
                  <c:v>2.5999999999999998E-4</c:v>
                </c:pt>
              </c:numCache>
            </c:numRef>
          </c:val>
        </c:ser>
        <c:marker val="1"/>
        <c:axId val="48919296"/>
        <c:axId val="48988544"/>
      </c:lineChart>
      <c:catAx>
        <c:axId val="48919296"/>
        <c:scaling>
          <c:orientation val="minMax"/>
        </c:scaling>
        <c:axPos val="b"/>
        <c:title>
          <c:tx>
            <c:rich>
              <a:bodyPr/>
              <a:lstStyle/>
              <a:p>
                <a:pPr>
                  <a:defRPr/>
                </a:pPr>
                <a:r>
                  <a:rPr lang="en-GB" dirty="0" smtClean="0"/>
                  <a:t>Percentile</a:t>
                </a:r>
                <a:endParaRPr lang="en-GB" dirty="0"/>
              </a:p>
            </c:rich>
          </c:tx>
          <c:layout/>
        </c:title>
        <c:numFmt formatCode="#,##0.00" sourceLinked="0"/>
        <c:tickLblPos val="nextTo"/>
        <c:txPr>
          <a:bodyPr rot="-5400000" vert="horz"/>
          <a:lstStyle/>
          <a:p>
            <a:pPr>
              <a:defRPr/>
            </a:pPr>
            <a:endParaRPr lang="en-US"/>
          </a:p>
        </c:txPr>
        <c:crossAx val="48988544"/>
        <c:crosses val="autoZero"/>
        <c:auto val="1"/>
        <c:lblAlgn val="ctr"/>
        <c:lblOffset val="100"/>
      </c:catAx>
      <c:valAx>
        <c:axId val="48988544"/>
        <c:scaling>
          <c:orientation val="minMax"/>
        </c:scaling>
        <c:axPos val="l"/>
        <c:title>
          <c:tx>
            <c:rich>
              <a:bodyPr rot="-5400000" vert="horz"/>
              <a:lstStyle/>
              <a:p>
                <a:pPr>
                  <a:defRPr/>
                </a:pPr>
                <a:r>
                  <a:rPr lang="en-GB" dirty="0" smtClean="0"/>
                  <a:t>Change in gross hourly wage, 1987-2001</a:t>
                </a:r>
                <a:endParaRPr lang="en-GB" dirty="0"/>
              </a:p>
            </c:rich>
          </c:tx>
          <c:layout/>
        </c:title>
        <c:numFmt formatCode="0.0%" sourceLinked="1"/>
        <c:tickLblPos val="nextTo"/>
        <c:crossAx val="48919296"/>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1071522309711313"/>
          <c:y val="5.0925925925925923E-2"/>
          <c:w val="0.78928460357549735"/>
          <c:h val="0.89814814814814814"/>
        </c:manualLayout>
      </c:layout>
      <c:barChart>
        <c:barDir val="col"/>
        <c:grouping val="clustered"/>
        <c:ser>
          <c:idx val="0"/>
          <c:order val="0"/>
          <c:cat>
            <c:strRef>
              <c:f>'Good non-routine jobs'!$F$6:$F$16</c:f>
              <c:strCache>
                <c:ptCount val="11"/>
                <c:pt idx="0">
                  <c:v>&lt;£4</c:v>
                </c:pt>
                <c:pt idx="1">
                  <c:v>£4-8</c:v>
                </c:pt>
                <c:pt idx="2">
                  <c:v>£8-12</c:v>
                </c:pt>
                <c:pt idx="3">
                  <c:v>£12-16</c:v>
                </c:pt>
                <c:pt idx="4">
                  <c:v>£16-20</c:v>
                </c:pt>
                <c:pt idx="5">
                  <c:v>£20-24</c:v>
                </c:pt>
                <c:pt idx="6">
                  <c:v>£24-28</c:v>
                </c:pt>
                <c:pt idx="7">
                  <c:v>£28-32</c:v>
                </c:pt>
                <c:pt idx="8">
                  <c:v>£32-36</c:v>
                </c:pt>
                <c:pt idx="9">
                  <c:v>£36-40</c:v>
                </c:pt>
                <c:pt idx="10">
                  <c:v>£40+</c:v>
                </c:pt>
              </c:strCache>
            </c:strRef>
          </c:cat>
          <c:val>
            <c:numRef>
              <c:f>'Good non-routine jobs'!$O$6:$O$16</c:f>
              <c:numCache>
                <c:formatCode>0.00%</c:formatCode>
                <c:ptCount val="11"/>
                <c:pt idx="0">
                  <c:v>3.5708965058846358E-4</c:v>
                </c:pt>
                <c:pt idx="1">
                  <c:v>1.2885710684039821E-2</c:v>
                </c:pt>
                <c:pt idx="2">
                  <c:v>5.5986064794123552E-3</c:v>
                </c:pt>
                <c:pt idx="3">
                  <c:v>-6.2999507225450311E-3</c:v>
                </c:pt>
                <c:pt idx="4">
                  <c:v>-1.7959454968428049E-2</c:v>
                </c:pt>
                <c:pt idx="5">
                  <c:v>-2.4217004159933992E-3</c:v>
                </c:pt>
                <c:pt idx="6">
                  <c:v>7.8396992929258419E-3</c:v>
                </c:pt>
                <c:pt idx="7">
                  <c:v>-9.2962491834840523E-4</c:v>
                </c:pt>
                <c:pt idx="8">
                  <c:v>2.6761096022278031E-3</c:v>
                </c:pt>
                <c:pt idx="9">
                  <c:v>-3.4860934438065198E-4</c:v>
                </c:pt>
                <c:pt idx="10">
                  <c:v>1.5241631427556426E-3</c:v>
                </c:pt>
              </c:numCache>
            </c:numRef>
          </c:val>
        </c:ser>
        <c:axId val="53377280"/>
        <c:axId val="55876992"/>
      </c:barChart>
      <c:catAx>
        <c:axId val="53377280"/>
        <c:scaling>
          <c:orientation val="minMax"/>
        </c:scaling>
        <c:axPos val="b"/>
        <c:title>
          <c:tx>
            <c:rich>
              <a:bodyPr/>
              <a:lstStyle/>
              <a:p>
                <a:pPr>
                  <a:defRPr/>
                </a:pPr>
                <a:r>
                  <a:rPr lang="en-GB"/>
                  <a:t>Gross hourly wage (2001 wage level)</a:t>
                </a:r>
              </a:p>
            </c:rich>
          </c:tx>
          <c:layout/>
        </c:title>
        <c:numFmt formatCode="General" sourceLinked="1"/>
        <c:tickLblPos val="nextTo"/>
        <c:txPr>
          <a:bodyPr rot="-5400000" vert="horz"/>
          <a:lstStyle/>
          <a:p>
            <a:pPr>
              <a:defRPr/>
            </a:pPr>
            <a:endParaRPr lang="en-US"/>
          </a:p>
        </c:txPr>
        <c:crossAx val="55876992"/>
        <c:crosses val="autoZero"/>
        <c:auto val="1"/>
        <c:lblAlgn val="ctr"/>
        <c:lblOffset val="100"/>
      </c:catAx>
      <c:valAx>
        <c:axId val="55876992"/>
        <c:scaling>
          <c:orientation val="minMax"/>
          <c:max val="3.0000000000000002E-2"/>
          <c:min val="-3.0000000000000002E-2"/>
        </c:scaling>
        <c:axPos val="l"/>
        <c:title>
          <c:tx>
            <c:rich>
              <a:bodyPr rot="-5400000" vert="horz"/>
              <a:lstStyle/>
              <a:p>
                <a:pPr>
                  <a:defRPr/>
                </a:pPr>
                <a:r>
                  <a:rPr lang="en-GB"/>
                  <a:t>Change in employment share</a:t>
                </a:r>
              </a:p>
            </c:rich>
          </c:tx>
          <c:layout>
            <c:manualLayout>
              <c:xMode val="edge"/>
              <c:yMode val="edge"/>
              <c:x val="1.9607843137254902E-2"/>
              <c:y val="0.26138888888888973"/>
            </c:manualLayout>
          </c:layout>
        </c:title>
        <c:numFmt formatCode="0.0%" sourceLinked="0"/>
        <c:tickLblPos val="nextTo"/>
        <c:crossAx val="53377280"/>
        <c:crosses val="autoZero"/>
        <c:crossBetween val="between"/>
      </c:valAx>
    </c:plotArea>
    <c:plotVisOnly val="1"/>
  </c:chart>
  <c:txPr>
    <a:bodyPr/>
    <a:lstStyle/>
    <a:p>
      <a:pPr>
        <a:defRPr sz="1000"/>
      </a:pPr>
      <a:endParaRPr lang="en-US"/>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22921600448798893"/>
          <c:y val="5.0925925925925923E-2"/>
          <c:w val="0.7707839955120116"/>
          <c:h val="0.89814814814814814"/>
        </c:manualLayout>
      </c:layout>
      <c:barChart>
        <c:barDir val="col"/>
        <c:grouping val="clustered"/>
        <c:ser>
          <c:idx val="0"/>
          <c:order val="0"/>
          <c:cat>
            <c:strRef>
              <c:f>'Good non-routine jobs LFS'!$F$6:$F$16</c:f>
              <c:strCache>
                <c:ptCount val="11"/>
                <c:pt idx="0">
                  <c:v>&lt;£4</c:v>
                </c:pt>
                <c:pt idx="1">
                  <c:v>£4-8</c:v>
                </c:pt>
                <c:pt idx="2">
                  <c:v>£8-12</c:v>
                </c:pt>
                <c:pt idx="3">
                  <c:v>£12-16</c:v>
                </c:pt>
                <c:pt idx="4">
                  <c:v>£16-20</c:v>
                </c:pt>
                <c:pt idx="5">
                  <c:v>£20-24</c:v>
                </c:pt>
                <c:pt idx="6">
                  <c:v>£24-28</c:v>
                </c:pt>
                <c:pt idx="7">
                  <c:v>£28-32</c:v>
                </c:pt>
                <c:pt idx="8">
                  <c:v>£32-36</c:v>
                </c:pt>
                <c:pt idx="9">
                  <c:v>£36-40</c:v>
                </c:pt>
                <c:pt idx="10">
                  <c:v>£40+</c:v>
                </c:pt>
              </c:strCache>
            </c:strRef>
          </c:cat>
          <c:val>
            <c:numRef>
              <c:f>'Good non-routine jobs LFS'!$O$6:$O$16</c:f>
              <c:numCache>
                <c:formatCode>0.00%</c:formatCode>
                <c:ptCount val="11"/>
                <c:pt idx="0">
                  <c:v>-1.8771171929348803E-3</c:v>
                </c:pt>
                <c:pt idx="1">
                  <c:v>2.2686195444629547E-3</c:v>
                </c:pt>
                <c:pt idx="2">
                  <c:v>1.0268941330057849E-2</c:v>
                </c:pt>
                <c:pt idx="3">
                  <c:v>2.092648230653503E-2</c:v>
                </c:pt>
                <c:pt idx="4">
                  <c:v>-4.6509110943410703E-3</c:v>
                </c:pt>
                <c:pt idx="5">
                  <c:v>-2.5440292418512693E-2</c:v>
                </c:pt>
                <c:pt idx="6">
                  <c:v>-4.4043366621659141E-3</c:v>
                </c:pt>
                <c:pt idx="7">
                  <c:v>-9.166379894952139E-3</c:v>
                </c:pt>
                <c:pt idx="8">
                  <c:v>3.9446725746045746E-3</c:v>
                </c:pt>
                <c:pt idx="9">
                  <c:v>9.0605866605461343E-4</c:v>
                </c:pt>
                <c:pt idx="10">
                  <c:v>7.2242628411916133E-3</c:v>
                </c:pt>
              </c:numCache>
            </c:numRef>
          </c:val>
        </c:ser>
        <c:axId val="72504448"/>
        <c:axId val="72809856"/>
      </c:barChart>
      <c:catAx>
        <c:axId val="72504448"/>
        <c:scaling>
          <c:orientation val="minMax"/>
        </c:scaling>
        <c:axPos val="b"/>
        <c:title>
          <c:tx>
            <c:rich>
              <a:bodyPr/>
              <a:lstStyle/>
              <a:p>
                <a:pPr>
                  <a:defRPr/>
                </a:pPr>
                <a:r>
                  <a:rPr lang="en-GB"/>
                  <a:t>Gross hourly wage (2008 wage level)</a:t>
                </a:r>
              </a:p>
            </c:rich>
          </c:tx>
          <c:layout/>
        </c:title>
        <c:tickLblPos val="nextTo"/>
        <c:txPr>
          <a:bodyPr rot="-5400000" vert="horz"/>
          <a:lstStyle/>
          <a:p>
            <a:pPr>
              <a:defRPr/>
            </a:pPr>
            <a:endParaRPr lang="en-US"/>
          </a:p>
        </c:txPr>
        <c:crossAx val="72809856"/>
        <c:crosses val="autoZero"/>
        <c:auto val="1"/>
        <c:lblAlgn val="ctr"/>
        <c:lblOffset val="100"/>
      </c:catAx>
      <c:valAx>
        <c:axId val="72809856"/>
        <c:scaling>
          <c:orientation val="minMax"/>
        </c:scaling>
        <c:axPos val="l"/>
        <c:title>
          <c:tx>
            <c:rich>
              <a:bodyPr rot="-5400000" vert="horz"/>
              <a:lstStyle/>
              <a:p>
                <a:pPr>
                  <a:defRPr/>
                </a:pPr>
                <a:r>
                  <a:rPr lang="en-GB"/>
                  <a:t>Change in employment share</a:t>
                </a:r>
              </a:p>
            </c:rich>
          </c:tx>
          <c:layout>
            <c:manualLayout>
              <c:xMode val="edge"/>
              <c:yMode val="edge"/>
              <c:x val="1.0178117048346057E-2"/>
              <c:y val="0.26138888888888973"/>
            </c:manualLayout>
          </c:layout>
        </c:title>
        <c:numFmt formatCode="0.0%" sourceLinked="0"/>
        <c:tickLblPos val="nextTo"/>
        <c:crossAx val="72504448"/>
        <c:crosses val="autoZero"/>
        <c:crossBetween val="between"/>
      </c:valAx>
    </c:plotArea>
    <c:plotVisOnly val="1"/>
  </c:chart>
  <c:txPr>
    <a:bodyPr/>
    <a:lstStyle/>
    <a:p>
      <a:pPr>
        <a:defRPr sz="1000"/>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GB"/>
  <c:chart>
    <c:plotArea>
      <c:layout>
        <c:manualLayout>
          <c:layoutTarget val="inner"/>
          <c:xMode val="edge"/>
          <c:yMode val="edge"/>
          <c:x val="0.13121556585391048"/>
          <c:y val="5.1400620376998399E-2"/>
          <c:w val="0.85611370135083742"/>
          <c:h val="0.89719889180519163"/>
        </c:manualLayout>
      </c:layout>
      <c:barChart>
        <c:barDir val="col"/>
        <c:grouping val="clustered"/>
        <c:ser>
          <c:idx val="0"/>
          <c:order val="0"/>
          <c:tx>
            <c:strRef>
              <c:f>Sheet1!$AI$5</c:f>
              <c:strCache>
                <c:ptCount val="1"/>
                <c:pt idx="0">
                  <c:v>Below higher education</c:v>
                </c:pt>
              </c:strCache>
            </c:strRef>
          </c:tx>
          <c:cat>
            <c:strRef>
              <c:f>Sheet1!$W$6:$W$16</c:f>
              <c:strCache>
                <c:ptCount val="11"/>
                <c:pt idx="0">
                  <c:v>&lt;£4</c:v>
                </c:pt>
                <c:pt idx="1">
                  <c:v>£4-8</c:v>
                </c:pt>
                <c:pt idx="2">
                  <c:v>£8-12</c:v>
                </c:pt>
                <c:pt idx="3">
                  <c:v>£12-16</c:v>
                </c:pt>
                <c:pt idx="4">
                  <c:v>£16-20</c:v>
                </c:pt>
                <c:pt idx="5">
                  <c:v>£20-24</c:v>
                </c:pt>
                <c:pt idx="6">
                  <c:v>£24-28</c:v>
                </c:pt>
                <c:pt idx="7">
                  <c:v>£28-32</c:v>
                </c:pt>
                <c:pt idx="8">
                  <c:v>£32-36</c:v>
                </c:pt>
                <c:pt idx="9">
                  <c:v>£36-40</c:v>
                </c:pt>
                <c:pt idx="10">
                  <c:v>£40+</c:v>
                </c:pt>
              </c:strCache>
            </c:strRef>
          </c:cat>
          <c:val>
            <c:numRef>
              <c:f>Sheet1!$AI$6:$AI$16</c:f>
              <c:numCache>
                <c:formatCode>0.0%</c:formatCode>
                <c:ptCount val="11"/>
                <c:pt idx="0">
                  <c:v>-3.1252585177919383E-3</c:v>
                </c:pt>
                <c:pt idx="1">
                  <c:v>7.6462176631173313E-3</c:v>
                </c:pt>
                <c:pt idx="2">
                  <c:v>5.736435940768397E-3</c:v>
                </c:pt>
                <c:pt idx="3">
                  <c:v>1.5569861848091981E-2</c:v>
                </c:pt>
                <c:pt idx="4">
                  <c:v>-1.7019629625252611E-2</c:v>
                </c:pt>
                <c:pt idx="5">
                  <c:v>-1.3655943841072124E-2</c:v>
                </c:pt>
                <c:pt idx="6">
                  <c:v>7.326246498930487E-3</c:v>
                </c:pt>
                <c:pt idx="7">
                  <c:v>-2.5181110178805746E-3</c:v>
                </c:pt>
                <c:pt idx="8">
                  <c:v>5.8735242327191911E-4</c:v>
                </c:pt>
                <c:pt idx="9">
                  <c:v>-2.9462164813217201E-3</c:v>
                </c:pt>
                <c:pt idx="10">
                  <c:v>2.3990451091388185E-3</c:v>
                </c:pt>
              </c:numCache>
            </c:numRef>
          </c:val>
        </c:ser>
        <c:ser>
          <c:idx val="1"/>
          <c:order val="1"/>
          <c:tx>
            <c:strRef>
              <c:f>Sheet1!$AJ$5</c:f>
              <c:strCache>
                <c:ptCount val="1"/>
                <c:pt idx="0">
                  <c:v>Higher education</c:v>
                </c:pt>
              </c:strCache>
            </c:strRef>
          </c:tx>
          <c:cat>
            <c:strRef>
              <c:f>Sheet1!$W$6:$W$16</c:f>
              <c:strCache>
                <c:ptCount val="11"/>
                <c:pt idx="0">
                  <c:v>&lt;£4</c:v>
                </c:pt>
                <c:pt idx="1">
                  <c:v>£4-8</c:v>
                </c:pt>
                <c:pt idx="2">
                  <c:v>£8-12</c:v>
                </c:pt>
                <c:pt idx="3">
                  <c:v>£12-16</c:v>
                </c:pt>
                <c:pt idx="4">
                  <c:v>£16-20</c:v>
                </c:pt>
                <c:pt idx="5">
                  <c:v>£20-24</c:v>
                </c:pt>
                <c:pt idx="6">
                  <c:v>£24-28</c:v>
                </c:pt>
                <c:pt idx="7">
                  <c:v>£28-32</c:v>
                </c:pt>
                <c:pt idx="8">
                  <c:v>£32-36</c:v>
                </c:pt>
                <c:pt idx="9">
                  <c:v>£36-40</c:v>
                </c:pt>
                <c:pt idx="10">
                  <c:v>£40+</c:v>
                </c:pt>
              </c:strCache>
            </c:strRef>
          </c:cat>
          <c:val>
            <c:numRef>
              <c:f>Sheet1!$AJ$6:$AJ$16</c:f>
              <c:numCache>
                <c:formatCode>0.0%</c:formatCode>
                <c:ptCount val="11"/>
                <c:pt idx="0">
                  <c:v>-3.0185502373992882E-4</c:v>
                </c:pt>
                <c:pt idx="1">
                  <c:v>1.0092604259602045E-3</c:v>
                </c:pt>
                <c:pt idx="2">
                  <c:v>1.1036324298144783E-2</c:v>
                </c:pt>
                <c:pt idx="3">
                  <c:v>1.5342604682691469E-2</c:v>
                </c:pt>
                <c:pt idx="4">
                  <c:v>1.8171303187524412E-3</c:v>
                </c:pt>
                <c:pt idx="5">
                  <c:v>-2.9661794677351291E-2</c:v>
                </c:pt>
                <c:pt idx="6">
                  <c:v>-1.0676775271396441E-2</c:v>
                </c:pt>
                <c:pt idx="7">
                  <c:v>-1.2836377192006719E-2</c:v>
                </c:pt>
                <c:pt idx="8">
                  <c:v>1.0220915722292764E-2</c:v>
                </c:pt>
                <c:pt idx="9">
                  <c:v>3.29917386803213E-3</c:v>
                </c:pt>
                <c:pt idx="10">
                  <c:v>1.0751392848620624E-2</c:v>
                </c:pt>
              </c:numCache>
            </c:numRef>
          </c:val>
        </c:ser>
        <c:axId val="48779648"/>
        <c:axId val="52717056"/>
      </c:barChart>
      <c:catAx>
        <c:axId val="48779648"/>
        <c:scaling>
          <c:orientation val="minMax"/>
        </c:scaling>
        <c:axPos val="b"/>
        <c:title>
          <c:tx>
            <c:rich>
              <a:bodyPr/>
              <a:lstStyle/>
              <a:p>
                <a:pPr>
                  <a:defRPr/>
                </a:pPr>
                <a:r>
                  <a:rPr lang="en-GB"/>
                  <a:t>Gross hourly wage (2008 wage level)</a:t>
                </a:r>
              </a:p>
            </c:rich>
          </c:tx>
          <c:layout/>
        </c:title>
        <c:tickLblPos val="nextTo"/>
        <c:txPr>
          <a:bodyPr rot="-5400000" vert="horz"/>
          <a:lstStyle/>
          <a:p>
            <a:pPr>
              <a:defRPr/>
            </a:pPr>
            <a:endParaRPr lang="en-US"/>
          </a:p>
        </c:txPr>
        <c:crossAx val="52717056"/>
        <c:crosses val="autoZero"/>
        <c:auto val="1"/>
        <c:lblAlgn val="ctr"/>
        <c:lblOffset val="100"/>
      </c:catAx>
      <c:valAx>
        <c:axId val="52717056"/>
        <c:scaling>
          <c:orientation val="minMax"/>
        </c:scaling>
        <c:axPos val="l"/>
        <c:title>
          <c:tx>
            <c:rich>
              <a:bodyPr rot="-5400000" vert="horz"/>
              <a:lstStyle/>
              <a:p>
                <a:pPr>
                  <a:defRPr/>
                </a:pPr>
                <a:r>
                  <a:rPr lang="en-GB"/>
                  <a:t>Change in employment share</a:t>
                </a:r>
              </a:p>
            </c:rich>
          </c:tx>
          <c:layout>
            <c:manualLayout>
              <c:xMode val="edge"/>
              <c:yMode val="edge"/>
              <c:x val="7.5284417712544434E-3"/>
              <c:y val="0.22442615127654497"/>
            </c:manualLayout>
          </c:layout>
        </c:title>
        <c:numFmt formatCode="0.0%" sourceLinked="1"/>
        <c:tickLblPos val="nextTo"/>
        <c:crossAx val="48779648"/>
        <c:crosses val="autoZero"/>
        <c:crossBetween val="between"/>
      </c:valAx>
    </c:plotArea>
    <c:legend>
      <c:legendPos val="r"/>
      <c:layout>
        <c:manualLayout>
          <c:xMode val="edge"/>
          <c:yMode val="edge"/>
          <c:x val="0.14439545682907731"/>
          <c:y val="0.71720864437399956"/>
          <c:w val="0.31469313210848643"/>
          <c:h val="0.1674343832021003"/>
        </c:manualLayout>
      </c:layout>
    </c:legend>
    <c:plotVisOnly val="1"/>
  </c:chart>
  <c:txPr>
    <a:bodyPr/>
    <a:lstStyle/>
    <a:p>
      <a:pPr>
        <a:defRPr sz="1000"/>
      </a:pPr>
      <a:endParaRPr lang="en-US"/>
    </a:p>
  </c:txPr>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GB"/>
  <c:chart>
    <c:plotArea>
      <c:layout/>
      <c:lineChart>
        <c:grouping val="standard"/>
        <c:ser>
          <c:idx val="0"/>
          <c:order val="0"/>
          <c:marker>
            <c:symbol val="none"/>
          </c:marker>
          <c:cat>
            <c:numRef>
              <c:f>Sheet1!$A$3:$A$21</c:f>
              <c:numCache>
                <c:formatCode>General</c:formatCode>
                <c:ptCount val="19"/>
                <c:pt idx="0">
                  <c:v>0.05</c:v>
                </c:pt>
                <c:pt idx="1">
                  <c:v>0.1</c:v>
                </c:pt>
                <c:pt idx="2">
                  <c:v>0.15000000000000002</c:v>
                </c:pt>
                <c:pt idx="3">
                  <c:v>0.2</c:v>
                </c:pt>
                <c:pt idx="4">
                  <c:v>0.25</c:v>
                </c:pt>
                <c:pt idx="5">
                  <c:v>0.30000000000000004</c:v>
                </c:pt>
                <c:pt idx="6">
                  <c:v>0.35000000000000003</c:v>
                </c:pt>
                <c:pt idx="7">
                  <c:v>0.4</c:v>
                </c:pt>
                <c:pt idx="8">
                  <c:v>0.45</c:v>
                </c:pt>
                <c:pt idx="9">
                  <c:v>0.5</c:v>
                </c:pt>
                <c:pt idx="10">
                  <c:v>0.55000000000000004</c:v>
                </c:pt>
                <c:pt idx="11">
                  <c:v>0.60000000000000009</c:v>
                </c:pt>
                <c:pt idx="12">
                  <c:v>0.65000000000000013</c:v>
                </c:pt>
                <c:pt idx="13">
                  <c:v>0.70000000000000007</c:v>
                </c:pt>
                <c:pt idx="14">
                  <c:v>0.75000000000000011</c:v>
                </c:pt>
                <c:pt idx="15">
                  <c:v>0.8</c:v>
                </c:pt>
                <c:pt idx="16">
                  <c:v>0.85000000000000009</c:v>
                </c:pt>
                <c:pt idx="17">
                  <c:v>0.9</c:v>
                </c:pt>
                <c:pt idx="18">
                  <c:v>0.95000000000000007</c:v>
                </c:pt>
              </c:numCache>
            </c:numRef>
          </c:cat>
          <c:val>
            <c:numRef>
              <c:f>Sheet1!$AH$3:$AH$21</c:f>
              <c:numCache>
                <c:formatCode>0.0%</c:formatCode>
                <c:ptCount val="19"/>
                <c:pt idx="0">
                  <c:v>8.4320000000000022E-4</c:v>
                </c:pt>
                <c:pt idx="1">
                  <c:v>-7.0427000000000016E-3</c:v>
                </c:pt>
                <c:pt idx="2">
                  <c:v>-1.7807999999999999E-3</c:v>
                </c:pt>
                <c:pt idx="3">
                  <c:v>9.3430000000000021E-4</c:v>
                </c:pt>
                <c:pt idx="4">
                  <c:v>6.5910000000000014E-4</c:v>
                </c:pt>
                <c:pt idx="5">
                  <c:v>6.1350000000000011E-4</c:v>
                </c:pt>
                <c:pt idx="6">
                  <c:v>7.3950000000000014E-4</c:v>
                </c:pt>
                <c:pt idx="7">
                  <c:v>-1.4600000000000004E-5</c:v>
                </c:pt>
                <c:pt idx="8">
                  <c:v>-2.1458000000000002E-3</c:v>
                </c:pt>
                <c:pt idx="9">
                  <c:v>4.3764000000000008E-3</c:v>
                </c:pt>
                <c:pt idx="10">
                  <c:v>8.822000000000003E-4</c:v>
                </c:pt>
                <c:pt idx="11">
                  <c:v>6.2551000000000004E-3</c:v>
                </c:pt>
                <c:pt idx="12">
                  <c:v>1.2482000000000001E-3</c:v>
                </c:pt>
                <c:pt idx="13">
                  <c:v>-4.7694000000000009E-3</c:v>
                </c:pt>
                <c:pt idx="14">
                  <c:v>-7.9055000000000011E-3</c:v>
                </c:pt>
                <c:pt idx="15">
                  <c:v>4.2071000000000001E-3</c:v>
                </c:pt>
                <c:pt idx="16">
                  <c:v>9.5347000000000001E-3</c:v>
                </c:pt>
                <c:pt idx="17">
                  <c:v>1.3114499999999999E-2</c:v>
                </c:pt>
                <c:pt idx="18">
                  <c:v>2.8409899999999998E-2</c:v>
                </c:pt>
              </c:numCache>
            </c:numRef>
          </c:val>
        </c:ser>
        <c:marker val="1"/>
        <c:axId val="53405952"/>
        <c:axId val="79620352"/>
      </c:lineChart>
      <c:catAx>
        <c:axId val="53405952"/>
        <c:scaling>
          <c:orientation val="minMax"/>
        </c:scaling>
        <c:axPos val="b"/>
        <c:title>
          <c:tx>
            <c:rich>
              <a:bodyPr/>
              <a:lstStyle/>
              <a:p>
                <a:pPr>
                  <a:defRPr/>
                </a:pPr>
                <a:r>
                  <a:rPr lang="en-GB" dirty="0" err="1" smtClean="0"/>
                  <a:t>Percetile</a:t>
                </a:r>
                <a:endParaRPr lang="en-GB" dirty="0"/>
              </a:p>
            </c:rich>
          </c:tx>
          <c:layout/>
        </c:title>
        <c:numFmt formatCode="#,##0.00" sourceLinked="0"/>
        <c:tickLblPos val="nextTo"/>
        <c:crossAx val="79620352"/>
        <c:crosses val="autoZero"/>
        <c:auto val="1"/>
        <c:lblAlgn val="ctr"/>
        <c:lblOffset val="100"/>
      </c:catAx>
      <c:valAx>
        <c:axId val="79620352"/>
        <c:scaling>
          <c:orientation val="minMax"/>
        </c:scaling>
        <c:axPos val="l"/>
        <c:title>
          <c:tx>
            <c:rich>
              <a:bodyPr rot="-5400000" vert="horz"/>
              <a:lstStyle/>
              <a:p>
                <a:pPr>
                  <a:defRPr/>
                </a:pPr>
                <a:r>
                  <a:rPr lang="en-GB" dirty="0" smtClean="0"/>
                  <a:t>Change in gross</a:t>
                </a:r>
                <a:r>
                  <a:rPr lang="en-GB" baseline="0" dirty="0" smtClean="0"/>
                  <a:t> hourly wage due to degree </a:t>
                </a:r>
                <a:r>
                  <a:rPr lang="en-GB" baseline="0" dirty="0" err="1" smtClean="0"/>
                  <a:t>premia</a:t>
                </a:r>
                <a:endParaRPr lang="en-GB" dirty="0"/>
              </a:p>
            </c:rich>
          </c:tx>
          <c:layout/>
        </c:title>
        <c:numFmt formatCode="0.0%" sourceLinked="1"/>
        <c:tickLblPos val="nextTo"/>
        <c:crossAx val="53405952"/>
        <c:crosses val="autoZero"/>
        <c:crossBetween val="between"/>
      </c:valAx>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GB"/>
  <c:chart>
    <c:plotArea>
      <c:layout>
        <c:manualLayout>
          <c:layoutTarget val="inner"/>
          <c:xMode val="edge"/>
          <c:yMode val="edge"/>
          <c:x val="9.8480412607215975E-2"/>
          <c:y val="2.3917712846720736E-2"/>
          <c:w val="0.90151958739278404"/>
          <c:h val="0.91297139823970175"/>
        </c:manualLayout>
      </c:layout>
      <c:barChart>
        <c:barDir val="col"/>
        <c:grouping val="clustered"/>
        <c:ser>
          <c:idx val="0"/>
          <c:order val="0"/>
          <c:cat>
            <c:strRef>
              <c:f>Sheet3!$H$4:$H$14</c:f>
              <c:strCache>
                <c:ptCount val="11"/>
                <c:pt idx="0">
                  <c:v>&lt;£4</c:v>
                </c:pt>
                <c:pt idx="1">
                  <c:v>£4-8</c:v>
                </c:pt>
                <c:pt idx="2">
                  <c:v>£8-12</c:v>
                </c:pt>
                <c:pt idx="3">
                  <c:v>£12-16</c:v>
                </c:pt>
                <c:pt idx="4">
                  <c:v>£16-20</c:v>
                </c:pt>
                <c:pt idx="5">
                  <c:v>£20-24</c:v>
                </c:pt>
                <c:pt idx="6">
                  <c:v>£24-28</c:v>
                </c:pt>
                <c:pt idx="7">
                  <c:v>£28-32</c:v>
                </c:pt>
                <c:pt idx="8">
                  <c:v>£32-36</c:v>
                </c:pt>
                <c:pt idx="9">
                  <c:v>£36-40</c:v>
                </c:pt>
                <c:pt idx="10">
                  <c:v>£40+</c:v>
                </c:pt>
              </c:strCache>
            </c:strRef>
          </c:cat>
          <c:val>
            <c:numRef>
              <c:f>Sheet3!$Q$4:$Q$14</c:f>
              <c:numCache>
                <c:formatCode>0.0%</c:formatCode>
                <c:ptCount val="11"/>
                <c:pt idx="0">
                  <c:v>-0.23374366704350374</c:v>
                </c:pt>
                <c:pt idx="1">
                  <c:v>3.517146087175016E-3</c:v>
                </c:pt>
                <c:pt idx="2">
                  <c:v>0.17068626219486663</c:v>
                </c:pt>
                <c:pt idx="3">
                  <c:v>6.1215090231545449E-2</c:v>
                </c:pt>
                <c:pt idx="4">
                  <c:v>1.6706443914081145E-2</c:v>
                </c:pt>
                <c:pt idx="5">
                  <c:v>-3.9986601348239326E-3</c:v>
                </c:pt>
                <c:pt idx="6">
                  <c:v>2.3866348448687352E-3</c:v>
                </c:pt>
                <c:pt idx="7">
                  <c:v>-6.3852949796926678E-3</c:v>
                </c:pt>
                <c:pt idx="8">
                  <c:v>0</c:v>
                </c:pt>
                <c:pt idx="9">
                  <c:v>0</c:v>
                </c:pt>
                <c:pt idx="10">
                  <c:v>-1.0383955114516601E-2</c:v>
                </c:pt>
              </c:numCache>
            </c:numRef>
          </c:val>
        </c:ser>
        <c:axId val="55875456"/>
        <c:axId val="78816000"/>
      </c:barChart>
      <c:catAx>
        <c:axId val="55875456"/>
        <c:scaling>
          <c:orientation val="minMax"/>
        </c:scaling>
        <c:axPos val="b"/>
        <c:tickLblPos val="nextTo"/>
        <c:txPr>
          <a:bodyPr rot="-5400000" vert="horz"/>
          <a:lstStyle/>
          <a:p>
            <a:pPr>
              <a:defRPr/>
            </a:pPr>
            <a:endParaRPr lang="en-US"/>
          </a:p>
        </c:txPr>
        <c:crossAx val="78816000"/>
        <c:crosses val="autoZero"/>
        <c:auto val="1"/>
        <c:lblAlgn val="ctr"/>
        <c:lblOffset val="100"/>
      </c:catAx>
      <c:valAx>
        <c:axId val="78816000"/>
        <c:scaling>
          <c:orientation val="minMax"/>
        </c:scaling>
        <c:axPos val="l"/>
        <c:numFmt formatCode="0.0%" sourceLinked="1"/>
        <c:tickLblPos val="nextTo"/>
        <c:crossAx val="55875456"/>
        <c:crosses val="autoZero"/>
        <c:crossBetween val="between"/>
      </c:valAx>
    </c:plotArea>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GB"/>
  <c:chart>
    <c:plotArea>
      <c:layout/>
      <c:scatterChart>
        <c:scatterStyle val="lineMarker"/>
        <c:ser>
          <c:idx val="0"/>
          <c:order val="0"/>
          <c:spPr>
            <a:ln w="28575">
              <a:noFill/>
            </a:ln>
          </c:spPr>
          <c:marker>
            <c:symbol val="none"/>
          </c:marker>
          <c:dLbls>
            <c:dLbl>
              <c:idx val="0"/>
              <c:layout/>
              <c:tx>
                <c:rich>
                  <a:bodyPr/>
                  <a:lstStyle/>
                  <a:p>
                    <a:r>
                      <a:rPr lang="en-US"/>
                      <a:t>BE</a:t>
                    </a:r>
                  </a:p>
                </c:rich>
              </c:tx>
              <c:dLblPos val="ctr"/>
              <c:showVal val="1"/>
            </c:dLbl>
            <c:dLbl>
              <c:idx val="1"/>
              <c:layout/>
              <c:tx>
                <c:rich>
                  <a:bodyPr/>
                  <a:lstStyle/>
                  <a:p>
                    <a:r>
                      <a:rPr lang="en-US"/>
                      <a:t>DK</a:t>
                    </a:r>
                  </a:p>
                </c:rich>
              </c:tx>
              <c:dLblPos val="ctr"/>
              <c:showVal val="1"/>
            </c:dLbl>
            <c:dLbl>
              <c:idx val="2"/>
              <c:layout/>
              <c:tx>
                <c:rich>
                  <a:bodyPr/>
                  <a:lstStyle/>
                  <a:p>
                    <a:r>
                      <a:rPr lang="en-US"/>
                      <a:t>DE</a:t>
                    </a:r>
                  </a:p>
                </c:rich>
              </c:tx>
              <c:dLblPos val="ctr"/>
              <c:showVal val="1"/>
            </c:dLbl>
            <c:dLbl>
              <c:idx val="3"/>
              <c:layout/>
              <c:tx>
                <c:rich>
                  <a:bodyPr/>
                  <a:lstStyle/>
                  <a:p>
                    <a:r>
                      <a:rPr lang="en-US"/>
                      <a:t>IE</a:t>
                    </a:r>
                  </a:p>
                </c:rich>
              </c:tx>
              <c:dLblPos val="ctr"/>
              <c:showVal val="1"/>
            </c:dLbl>
            <c:dLbl>
              <c:idx val="4"/>
              <c:layout/>
              <c:tx>
                <c:rich>
                  <a:bodyPr/>
                  <a:lstStyle/>
                  <a:p>
                    <a:r>
                      <a:rPr lang="en-US"/>
                      <a:t>GR</a:t>
                    </a:r>
                  </a:p>
                </c:rich>
              </c:tx>
              <c:dLblPos val="ctr"/>
              <c:showVal val="1"/>
            </c:dLbl>
            <c:dLbl>
              <c:idx val="5"/>
              <c:layout/>
              <c:tx>
                <c:rich>
                  <a:bodyPr/>
                  <a:lstStyle/>
                  <a:p>
                    <a:r>
                      <a:rPr lang="en-US"/>
                      <a:t>ES</a:t>
                    </a:r>
                  </a:p>
                </c:rich>
              </c:tx>
              <c:dLblPos val="ctr"/>
              <c:showVal val="1"/>
            </c:dLbl>
            <c:dLbl>
              <c:idx val="6"/>
              <c:layout/>
              <c:tx>
                <c:rich>
                  <a:bodyPr/>
                  <a:lstStyle/>
                  <a:p>
                    <a:r>
                      <a:rPr lang="en-US"/>
                      <a:t>FR</a:t>
                    </a:r>
                  </a:p>
                </c:rich>
              </c:tx>
              <c:dLblPos val="ctr"/>
              <c:showVal val="1"/>
            </c:dLbl>
            <c:dLbl>
              <c:idx val="7"/>
              <c:layout/>
              <c:tx>
                <c:rich>
                  <a:bodyPr/>
                  <a:lstStyle/>
                  <a:p>
                    <a:r>
                      <a:rPr lang="en-US"/>
                      <a:t>IT</a:t>
                    </a:r>
                  </a:p>
                </c:rich>
              </c:tx>
              <c:dLblPos val="ctr"/>
              <c:showVal val="1"/>
            </c:dLbl>
            <c:dLbl>
              <c:idx val="8"/>
              <c:layout/>
              <c:tx>
                <c:rich>
                  <a:bodyPr/>
                  <a:lstStyle/>
                  <a:p>
                    <a:r>
                      <a:rPr lang="en-US"/>
                      <a:t>AU</a:t>
                    </a:r>
                  </a:p>
                </c:rich>
              </c:tx>
              <c:dLblPos val="ctr"/>
              <c:showVal val="1"/>
            </c:dLbl>
            <c:dLbl>
              <c:idx val="9"/>
              <c:layout/>
              <c:tx>
                <c:rich>
                  <a:bodyPr/>
                  <a:lstStyle/>
                  <a:p>
                    <a:r>
                      <a:rPr lang="en-US"/>
                      <a:t>PT</a:t>
                    </a:r>
                  </a:p>
                </c:rich>
              </c:tx>
              <c:dLblPos val="ctr"/>
              <c:showVal val="1"/>
            </c:dLbl>
            <c:dLbl>
              <c:idx val="10"/>
              <c:layout/>
              <c:tx>
                <c:rich>
                  <a:bodyPr/>
                  <a:lstStyle/>
                  <a:p>
                    <a:r>
                      <a:rPr lang="en-US"/>
                      <a:t>UK</a:t>
                    </a:r>
                  </a:p>
                </c:rich>
              </c:tx>
              <c:dLblPos val="ctr"/>
              <c:showVal val="1"/>
            </c:dLbl>
            <c:dLblPos val="ctr"/>
            <c:showVal val="1"/>
          </c:dLbls>
          <c:trendline>
            <c:trendlineType val="linear"/>
          </c:trendline>
          <c:xVal>
            <c:numRef>
              <c:f>Sheet1!$F$4:$F$14</c:f>
              <c:numCache>
                <c:formatCode>0.0%</c:formatCode>
                <c:ptCount val="11"/>
                <c:pt idx="0">
                  <c:v>-3.3413334541575523E-2</c:v>
                </c:pt>
                <c:pt idx="1">
                  <c:v>-2.3723535453514064E-2</c:v>
                </c:pt>
                <c:pt idx="2">
                  <c:v>-3.8770733078159009E-2</c:v>
                </c:pt>
                <c:pt idx="3">
                  <c:v>4.0961575650831916E-3</c:v>
                </c:pt>
                <c:pt idx="4">
                  <c:v>-2.3893468924500949E-2</c:v>
                </c:pt>
                <c:pt idx="5">
                  <c:v>-1.7266016404234807E-2</c:v>
                </c:pt>
                <c:pt idx="6">
                  <c:v>-2.2279615545983192E-2</c:v>
                </c:pt>
                <c:pt idx="7">
                  <c:v>-3.5861366476256651E-2</c:v>
                </c:pt>
                <c:pt idx="8">
                  <c:v>-6.2282568972507529E-2</c:v>
                </c:pt>
                <c:pt idx="9">
                  <c:v>-1.6664211536586399E-2</c:v>
                </c:pt>
                <c:pt idx="10">
                  <c:v>-3.3418989743100203E-2</c:v>
                </c:pt>
              </c:numCache>
            </c:numRef>
          </c:xVal>
          <c:yVal>
            <c:numRef>
              <c:f>Sheet1!$D$4:$D$14</c:f>
              <c:numCache>
                <c:formatCode>0.0%</c:formatCode>
                <c:ptCount val="11"/>
                <c:pt idx="0">
                  <c:v>0.74960617441413424</c:v>
                </c:pt>
                <c:pt idx="1">
                  <c:v>0.4648487835791994</c:v>
                </c:pt>
                <c:pt idx="2">
                  <c:v>0.55215549124972729</c:v>
                </c:pt>
                <c:pt idx="3">
                  <c:v>0.31431521585859001</c:v>
                </c:pt>
                <c:pt idx="4">
                  <c:v>0.34637483679771208</c:v>
                </c:pt>
                <c:pt idx="5">
                  <c:v>0.44570241575364816</c:v>
                </c:pt>
                <c:pt idx="6">
                  <c:v>0.44620134548175111</c:v>
                </c:pt>
                <c:pt idx="7">
                  <c:v>0.60525614940389094</c:v>
                </c:pt>
                <c:pt idx="8">
                  <c:v>0.75289147046835925</c:v>
                </c:pt>
                <c:pt idx="9">
                  <c:v>0.35925568831337895</c:v>
                </c:pt>
                <c:pt idx="10">
                  <c:v>0.32107602833709109</c:v>
                </c:pt>
              </c:numCache>
            </c:numRef>
          </c:yVal>
        </c:ser>
        <c:axId val="73322880"/>
        <c:axId val="73325568"/>
      </c:scatterChart>
      <c:valAx>
        <c:axId val="73322880"/>
        <c:scaling>
          <c:orientation val="minMax"/>
        </c:scaling>
        <c:axPos val="b"/>
        <c:title>
          <c:tx>
            <c:rich>
              <a:bodyPr/>
              <a:lstStyle/>
              <a:p>
                <a:pPr>
                  <a:defRPr/>
                </a:pPr>
                <a:r>
                  <a:rPr lang="en-GB" dirty="0" smtClean="0"/>
                  <a:t>Change in employment share</a:t>
                </a:r>
                <a:r>
                  <a:rPr lang="en-GB" baseline="0" dirty="0" smtClean="0"/>
                  <a:t> of </a:t>
                </a:r>
                <a:r>
                  <a:rPr lang="en-GB" dirty="0" smtClean="0"/>
                  <a:t>skilled trades, 1995-2008</a:t>
                </a:r>
                <a:endParaRPr lang="en-GB" dirty="0"/>
              </a:p>
            </c:rich>
          </c:tx>
          <c:layout/>
        </c:title>
        <c:numFmt formatCode="0.0%" sourceLinked="1"/>
        <c:tickLblPos val="nextTo"/>
        <c:crossAx val="73325568"/>
        <c:crosses val="autoZero"/>
        <c:crossBetween val="midCat"/>
      </c:valAx>
      <c:valAx>
        <c:axId val="73325568"/>
        <c:scaling>
          <c:orientation val="minMax"/>
        </c:scaling>
        <c:axPos val="l"/>
        <c:title>
          <c:tx>
            <c:rich>
              <a:bodyPr rot="-5400000" vert="horz"/>
              <a:lstStyle/>
              <a:p>
                <a:pPr>
                  <a:defRPr/>
                </a:pPr>
                <a:r>
                  <a:rPr lang="en-GB" dirty="0" smtClean="0"/>
                  <a:t>Participation</a:t>
                </a:r>
                <a:r>
                  <a:rPr lang="en-GB" baseline="0" dirty="0" smtClean="0"/>
                  <a:t> rates in vocational programmes at ISCED 3-4, 2010</a:t>
                </a:r>
                <a:endParaRPr lang="en-GB" dirty="0"/>
              </a:p>
            </c:rich>
          </c:tx>
          <c:layout>
            <c:manualLayout>
              <c:xMode val="edge"/>
              <c:yMode val="edge"/>
              <c:x val="0.92749498421743992"/>
              <c:y val="2.2758092238117332E-2"/>
            </c:manualLayout>
          </c:layout>
        </c:title>
        <c:numFmt formatCode="0.0%" sourceLinked="1"/>
        <c:tickLblPos val="nextTo"/>
        <c:crossAx val="73322880"/>
        <c:crosses val="autoZero"/>
        <c:crossBetween val="midCat"/>
      </c:valAx>
    </c:plotArea>
    <c:plotVisOnly val="1"/>
  </c:chart>
  <c:externalData r:id="rId1"/>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drawing1.xml><?xml version="1.0" encoding="utf-8"?>
<c:userShapes xmlns:c="http://schemas.openxmlformats.org/drawingml/2006/chart">
  <cdr:relSizeAnchor xmlns:cdr="http://schemas.openxmlformats.org/drawingml/2006/chartDrawing">
    <cdr:from>
      <cdr:x>0.44872</cdr:x>
      <cdr:y>0.45455</cdr:y>
    </cdr:from>
    <cdr:to>
      <cdr:x>0.50754</cdr:x>
      <cdr:y>0.55258</cdr:y>
    </cdr:to>
    <cdr:sp macro="" textlink="">
      <cdr:nvSpPr>
        <cdr:cNvPr id="2" name="Oval 1"/>
        <cdr:cNvSpPr/>
      </cdr:nvSpPr>
      <cdr:spPr>
        <a:xfrm xmlns:a="http://schemas.openxmlformats.org/drawingml/2006/main">
          <a:off x="2520280" y="1440160"/>
          <a:ext cx="330390" cy="310623"/>
        </a:xfrm>
        <a:prstGeom xmlns:a="http://schemas.openxmlformats.org/drawingml/2006/main" prst="ellipse">
          <a:avLst/>
        </a:prstGeom>
        <a:noFill xmlns:a="http://schemas.openxmlformats.org/drawingml/2006/mai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5EDF062-E1E0-42C6-B6DD-8FB974889092}" type="datetimeFigureOut">
              <a:rPr lang="en-US" smtClean="0"/>
              <a:pPr/>
              <a:t>11/26/2012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53BA26-4CC6-4B7E-8B42-13301474F441}" type="slidenum">
              <a:rPr lang="en-US" smtClean="0"/>
              <a:pPr/>
              <a:t>‹#›</a:t>
            </a:fld>
            <a:endParaRPr lang="en-US"/>
          </a:p>
        </p:txBody>
      </p:sp>
    </p:spTree>
    <p:extLst>
      <p:ext uri="{BB962C8B-B14F-4D97-AF65-F5344CB8AC3E}">
        <p14:creationId xmlns:p14="http://schemas.microsoft.com/office/powerpoint/2010/main" xmlns="" val="22666846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5DD56A-65B9-44E9-9D43-9E02B4BDC9BC}" type="datetimeFigureOut">
              <a:rPr lang="en-US" smtClean="0"/>
              <a:pPr/>
              <a:t>11/26/2012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640E347-1205-4A9B-BA2B-62DF50CE1E36}" type="slidenum">
              <a:rPr lang="en-GB" smtClean="0"/>
              <a:pPr/>
              <a:t>‹#›</a:t>
            </a:fld>
            <a:endParaRPr lang="en-GB"/>
          </a:p>
        </p:txBody>
      </p:sp>
    </p:spTree>
    <p:extLst>
      <p:ext uri="{BB962C8B-B14F-4D97-AF65-F5344CB8AC3E}">
        <p14:creationId xmlns:p14="http://schemas.microsoft.com/office/powerpoint/2010/main" xmlns="" val="28890989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709921-0F55-42C2-BF84-AF129F3007EB}" type="slidenum">
              <a:rPr lang="en-GB"/>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709921-0F55-42C2-BF84-AF129F3007EB}" type="slidenum">
              <a:rPr lang="en-GB"/>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Final step not considered in AKK model</a:t>
            </a:r>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B1A9F-71E1-498E-ABF0-57E9BE990A4B}" type="slidenum">
              <a:rPr lang="en-GB"/>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91C616-E925-4B0F-83FC-40DFBCE4BD0F}" type="slidenum">
              <a:rPr lang="en-GB"/>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GB" dirty="0" smtClean="0"/>
              <a:t>Period of transition and routinisation are barely correlated – they have a correlation coefficient of -0.05 – which means we can be confident that the routinisation index will not capture any effects of career progression when both are included in the model. Thus, this method allows us to distinguish the mobility effects of routinisation separate from those that would already occur over the working life.</a:t>
            </a:r>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8D948F4-EDAB-49D5-97DD-C460A62D6CA1}" type="slidenum">
              <a:rPr lang="en-GB"/>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4B5531-847B-4DD6-8F31-97C0D3FABDE4}" type="slidenum">
              <a:rPr lang="en-GB"/>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4B5531-847B-4DD6-8F31-97C0D3FABDE4}" type="slidenum">
              <a:rPr lang="en-GB"/>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B1A9F-71E1-498E-ABF0-57E9BE990A4B}" type="slidenum">
              <a:rPr lang="en-GB"/>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B1A9F-71E1-498E-ABF0-57E9BE990A4B}" type="slidenum">
              <a:rPr lang="en-GB"/>
              <a:pPr/>
              <a:t>27</a:t>
            </a:fld>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C6B1A9F-71E1-498E-ABF0-57E9BE990A4B}" type="slidenum">
              <a:rPr lang="en-GB"/>
              <a:pPr/>
              <a:t>28</a:t>
            </a:fld>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D4B5531-847B-4DD6-8F31-97C0D3FABDE4}" type="slidenum">
              <a:rPr lang="en-GB"/>
              <a:pPr/>
              <a:t>29</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3</a:t>
            </a:fld>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34</a:t>
            </a:fld>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35</a:t>
            </a:fld>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2400" dirty="0" smtClean="0"/>
              <a:t>FFL show that this requires that:</a:t>
            </a:r>
          </a:p>
          <a:p>
            <a:pPr lvl="1"/>
            <a:r>
              <a:rPr lang="en-GB" sz="2000" dirty="0" smtClean="0"/>
              <a:t>Errors must be independent of T</a:t>
            </a:r>
          </a:p>
          <a:p>
            <a:pPr lvl="1"/>
            <a:r>
              <a:rPr lang="en-GB" sz="2000" dirty="0" smtClean="0"/>
              <a:t>There must be overlap of covariates – 0 &lt; p(x) &lt; 1 </a:t>
            </a:r>
          </a:p>
          <a:p>
            <a:endParaRPr lang="en-US" dirty="0"/>
          </a:p>
        </p:txBody>
      </p:sp>
      <p:sp>
        <p:nvSpPr>
          <p:cNvPr id="4" name="Slide Number Placeholder 3"/>
          <p:cNvSpPr>
            <a:spLocks noGrp="1"/>
          </p:cNvSpPr>
          <p:nvPr>
            <p:ph type="sldNum" sz="quarter" idx="10"/>
          </p:nvPr>
        </p:nvSpPr>
        <p:spPr/>
        <p:txBody>
          <a:bodyPr/>
          <a:lstStyle/>
          <a:p>
            <a:fld id="{4640E347-1205-4A9B-BA2B-62DF50CE1E36}" type="slidenum">
              <a:rPr lang="en-GB" smtClean="0"/>
              <a:pPr/>
              <a:t>37</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709921-0F55-42C2-BF84-AF129F3007EB}" type="slidenum">
              <a:rPr lang="en-GB"/>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709921-0F55-42C2-BF84-AF129F3007EB}" type="slidenum">
              <a:rPr lang="en-GB"/>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4640E347-1205-4A9B-BA2B-62DF50CE1E36}"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28736"/>
            <a:ext cx="7772400" cy="1470025"/>
          </a:xfrm>
        </p:spPr>
        <p:txBody>
          <a:bodyPr/>
          <a:lstStyle>
            <a:lvl1pPr>
              <a:defRPr>
                <a:solidFill>
                  <a:srgbClr val="00206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42910" y="3357562"/>
            <a:ext cx="7858180" cy="928694"/>
          </a:xfrm>
        </p:spPr>
        <p:txBody>
          <a:bodyPr/>
          <a:lstStyle>
            <a:lvl1pPr marL="0" indent="0" algn="ctr">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5A2730C-BFD5-490B-9D03-FA88D7F4ADFE}" type="datetimeFigureOut">
              <a:rPr lang="en-US"/>
              <a:pPr>
                <a:defRPr/>
              </a:pPr>
              <a:t>11/26/2012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049DB60-871E-4F3A-9725-4645937D481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72388899-950E-4391-B675-5206CE4C8BCB}" type="datetimeFigureOut">
              <a:rPr lang="en-US"/>
              <a:pPr>
                <a:defRPr/>
              </a:pPr>
              <a:t>11/26/2012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89095AA2-1FB9-4735-A80E-38A6C5406A9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4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0D44FFAD-D51A-4776-AF9B-764E05B497DD}" type="datetimeFigureOut">
              <a:rPr lang="en-US"/>
              <a:pPr>
                <a:defRPr/>
              </a:pPr>
              <a:t>11/26/2012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485076F4-63ED-4016-AE4C-2D8F177020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60479A0-7444-4351-AB40-48CA7F4D479C}" type="datetimeFigureOut">
              <a:rPr lang="en-US"/>
              <a:pPr>
                <a:defRPr/>
              </a:pPr>
              <a:t>11/26/2012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7F597D7-61D8-4420-8A92-0AD175DC220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AE6F064C-1487-4281-9137-AB2A15C146FC}" type="datetimeFigureOut">
              <a:rPr lang="en-US"/>
              <a:pPr>
                <a:defRPr/>
              </a:pPr>
              <a:t>11/26/2012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118801D-121F-44E6-842E-B58C7BD3643B}"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49D342BE-D378-4C3C-AAFC-4013E654EF35}" type="datetimeFigureOut">
              <a:rPr lang="en-US"/>
              <a:pPr>
                <a:defRPr/>
              </a:pPr>
              <a:t>11/26/2012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2866FC8B-A9D6-4F06-B809-578269ED423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553E0FB4-1D2C-4EDC-97B2-B9F8687D38CF}" type="datetimeFigureOut">
              <a:rPr lang="en-US"/>
              <a:pPr>
                <a:defRPr/>
              </a:pPr>
              <a:t>11/26/2012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1A268F84-DF6B-487F-ABF2-C6051BCFEFE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250DCA2C-0342-4BDC-ACCC-F27FFAB5789E}" type="datetimeFigureOut">
              <a:rPr lang="en-US"/>
              <a:pPr>
                <a:defRPr/>
              </a:pPr>
              <a:t>11/26/2012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FEF1DAED-70A1-4042-BFC4-B3C79DB88C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0207240-5392-457D-A3B2-237F658D8A2F}" type="datetimeFigureOut">
              <a:rPr lang="en-US"/>
              <a:pPr>
                <a:defRPr/>
              </a:pPr>
              <a:t>11/26/2012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A5EE8D6E-DA91-4667-8ED9-85BB83AC556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20000"/>
            <a:lumOff val="80000"/>
            <a:alpha val="69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29" name="Picture 7" descr="JPG ESRC Logo Small with Border.jpg"/>
          <p:cNvPicPr>
            <a:picLocks noChangeAspect="1"/>
          </p:cNvPicPr>
          <p:nvPr userDrawn="1"/>
        </p:nvPicPr>
        <p:blipFill>
          <a:blip r:embed="rId13" cstate="print"/>
          <a:srcRect/>
          <a:stretch>
            <a:fillRect/>
          </a:stretch>
        </p:blipFill>
        <p:spPr bwMode="auto">
          <a:xfrm>
            <a:off x="214313" y="5857875"/>
            <a:ext cx="928687" cy="771525"/>
          </a:xfrm>
          <a:prstGeom prst="rect">
            <a:avLst/>
          </a:prstGeom>
          <a:noFill/>
          <a:ln w="9525">
            <a:noFill/>
            <a:miter lim="800000"/>
            <a:headEnd/>
            <a:tailEnd/>
          </a:ln>
        </p:spPr>
      </p:pic>
      <p:sp>
        <p:nvSpPr>
          <p:cNvPr id="7" name="TextBox 6"/>
          <p:cNvSpPr txBox="1"/>
          <p:nvPr userDrawn="1"/>
        </p:nvSpPr>
        <p:spPr>
          <a:xfrm>
            <a:off x="2928938" y="6273800"/>
            <a:ext cx="3143250" cy="369888"/>
          </a:xfrm>
          <a:prstGeom prst="rect">
            <a:avLst/>
          </a:prstGeom>
          <a:noFill/>
        </p:spPr>
        <p:txBody>
          <a:bodyPr anchor="ctr">
            <a:spAutoFit/>
          </a:bodyPr>
          <a:lstStyle/>
          <a:p>
            <a:pPr algn="ctr">
              <a:defRPr/>
            </a:pPr>
            <a:r>
              <a:rPr lang="en-GB" dirty="0">
                <a:solidFill>
                  <a:schemeClr val="tx2"/>
                </a:solidFill>
                <a:latin typeface="+mj-lt"/>
              </a:rPr>
              <a:t>www.skope.ox.ac.uk</a:t>
            </a:r>
            <a:endParaRPr lang="en-US" dirty="0">
              <a:solidFill>
                <a:schemeClr val="tx2"/>
              </a:solidFill>
              <a:latin typeface="+mj-lt"/>
            </a:endParaRPr>
          </a:p>
        </p:txBody>
      </p:sp>
      <p:pic>
        <p:nvPicPr>
          <p:cNvPr id="2" name="Picture 2" descr="\\EDSTUD-DES3\Skope2\Skope\Admin\Stationery\Logo.jpg"/>
          <p:cNvPicPr>
            <a:picLocks noChangeAspect="1" noChangeArrowheads="1"/>
          </p:cNvPicPr>
          <p:nvPr userDrawn="1"/>
        </p:nvPicPr>
        <p:blipFill>
          <a:blip r:embed="rId14" cstate="print"/>
          <a:srcRect/>
          <a:stretch>
            <a:fillRect/>
          </a:stretch>
        </p:blipFill>
        <p:spPr bwMode="auto">
          <a:xfrm>
            <a:off x="7429520" y="5929330"/>
            <a:ext cx="1376772" cy="677193"/>
          </a:xfrm>
          <a:prstGeom prst="rect">
            <a:avLst/>
          </a:prstGeom>
          <a:noFill/>
        </p:spPr>
      </p:pic>
    </p:spTree>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Lst>
  <p:txStyles>
    <p:titleStyle>
      <a:lvl1pPr algn="ctr" rtl="0" eaLnBrk="0" fontAlgn="base" hangingPunct="0">
        <a:spcBef>
          <a:spcPct val="0"/>
        </a:spcBef>
        <a:spcAft>
          <a:spcPct val="0"/>
        </a:spcAft>
        <a:defRPr sz="4400" kern="1200">
          <a:solidFill>
            <a:srgbClr val="002060"/>
          </a:solidFill>
          <a:latin typeface="+mj-lt"/>
          <a:ea typeface="+mj-ea"/>
          <a:cs typeface="+mj-cs"/>
        </a:defRPr>
      </a:lvl1pPr>
      <a:lvl2pPr algn="ctr" rtl="0" eaLnBrk="0" fontAlgn="base" hangingPunct="0">
        <a:spcBef>
          <a:spcPct val="0"/>
        </a:spcBef>
        <a:spcAft>
          <a:spcPct val="0"/>
        </a:spcAft>
        <a:defRPr sz="4400">
          <a:solidFill>
            <a:srgbClr val="002060"/>
          </a:solidFill>
          <a:latin typeface="Calibri" pitchFamily="34" charset="0"/>
        </a:defRPr>
      </a:lvl2pPr>
      <a:lvl3pPr algn="ctr" rtl="0" eaLnBrk="0" fontAlgn="base" hangingPunct="0">
        <a:spcBef>
          <a:spcPct val="0"/>
        </a:spcBef>
        <a:spcAft>
          <a:spcPct val="0"/>
        </a:spcAft>
        <a:defRPr sz="4400">
          <a:solidFill>
            <a:srgbClr val="002060"/>
          </a:solidFill>
          <a:latin typeface="Calibri" pitchFamily="34" charset="0"/>
        </a:defRPr>
      </a:lvl3pPr>
      <a:lvl4pPr algn="ctr" rtl="0" eaLnBrk="0" fontAlgn="base" hangingPunct="0">
        <a:spcBef>
          <a:spcPct val="0"/>
        </a:spcBef>
        <a:spcAft>
          <a:spcPct val="0"/>
        </a:spcAft>
        <a:defRPr sz="4400">
          <a:solidFill>
            <a:srgbClr val="002060"/>
          </a:solidFill>
          <a:latin typeface="Calibri" pitchFamily="34" charset="0"/>
        </a:defRPr>
      </a:lvl4pPr>
      <a:lvl5pPr algn="ctr" rtl="0" eaLnBrk="0" fontAlgn="base" hangingPunct="0">
        <a:spcBef>
          <a:spcPct val="0"/>
        </a:spcBef>
        <a:spcAft>
          <a:spcPct val="0"/>
        </a:spcAft>
        <a:defRPr sz="4400">
          <a:solidFill>
            <a:srgbClr val="002060"/>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465138" y="1500188"/>
            <a:ext cx="8215312" cy="1470025"/>
          </a:xfrm>
        </p:spPr>
        <p:txBody>
          <a:bodyPr/>
          <a:lstStyle/>
          <a:p>
            <a:pPr eaLnBrk="1" hangingPunct="1"/>
            <a:r>
              <a:rPr lang="en-GB" dirty="0" smtClean="0"/>
              <a:t>‘Room at the top?’ Implications of the hourglass labour market for earnings, mobility and skills</a:t>
            </a:r>
            <a:endParaRPr lang="en-US" dirty="0" smtClean="0"/>
          </a:p>
        </p:txBody>
      </p:sp>
      <p:sp>
        <p:nvSpPr>
          <p:cNvPr id="11267" name="Subtitle 2"/>
          <p:cNvSpPr>
            <a:spLocks noGrp="1"/>
          </p:cNvSpPr>
          <p:nvPr>
            <p:ph type="subTitle" idx="1"/>
          </p:nvPr>
        </p:nvSpPr>
        <p:spPr>
          <a:xfrm>
            <a:off x="608013" y="3357563"/>
            <a:ext cx="7929562" cy="928687"/>
          </a:xfrm>
        </p:spPr>
        <p:txBody>
          <a:bodyPr/>
          <a:lstStyle/>
          <a:p>
            <a:pPr eaLnBrk="1" hangingPunct="1"/>
            <a:r>
              <a:rPr lang="en-GB" dirty="0" smtClean="0"/>
              <a:t>Craig Holmes</a:t>
            </a:r>
          </a:p>
        </p:txBody>
      </p:sp>
      <p:sp>
        <p:nvSpPr>
          <p:cNvPr id="4" name="TextBox 3"/>
          <p:cNvSpPr txBox="1"/>
          <p:nvPr/>
        </p:nvSpPr>
        <p:spPr>
          <a:xfrm>
            <a:off x="714348" y="4639070"/>
            <a:ext cx="7643812" cy="369332"/>
          </a:xfrm>
          <a:prstGeom prst="rect">
            <a:avLst/>
          </a:prstGeom>
          <a:noFill/>
        </p:spPr>
        <p:txBody>
          <a:bodyPr anchor="ctr">
            <a:spAutoFit/>
          </a:bodyPr>
          <a:lstStyle/>
          <a:p>
            <a:pPr algn="ctr">
              <a:defRPr/>
            </a:pPr>
            <a:r>
              <a:rPr lang="en-GB" dirty="0" smtClean="0">
                <a:solidFill>
                  <a:schemeClr val="bg1">
                    <a:lumMod val="50000"/>
                  </a:schemeClr>
                </a:solidFill>
              </a:rPr>
              <a:t>Department of Education public seminar, November 26</a:t>
            </a:r>
            <a:r>
              <a:rPr lang="en-GB" baseline="30000" dirty="0" smtClean="0">
                <a:solidFill>
                  <a:schemeClr val="bg1">
                    <a:lumMod val="50000"/>
                  </a:schemeClr>
                </a:solidFill>
              </a:rPr>
              <a:t>th</a:t>
            </a:r>
            <a:r>
              <a:rPr lang="en-GB" dirty="0" smtClean="0">
                <a:solidFill>
                  <a:schemeClr val="bg1">
                    <a:lumMod val="50000"/>
                  </a:schemeClr>
                </a:solidFill>
              </a:rPr>
              <a:t> 2012</a:t>
            </a:r>
            <a:endParaRPr lang="en-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4000" dirty="0" smtClean="0"/>
              <a:t>Occupations and wage distributions</a:t>
            </a:r>
            <a:endParaRPr lang="en-US" sz="4000" dirty="0" smtClean="0"/>
          </a:p>
        </p:txBody>
      </p:sp>
      <p:sp>
        <p:nvSpPr>
          <p:cNvPr id="17411" name="Content Placeholder 2"/>
          <p:cNvSpPr>
            <a:spLocks noGrp="1"/>
          </p:cNvSpPr>
          <p:nvPr>
            <p:ph idx="1"/>
          </p:nvPr>
        </p:nvSpPr>
        <p:spPr/>
        <p:txBody>
          <a:bodyPr/>
          <a:lstStyle/>
          <a:p>
            <a:r>
              <a:rPr lang="en-GB" sz="2400" dirty="0" smtClean="0"/>
              <a:t>What do compositional changes mean for the earnings distribution?</a:t>
            </a:r>
          </a:p>
          <a:p>
            <a:pPr lvl="1"/>
            <a:r>
              <a:rPr lang="en-GB" sz="2000" dirty="0" err="1" smtClean="0"/>
              <a:t>Quantile</a:t>
            </a:r>
            <a:r>
              <a:rPr lang="en-GB" sz="2000" dirty="0" smtClean="0"/>
              <a:t> regression... but usually these are conditional, like OLS</a:t>
            </a:r>
            <a:endParaRPr lang="en-GB" sz="2000" dirty="0" smtClean="0"/>
          </a:p>
          <a:p>
            <a:pPr lvl="1"/>
            <a:r>
              <a:rPr lang="en-GB" sz="2000" dirty="0" smtClean="0"/>
              <a:t>Conditional </a:t>
            </a:r>
            <a:r>
              <a:rPr lang="en-GB" sz="2000" dirty="0" smtClean="0"/>
              <a:t>regressions do not aggregate to unconditional </a:t>
            </a:r>
            <a:r>
              <a:rPr lang="en-GB" sz="2000" dirty="0" err="1" smtClean="0"/>
              <a:t>quantile</a:t>
            </a:r>
            <a:r>
              <a:rPr lang="en-GB" sz="2000" dirty="0" smtClean="0"/>
              <a:t> regressions, unlike OLS</a:t>
            </a:r>
          </a:p>
          <a:p>
            <a:r>
              <a:rPr lang="en-GB" sz="2400" dirty="0" err="1" smtClean="0"/>
              <a:t>Firpo</a:t>
            </a:r>
            <a:r>
              <a:rPr lang="en-GB" sz="2400" dirty="0" smtClean="0"/>
              <a:t>, Fortin and Lemieux (2009) – henceforth FFL:</a:t>
            </a:r>
          </a:p>
          <a:p>
            <a:pPr lvl="1"/>
            <a:r>
              <a:rPr lang="en-GB" sz="2000" dirty="0" smtClean="0"/>
              <a:t>Counterfactual distribution estimated by reweighting</a:t>
            </a:r>
          </a:p>
          <a:p>
            <a:pPr lvl="1"/>
            <a:r>
              <a:rPr lang="en-GB" sz="2000" dirty="0" smtClean="0"/>
              <a:t>Composition effects: </a:t>
            </a:r>
            <a:r>
              <a:rPr lang="en-GB" sz="2000" dirty="0" err="1" smtClean="0"/>
              <a:t>initial</a:t>
            </a:r>
            <a:r>
              <a:rPr lang="en-GB" sz="2000" dirty="0" err="1" smtClean="0">
                <a:sym typeface="Wingdings" pitchFamily="2" charset="2"/>
              </a:rPr>
              <a:t>counterfactual</a:t>
            </a:r>
            <a:endParaRPr lang="en-GB" sz="2000" dirty="0" smtClean="0">
              <a:sym typeface="Wingdings" pitchFamily="2" charset="2"/>
            </a:endParaRPr>
          </a:p>
          <a:p>
            <a:pPr lvl="1"/>
            <a:r>
              <a:rPr lang="en-GB" sz="2000" dirty="0" smtClean="0">
                <a:sym typeface="Wingdings" pitchFamily="2" charset="2"/>
              </a:rPr>
              <a:t>Wage effects: </a:t>
            </a:r>
            <a:r>
              <a:rPr lang="en-GB" sz="2000" dirty="0" err="1" smtClean="0">
                <a:sym typeface="Wingdings" pitchFamily="2" charset="2"/>
              </a:rPr>
              <a:t>counterfactualfinal</a:t>
            </a:r>
            <a:r>
              <a:rPr lang="en-GB" sz="2000" dirty="0" smtClean="0">
                <a:sym typeface="Wingdings" pitchFamily="2" charset="2"/>
              </a:rPr>
              <a:t> </a:t>
            </a:r>
            <a:endParaRPr lang="en-GB" sz="2000" dirty="0" smtClean="0"/>
          </a:p>
          <a:p>
            <a:pPr lvl="1"/>
            <a:r>
              <a:rPr lang="en-GB" sz="2000" dirty="0" smtClean="0"/>
              <a:t>Estimates individual contribution of covariates to both</a:t>
            </a:r>
          </a:p>
          <a:p>
            <a:pPr lvl="1"/>
            <a:endParaRPr lang="en-GB" sz="2000" dirty="0" smtClean="0"/>
          </a:p>
        </p:txBody>
      </p:sp>
    </p:spTree>
    <p:extLst>
      <p:ext uri="{BB962C8B-B14F-4D97-AF65-F5344CB8AC3E}">
        <p14:creationId xmlns:p14="http://schemas.microsoft.com/office/powerpoint/2010/main" xmlns="" val="4552670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4000" dirty="0" smtClean="0"/>
              <a:t>Occupations and wage distributions</a:t>
            </a:r>
            <a:endParaRPr lang="en-US" sz="4000" dirty="0" smtClean="0"/>
          </a:p>
        </p:txBody>
      </p:sp>
      <p:sp>
        <p:nvSpPr>
          <p:cNvPr id="17411" name="Content Placeholder 2"/>
          <p:cNvSpPr>
            <a:spLocks noGrp="1"/>
          </p:cNvSpPr>
          <p:nvPr>
            <p:ph idx="1"/>
          </p:nvPr>
        </p:nvSpPr>
        <p:spPr/>
        <p:txBody>
          <a:bodyPr/>
          <a:lstStyle/>
          <a:p>
            <a:r>
              <a:rPr lang="en-GB" sz="2400" dirty="0" smtClean="0"/>
              <a:t>Data used:</a:t>
            </a:r>
            <a:endParaRPr lang="en-GB" sz="2400" dirty="0" smtClean="0"/>
          </a:p>
          <a:p>
            <a:pPr lvl="1"/>
            <a:r>
              <a:rPr lang="en-GB" sz="2000" dirty="0" smtClean="0"/>
              <a:t>Family Expenditure Survey 1987-2001</a:t>
            </a:r>
          </a:p>
          <a:p>
            <a:pPr lvl="1"/>
            <a:r>
              <a:rPr lang="en-GB" sz="2000" dirty="0" smtClean="0"/>
              <a:t>UK Quarterly Labour Force Survey 1995-2008</a:t>
            </a:r>
          </a:p>
          <a:p>
            <a:pPr lvl="1"/>
            <a:r>
              <a:rPr lang="en-GB" sz="2000" dirty="0" smtClean="0"/>
              <a:t>Gross </a:t>
            </a:r>
            <a:r>
              <a:rPr lang="en-GB" sz="2000" dirty="0" smtClean="0"/>
              <a:t>hourly wages (reported in LFS, derived in FES)</a:t>
            </a:r>
          </a:p>
          <a:p>
            <a:pPr lvl="1"/>
            <a:r>
              <a:rPr lang="en-GB" sz="2000" dirty="0" smtClean="0"/>
              <a:t>Occupations coded and grouped</a:t>
            </a:r>
          </a:p>
          <a:p>
            <a:pPr lvl="1"/>
            <a:r>
              <a:rPr lang="en-GB" sz="2000" dirty="0" smtClean="0"/>
              <a:t>Educational attainment by qualification (LFS) and year left FT schooling (FES)</a:t>
            </a:r>
          </a:p>
          <a:p>
            <a:pPr lvl="1"/>
            <a:endParaRPr lang="en-GB" sz="2000" dirty="0" smtClean="0"/>
          </a:p>
        </p:txBody>
      </p:sp>
    </p:spTree>
    <p:extLst>
      <p:ext uri="{BB962C8B-B14F-4D97-AF65-F5344CB8AC3E}">
        <p14:creationId xmlns:p14="http://schemas.microsoft.com/office/powerpoint/2010/main" xmlns="" val="45526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Decomposing wage distributions</a:t>
            </a:r>
            <a:endParaRPr lang="en-US" dirty="0"/>
          </a:p>
        </p:txBody>
      </p:sp>
      <p:sp>
        <p:nvSpPr>
          <p:cNvPr id="3" name="Content Placeholder 2"/>
          <p:cNvSpPr>
            <a:spLocks noGrp="1"/>
          </p:cNvSpPr>
          <p:nvPr>
            <p:ph idx="1"/>
          </p:nvPr>
        </p:nvSpPr>
        <p:spPr/>
        <p:txBody>
          <a:bodyPr/>
          <a:lstStyle/>
          <a:p>
            <a:r>
              <a:rPr lang="en-GB" sz="2400" dirty="0" smtClean="0"/>
              <a:t>Narrow occupational codes </a:t>
            </a:r>
            <a:r>
              <a:rPr lang="en-GB" sz="2400" dirty="0" smtClean="0">
                <a:sym typeface="Wingdings" pitchFamily="2" charset="2"/>
              </a:rPr>
              <a:t></a:t>
            </a:r>
            <a:r>
              <a:rPr lang="en-GB" sz="2400" dirty="0" smtClean="0"/>
              <a:t> seven occupational groups:</a:t>
            </a:r>
          </a:p>
          <a:p>
            <a:pPr lvl="1"/>
            <a:r>
              <a:rPr lang="en-GB" sz="2000" dirty="0" smtClean="0"/>
              <a:t>Professional</a:t>
            </a:r>
          </a:p>
          <a:p>
            <a:pPr lvl="1"/>
            <a:r>
              <a:rPr lang="en-GB" sz="2000" dirty="0" smtClean="0"/>
              <a:t>Managerial</a:t>
            </a:r>
          </a:p>
          <a:p>
            <a:pPr lvl="1"/>
            <a:r>
              <a:rPr lang="en-GB" sz="2000" dirty="0" smtClean="0"/>
              <a:t>Intermediate</a:t>
            </a:r>
          </a:p>
          <a:p>
            <a:pPr lvl="1"/>
            <a:r>
              <a:rPr lang="en-GB" sz="2000" dirty="0" smtClean="0"/>
              <a:t>Admin</a:t>
            </a:r>
          </a:p>
          <a:p>
            <a:pPr lvl="1"/>
            <a:r>
              <a:rPr lang="en-GB" sz="2000" dirty="0" smtClean="0"/>
              <a:t>Manual routine</a:t>
            </a:r>
          </a:p>
          <a:p>
            <a:pPr lvl="1"/>
            <a:r>
              <a:rPr lang="en-GB" sz="2000" dirty="0" smtClean="0"/>
              <a:t>Manual non-routine</a:t>
            </a:r>
          </a:p>
          <a:p>
            <a:pPr lvl="1"/>
            <a:r>
              <a:rPr lang="en-GB" sz="2000" dirty="0" smtClean="0"/>
              <a:t>Service</a:t>
            </a:r>
          </a:p>
          <a:p>
            <a:endParaRPr lang="en-US" sz="2400" dirty="0"/>
          </a:p>
        </p:txBody>
      </p:sp>
      <p:sp>
        <p:nvSpPr>
          <p:cNvPr id="5" name="Rectangle 4"/>
          <p:cNvSpPr/>
          <p:nvPr/>
        </p:nvSpPr>
        <p:spPr>
          <a:xfrm>
            <a:off x="1187624" y="2060848"/>
            <a:ext cx="2304256" cy="108012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187624" y="3212976"/>
            <a:ext cx="230425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1187624" y="3933056"/>
            <a:ext cx="2304256" cy="64807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851920" y="2420888"/>
            <a:ext cx="2376264" cy="369332"/>
          </a:xfrm>
          <a:prstGeom prst="rect">
            <a:avLst/>
          </a:prstGeom>
          <a:noFill/>
        </p:spPr>
        <p:txBody>
          <a:bodyPr wrap="square" rtlCol="0">
            <a:spAutoFit/>
          </a:bodyPr>
          <a:lstStyle/>
          <a:p>
            <a:r>
              <a:rPr lang="en-GB" dirty="0" smtClean="0">
                <a:solidFill>
                  <a:schemeClr val="tx2"/>
                </a:solidFill>
                <a:latin typeface="+mn-lt"/>
              </a:rPr>
              <a:t>High skill non-routine</a:t>
            </a:r>
            <a:endParaRPr lang="en-US" dirty="0">
              <a:solidFill>
                <a:schemeClr val="tx2"/>
              </a:solidFill>
              <a:latin typeface="+mn-lt"/>
            </a:endParaRPr>
          </a:p>
        </p:txBody>
      </p:sp>
      <p:sp>
        <p:nvSpPr>
          <p:cNvPr id="10" name="TextBox 9"/>
          <p:cNvSpPr txBox="1"/>
          <p:nvPr/>
        </p:nvSpPr>
        <p:spPr>
          <a:xfrm>
            <a:off x="3851920" y="3347700"/>
            <a:ext cx="2376264" cy="369332"/>
          </a:xfrm>
          <a:prstGeom prst="rect">
            <a:avLst/>
          </a:prstGeom>
          <a:noFill/>
        </p:spPr>
        <p:txBody>
          <a:bodyPr wrap="square" rtlCol="0">
            <a:spAutoFit/>
          </a:bodyPr>
          <a:lstStyle/>
          <a:p>
            <a:r>
              <a:rPr lang="en-GB" dirty="0" smtClean="0">
                <a:solidFill>
                  <a:schemeClr val="tx2"/>
                </a:solidFill>
                <a:latin typeface="+mn-lt"/>
              </a:rPr>
              <a:t>Routine occupations</a:t>
            </a:r>
            <a:endParaRPr lang="en-US" dirty="0">
              <a:solidFill>
                <a:schemeClr val="tx2"/>
              </a:solidFill>
              <a:latin typeface="+mn-lt"/>
            </a:endParaRPr>
          </a:p>
        </p:txBody>
      </p:sp>
      <p:sp>
        <p:nvSpPr>
          <p:cNvPr id="11" name="TextBox 10"/>
          <p:cNvSpPr txBox="1"/>
          <p:nvPr/>
        </p:nvSpPr>
        <p:spPr>
          <a:xfrm>
            <a:off x="3851920" y="4077072"/>
            <a:ext cx="2376264" cy="369332"/>
          </a:xfrm>
          <a:prstGeom prst="rect">
            <a:avLst/>
          </a:prstGeom>
          <a:noFill/>
        </p:spPr>
        <p:txBody>
          <a:bodyPr wrap="square" rtlCol="0">
            <a:spAutoFit/>
          </a:bodyPr>
          <a:lstStyle/>
          <a:p>
            <a:r>
              <a:rPr lang="en-GB" dirty="0" smtClean="0">
                <a:solidFill>
                  <a:schemeClr val="tx2"/>
                </a:solidFill>
                <a:latin typeface="+mn-lt"/>
              </a:rPr>
              <a:t>Low skill non-routine</a:t>
            </a:r>
            <a:endParaRPr lang="en-US" dirty="0">
              <a:solidFill>
                <a:schemeClr val="tx2"/>
              </a:solidFill>
              <a:latin typeface="+mn-lt"/>
            </a:endParaRPr>
          </a:p>
        </p:txBody>
      </p:sp>
    </p:spTree>
    <p:extLst>
      <p:ext uri="{BB962C8B-B14F-4D97-AF65-F5344CB8AC3E}">
        <p14:creationId xmlns:p14="http://schemas.microsoft.com/office/powerpoint/2010/main" xmlns="" val="7359314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Composition </a:t>
            </a:r>
            <a:r>
              <a:rPr lang="en-GB" sz="2400" dirty="0" smtClean="0"/>
              <a:t>effects:</a:t>
            </a:r>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pPr lvl="2">
              <a:buNone/>
            </a:pPr>
            <a:r>
              <a:rPr lang="en-GB" sz="1600" dirty="0" smtClean="0"/>
              <a:t>Source: Famil</a:t>
            </a:r>
            <a:r>
              <a:rPr lang="en-GB" sz="1600" dirty="0" smtClean="0"/>
              <a:t>y Expenditure Survey, 1987-2001</a:t>
            </a:r>
            <a:endParaRPr lang="en-GB" sz="1600" dirty="0" smtClean="0"/>
          </a:p>
          <a:p>
            <a:endParaRPr lang="en-GB" sz="2400" dirty="0" smtClean="0"/>
          </a:p>
        </p:txBody>
      </p:sp>
      <p:graphicFrame>
        <p:nvGraphicFramePr>
          <p:cNvPr id="4" name="Chart 3"/>
          <p:cNvGraphicFramePr/>
          <p:nvPr/>
        </p:nvGraphicFramePr>
        <p:xfrm>
          <a:off x="827584" y="1844824"/>
          <a:ext cx="7416824" cy="388843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5972161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Freeform 4"/>
          <p:cNvSpPr>
            <a:spLocks/>
          </p:cNvSpPr>
          <p:nvPr/>
        </p:nvSpPr>
        <p:spPr bwMode="auto">
          <a:xfrm>
            <a:off x="7236296" y="3284984"/>
            <a:ext cx="360040" cy="1080120"/>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3200"/>
              </a:cxn>
              <a:cxn ang="0">
                <a:pos x="768" y="3200"/>
              </a:cxn>
              <a:cxn ang="0">
                <a:pos x="640" y="3328"/>
              </a:cxn>
              <a:cxn ang="0">
                <a:pos x="640" y="3328"/>
              </a:cxn>
              <a:cxn ang="0">
                <a:pos x="640" y="3328"/>
              </a:cxn>
              <a:cxn ang="0">
                <a:pos x="128" y="3328"/>
              </a:cxn>
              <a:cxn ang="0">
                <a:pos x="128" y="3328"/>
              </a:cxn>
              <a:cxn ang="0">
                <a:pos x="0" y="3200"/>
              </a:cxn>
              <a:cxn ang="0">
                <a:pos x="0" y="3200"/>
              </a:cxn>
              <a:cxn ang="0">
                <a:pos x="0" y="128"/>
              </a:cxn>
            </a:cxnLst>
            <a:rect l="0" t="0" r="r" b="b"/>
            <a:pathLst>
              <a:path w="768" h="3328">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3200"/>
                </a:lnTo>
                <a:lnTo>
                  <a:pt x="768" y="3200"/>
                </a:lnTo>
                <a:cubicBezTo>
                  <a:pt x="768" y="3271"/>
                  <a:pt x="711" y="3328"/>
                  <a:pt x="640" y="3328"/>
                </a:cubicBezTo>
                <a:cubicBezTo>
                  <a:pt x="640" y="3328"/>
                  <a:pt x="640" y="3328"/>
                  <a:pt x="640" y="3328"/>
                </a:cubicBezTo>
                <a:lnTo>
                  <a:pt x="640" y="3328"/>
                </a:lnTo>
                <a:lnTo>
                  <a:pt x="128" y="3328"/>
                </a:lnTo>
                <a:lnTo>
                  <a:pt x="128" y="3328"/>
                </a:lnTo>
                <a:cubicBezTo>
                  <a:pt x="58" y="3328"/>
                  <a:pt x="0" y="3271"/>
                  <a:pt x="0" y="3200"/>
                </a:cubicBezTo>
                <a:cubicBezTo>
                  <a:pt x="0" y="3200"/>
                  <a:pt x="0" y="3200"/>
                  <a:pt x="0" y="3200"/>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p:txBody>
          <a:bodyPr/>
          <a:lstStyle/>
          <a:p>
            <a:r>
              <a:rPr lang="en-GB" dirty="0" smtClean="0"/>
              <a:t>A model of occupations and wages</a:t>
            </a:r>
            <a:endParaRPr lang="en-US" dirty="0"/>
          </a:p>
        </p:txBody>
      </p:sp>
      <p:sp>
        <p:nvSpPr>
          <p:cNvPr id="46137" name="Freeform 57"/>
          <p:cNvSpPr>
            <a:spLocks/>
          </p:cNvSpPr>
          <p:nvPr/>
        </p:nvSpPr>
        <p:spPr bwMode="auto">
          <a:xfrm>
            <a:off x="5813427" y="3328989"/>
            <a:ext cx="198438" cy="1468438"/>
          </a:xfrm>
          <a:custGeom>
            <a:avLst/>
            <a:gdLst/>
            <a:ahLst/>
            <a:cxnLst>
              <a:cxn ang="0">
                <a:pos x="0" y="64"/>
              </a:cxn>
              <a:cxn ang="0">
                <a:pos x="64" y="0"/>
              </a:cxn>
              <a:cxn ang="0">
                <a:pos x="64" y="0"/>
              </a:cxn>
              <a:cxn ang="0">
                <a:pos x="64" y="0"/>
              </a:cxn>
              <a:cxn ang="0">
                <a:pos x="320" y="0"/>
              </a:cxn>
              <a:cxn ang="0">
                <a:pos x="320" y="0"/>
              </a:cxn>
              <a:cxn ang="0">
                <a:pos x="384" y="64"/>
              </a:cxn>
              <a:cxn ang="0">
                <a:pos x="384" y="64"/>
              </a:cxn>
              <a:cxn ang="0">
                <a:pos x="384" y="64"/>
              </a:cxn>
              <a:cxn ang="0">
                <a:pos x="384" y="3264"/>
              </a:cxn>
              <a:cxn ang="0">
                <a:pos x="384" y="3264"/>
              </a:cxn>
              <a:cxn ang="0">
                <a:pos x="320" y="3328"/>
              </a:cxn>
              <a:cxn ang="0">
                <a:pos x="320" y="3328"/>
              </a:cxn>
              <a:cxn ang="0">
                <a:pos x="320" y="3328"/>
              </a:cxn>
              <a:cxn ang="0">
                <a:pos x="64" y="3328"/>
              </a:cxn>
              <a:cxn ang="0">
                <a:pos x="64" y="3328"/>
              </a:cxn>
              <a:cxn ang="0">
                <a:pos x="0" y="3264"/>
              </a:cxn>
              <a:cxn ang="0">
                <a:pos x="0" y="3264"/>
              </a:cxn>
              <a:cxn ang="0">
                <a:pos x="0" y="64"/>
              </a:cxn>
            </a:cxnLst>
            <a:rect l="0" t="0" r="r" b="b"/>
            <a:pathLst>
              <a:path w="384" h="3328">
                <a:moveTo>
                  <a:pt x="0" y="64"/>
                </a:moveTo>
                <a:cubicBezTo>
                  <a:pt x="0" y="29"/>
                  <a:pt x="29" y="0"/>
                  <a:pt x="64" y="0"/>
                </a:cubicBezTo>
                <a:cubicBezTo>
                  <a:pt x="64" y="0"/>
                  <a:pt x="64" y="0"/>
                  <a:pt x="64" y="0"/>
                </a:cubicBezTo>
                <a:lnTo>
                  <a:pt x="64" y="0"/>
                </a:lnTo>
                <a:lnTo>
                  <a:pt x="320" y="0"/>
                </a:lnTo>
                <a:lnTo>
                  <a:pt x="320" y="0"/>
                </a:lnTo>
                <a:cubicBezTo>
                  <a:pt x="356" y="0"/>
                  <a:pt x="384" y="29"/>
                  <a:pt x="384" y="64"/>
                </a:cubicBezTo>
                <a:cubicBezTo>
                  <a:pt x="384" y="64"/>
                  <a:pt x="384" y="64"/>
                  <a:pt x="384" y="64"/>
                </a:cubicBezTo>
                <a:lnTo>
                  <a:pt x="384" y="64"/>
                </a:lnTo>
                <a:lnTo>
                  <a:pt x="384" y="3264"/>
                </a:lnTo>
                <a:lnTo>
                  <a:pt x="384" y="3264"/>
                </a:lnTo>
                <a:cubicBezTo>
                  <a:pt x="384" y="3300"/>
                  <a:pt x="356" y="3328"/>
                  <a:pt x="320" y="3328"/>
                </a:cubicBezTo>
                <a:cubicBezTo>
                  <a:pt x="320" y="3328"/>
                  <a:pt x="320" y="3328"/>
                  <a:pt x="320" y="3328"/>
                </a:cubicBezTo>
                <a:lnTo>
                  <a:pt x="320" y="3328"/>
                </a:lnTo>
                <a:lnTo>
                  <a:pt x="64" y="3328"/>
                </a:lnTo>
                <a:lnTo>
                  <a:pt x="64" y="3328"/>
                </a:lnTo>
                <a:cubicBezTo>
                  <a:pt x="29" y="3328"/>
                  <a:pt x="0" y="3300"/>
                  <a:pt x="0" y="3264"/>
                </a:cubicBezTo>
                <a:cubicBezTo>
                  <a:pt x="0" y="3264"/>
                  <a:pt x="0" y="3264"/>
                  <a:pt x="0" y="3264"/>
                </a:cubicBezTo>
                <a:lnTo>
                  <a:pt x="0" y="64"/>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4" name="Freeform 4"/>
          <p:cNvSpPr>
            <a:spLocks/>
          </p:cNvSpPr>
          <p:nvPr/>
        </p:nvSpPr>
        <p:spPr bwMode="auto">
          <a:xfrm>
            <a:off x="1889127" y="3140076"/>
            <a:ext cx="398463" cy="1468438"/>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3200"/>
              </a:cxn>
              <a:cxn ang="0">
                <a:pos x="768" y="3200"/>
              </a:cxn>
              <a:cxn ang="0">
                <a:pos x="640" y="3328"/>
              </a:cxn>
              <a:cxn ang="0">
                <a:pos x="640" y="3328"/>
              </a:cxn>
              <a:cxn ang="0">
                <a:pos x="640" y="3328"/>
              </a:cxn>
              <a:cxn ang="0">
                <a:pos x="128" y="3328"/>
              </a:cxn>
              <a:cxn ang="0">
                <a:pos x="128" y="3328"/>
              </a:cxn>
              <a:cxn ang="0">
                <a:pos x="0" y="3200"/>
              </a:cxn>
              <a:cxn ang="0">
                <a:pos x="0" y="3200"/>
              </a:cxn>
              <a:cxn ang="0">
                <a:pos x="0" y="128"/>
              </a:cxn>
            </a:cxnLst>
            <a:rect l="0" t="0" r="r" b="b"/>
            <a:pathLst>
              <a:path w="768" h="3328">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3200"/>
                </a:lnTo>
                <a:lnTo>
                  <a:pt x="768" y="3200"/>
                </a:lnTo>
                <a:cubicBezTo>
                  <a:pt x="768" y="3271"/>
                  <a:pt x="711" y="3328"/>
                  <a:pt x="640" y="3328"/>
                </a:cubicBezTo>
                <a:cubicBezTo>
                  <a:pt x="640" y="3328"/>
                  <a:pt x="640" y="3328"/>
                  <a:pt x="640" y="3328"/>
                </a:cubicBezTo>
                <a:lnTo>
                  <a:pt x="640" y="3328"/>
                </a:lnTo>
                <a:lnTo>
                  <a:pt x="128" y="3328"/>
                </a:lnTo>
                <a:lnTo>
                  <a:pt x="128" y="3328"/>
                </a:lnTo>
                <a:cubicBezTo>
                  <a:pt x="58" y="3328"/>
                  <a:pt x="0" y="3271"/>
                  <a:pt x="0" y="3200"/>
                </a:cubicBezTo>
                <a:cubicBezTo>
                  <a:pt x="0" y="3200"/>
                  <a:pt x="0" y="3200"/>
                  <a:pt x="0" y="3200"/>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5" name="Freeform 5"/>
          <p:cNvSpPr>
            <a:spLocks noEditPoints="1"/>
          </p:cNvSpPr>
          <p:nvPr/>
        </p:nvSpPr>
        <p:spPr bwMode="auto">
          <a:xfrm>
            <a:off x="1878014" y="3128964"/>
            <a:ext cx="422275" cy="1490663"/>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3229"/>
              </a:cxn>
              <a:cxn ang="0">
                <a:pos x="803" y="3288"/>
              </a:cxn>
              <a:cxn ang="0">
                <a:pos x="769" y="3336"/>
              </a:cxn>
              <a:cxn ang="0">
                <a:pos x="719" y="3366"/>
              </a:cxn>
              <a:cxn ang="0">
                <a:pos x="664" y="3376"/>
              </a:cxn>
              <a:cxn ang="0">
                <a:pos x="148" y="3376"/>
              </a:cxn>
              <a:cxn ang="0">
                <a:pos x="89" y="3362"/>
              </a:cxn>
              <a:cxn ang="0">
                <a:pos x="43" y="3329"/>
              </a:cxn>
              <a:cxn ang="0">
                <a:pos x="11" y="3279"/>
              </a:cxn>
              <a:cxn ang="0">
                <a:pos x="0" y="3224"/>
              </a:cxn>
              <a:cxn ang="0">
                <a:pos x="48" y="3224"/>
              </a:cxn>
              <a:cxn ang="0">
                <a:pos x="58" y="3270"/>
              </a:cxn>
              <a:cxn ang="0">
                <a:pos x="82" y="3302"/>
              </a:cxn>
              <a:cxn ang="0">
                <a:pos x="116" y="3323"/>
              </a:cxn>
              <a:cxn ang="0">
                <a:pos x="157" y="3329"/>
              </a:cxn>
              <a:cxn ang="0">
                <a:pos x="664" y="3328"/>
              </a:cxn>
              <a:cxn ang="0">
                <a:pos x="710" y="3319"/>
              </a:cxn>
              <a:cxn ang="0">
                <a:pos x="742" y="3295"/>
              </a:cxn>
              <a:cxn ang="0">
                <a:pos x="762" y="3261"/>
              </a:cxn>
              <a:cxn ang="0">
                <a:pos x="769" y="3220"/>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3224"/>
              </a:cxn>
            </a:cxnLst>
            <a:rect l="0" t="0" r="r" b="b"/>
            <a:pathLst>
              <a:path w="816" h="3376">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3224"/>
                </a:lnTo>
                <a:cubicBezTo>
                  <a:pt x="816" y="3226"/>
                  <a:pt x="816" y="3228"/>
                  <a:pt x="816" y="3229"/>
                </a:cubicBezTo>
                <a:lnTo>
                  <a:pt x="806" y="3279"/>
                </a:lnTo>
                <a:cubicBezTo>
                  <a:pt x="805" y="3282"/>
                  <a:pt x="804" y="3285"/>
                  <a:pt x="803" y="3288"/>
                </a:cubicBezTo>
                <a:lnTo>
                  <a:pt x="776" y="3329"/>
                </a:lnTo>
                <a:cubicBezTo>
                  <a:pt x="774" y="3331"/>
                  <a:pt x="771" y="3334"/>
                  <a:pt x="769" y="3336"/>
                </a:cubicBezTo>
                <a:lnTo>
                  <a:pt x="728" y="3363"/>
                </a:lnTo>
                <a:cubicBezTo>
                  <a:pt x="725" y="3364"/>
                  <a:pt x="722" y="3365"/>
                  <a:pt x="719" y="3366"/>
                </a:cubicBezTo>
                <a:lnTo>
                  <a:pt x="669" y="3376"/>
                </a:lnTo>
                <a:cubicBezTo>
                  <a:pt x="668" y="3376"/>
                  <a:pt x="666" y="3376"/>
                  <a:pt x="664" y="3376"/>
                </a:cubicBezTo>
                <a:lnTo>
                  <a:pt x="152" y="3376"/>
                </a:lnTo>
                <a:cubicBezTo>
                  <a:pt x="151" y="3376"/>
                  <a:pt x="149" y="3376"/>
                  <a:pt x="148" y="3376"/>
                </a:cubicBezTo>
                <a:lnTo>
                  <a:pt x="98" y="3366"/>
                </a:lnTo>
                <a:cubicBezTo>
                  <a:pt x="95" y="3365"/>
                  <a:pt x="92" y="3364"/>
                  <a:pt x="89" y="3362"/>
                </a:cubicBezTo>
                <a:lnTo>
                  <a:pt x="49" y="3335"/>
                </a:lnTo>
                <a:cubicBezTo>
                  <a:pt x="47" y="3334"/>
                  <a:pt x="44" y="3332"/>
                  <a:pt x="43" y="3329"/>
                </a:cubicBezTo>
                <a:lnTo>
                  <a:pt x="15" y="3288"/>
                </a:lnTo>
                <a:cubicBezTo>
                  <a:pt x="13" y="3285"/>
                  <a:pt x="12" y="3282"/>
                  <a:pt x="11" y="3279"/>
                </a:cubicBezTo>
                <a:lnTo>
                  <a:pt x="1" y="3229"/>
                </a:lnTo>
                <a:cubicBezTo>
                  <a:pt x="1" y="3228"/>
                  <a:pt x="0" y="3226"/>
                  <a:pt x="0" y="3224"/>
                </a:cubicBezTo>
                <a:lnTo>
                  <a:pt x="0" y="152"/>
                </a:lnTo>
                <a:close/>
                <a:moveTo>
                  <a:pt x="48" y="3224"/>
                </a:moveTo>
                <a:lnTo>
                  <a:pt x="48" y="3220"/>
                </a:lnTo>
                <a:lnTo>
                  <a:pt x="58" y="3270"/>
                </a:lnTo>
                <a:lnTo>
                  <a:pt x="54" y="3261"/>
                </a:lnTo>
                <a:lnTo>
                  <a:pt x="82" y="3302"/>
                </a:lnTo>
                <a:lnTo>
                  <a:pt x="76" y="3296"/>
                </a:lnTo>
                <a:lnTo>
                  <a:pt x="116" y="3323"/>
                </a:lnTo>
                <a:lnTo>
                  <a:pt x="107" y="3319"/>
                </a:lnTo>
                <a:lnTo>
                  <a:pt x="157" y="3329"/>
                </a:lnTo>
                <a:lnTo>
                  <a:pt x="152" y="3328"/>
                </a:lnTo>
                <a:lnTo>
                  <a:pt x="664" y="3328"/>
                </a:lnTo>
                <a:lnTo>
                  <a:pt x="660" y="3329"/>
                </a:lnTo>
                <a:lnTo>
                  <a:pt x="710" y="3319"/>
                </a:lnTo>
                <a:lnTo>
                  <a:pt x="701" y="3322"/>
                </a:lnTo>
                <a:lnTo>
                  <a:pt x="742" y="3295"/>
                </a:lnTo>
                <a:lnTo>
                  <a:pt x="735" y="3302"/>
                </a:lnTo>
                <a:lnTo>
                  <a:pt x="762" y="3261"/>
                </a:lnTo>
                <a:lnTo>
                  <a:pt x="759" y="3270"/>
                </a:lnTo>
                <a:lnTo>
                  <a:pt x="769" y="3220"/>
                </a:lnTo>
                <a:lnTo>
                  <a:pt x="768" y="3224"/>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322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6" name="Freeform 6"/>
          <p:cNvSpPr>
            <a:spLocks/>
          </p:cNvSpPr>
          <p:nvPr/>
        </p:nvSpPr>
        <p:spPr bwMode="auto">
          <a:xfrm>
            <a:off x="1889127" y="4721227"/>
            <a:ext cx="398463" cy="792163"/>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1664"/>
              </a:cxn>
              <a:cxn ang="0">
                <a:pos x="768" y="1664"/>
              </a:cxn>
              <a:cxn ang="0">
                <a:pos x="640" y="1792"/>
              </a:cxn>
              <a:cxn ang="0">
                <a:pos x="640" y="1792"/>
              </a:cxn>
              <a:cxn ang="0">
                <a:pos x="640" y="1792"/>
              </a:cxn>
              <a:cxn ang="0">
                <a:pos x="128" y="1792"/>
              </a:cxn>
              <a:cxn ang="0">
                <a:pos x="128" y="1792"/>
              </a:cxn>
              <a:cxn ang="0">
                <a:pos x="0" y="1664"/>
              </a:cxn>
              <a:cxn ang="0">
                <a:pos x="0" y="1664"/>
              </a:cxn>
              <a:cxn ang="0">
                <a:pos x="0" y="128"/>
              </a:cxn>
            </a:cxnLst>
            <a:rect l="0" t="0" r="r" b="b"/>
            <a:pathLst>
              <a:path w="768" h="1792">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1664"/>
                </a:lnTo>
                <a:lnTo>
                  <a:pt x="768" y="1664"/>
                </a:lnTo>
                <a:cubicBezTo>
                  <a:pt x="768" y="1735"/>
                  <a:pt x="711" y="1792"/>
                  <a:pt x="640" y="1792"/>
                </a:cubicBezTo>
                <a:cubicBezTo>
                  <a:pt x="640" y="1792"/>
                  <a:pt x="640" y="1792"/>
                  <a:pt x="640" y="1792"/>
                </a:cubicBezTo>
                <a:lnTo>
                  <a:pt x="640" y="1792"/>
                </a:lnTo>
                <a:lnTo>
                  <a:pt x="128" y="1792"/>
                </a:lnTo>
                <a:lnTo>
                  <a:pt x="128" y="1792"/>
                </a:lnTo>
                <a:cubicBezTo>
                  <a:pt x="58" y="1792"/>
                  <a:pt x="0" y="1735"/>
                  <a:pt x="0" y="1664"/>
                </a:cubicBezTo>
                <a:cubicBezTo>
                  <a:pt x="0" y="1664"/>
                  <a:pt x="0" y="1664"/>
                  <a:pt x="0" y="1664"/>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7" name="Freeform 7"/>
          <p:cNvSpPr>
            <a:spLocks noEditPoints="1"/>
          </p:cNvSpPr>
          <p:nvPr/>
        </p:nvSpPr>
        <p:spPr bwMode="auto">
          <a:xfrm>
            <a:off x="1878014" y="4711702"/>
            <a:ext cx="422275" cy="811213"/>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1693"/>
              </a:cxn>
              <a:cxn ang="0">
                <a:pos x="803" y="1752"/>
              </a:cxn>
              <a:cxn ang="0">
                <a:pos x="769" y="1800"/>
              </a:cxn>
              <a:cxn ang="0">
                <a:pos x="719" y="1830"/>
              </a:cxn>
              <a:cxn ang="0">
                <a:pos x="664" y="1840"/>
              </a:cxn>
              <a:cxn ang="0">
                <a:pos x="148" y="1840"/>
              </a:cxn>
              <a:cxn ang="0">
                <a:pos x="89" y="1826"/>
              </a:cxn>
              <a:cxn ang="0">
                <a:pos x="43" y="1793"/>
              </a:cxn>
              <a:cxn ang="0">
                <a:pos x="11" y="1743"/>
              </a:cxn>
              <a:cxn ang="0">
                <a:pos x="0" y="1688"/>
              </a:cxn>
              <a:cxn ang="0">
                <a:pos x="48" y="1688"/>
              </a:cxn>
              <a:cxn ang="0">
                <a:pos x="58" y="1734"/>
              </a:cxn>
              <a:cxn ang="0">
                <a:pos x="82" y="1766"/>
              </a:cxn>
              <a:cxn ang="0">
                <a:pos x="116" y="1787"/>
              </a:cxn>
              <a:cxn ang="0">
                <a:pos x="157" y="1793"/>
              </a:cxn>
              <a:cxn ang="0">
                <a:pos x="664" y="1792"/>
              </a:cxn>
              <a:cxn ang="0">
                <a:pos x="710" y="1783"/>
              </a:cxn>
              <a:cxn ang="0">
                <a:pos x="742" y="1759"/>
              </a:cxn>
              <a:cxn ang="0">
                <a:pos x="762" y="1725"/>
              </a:cxn>
              <a:cxn ang="0">
                <a:pos x="769" y="1684"/>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1688"/>
              </a:cxn>
            </a:cxnLst>
            <a:rect l="0" t="0" r="r" b="b"/>
            <a:pathLst>
              <a:path w="816" h="1840">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1688"/>
                </a:lnTo>
                <a:cubicBezTo>
                  <a:pt x="816" y="1690"/>
                  <a:pt x="816" y="1692"/>
                  <a:pt x="816" y="1693"/>
                </a:cubicBezTo>
                <a:lnTo>
                  <a:pt x="806" y="1743"/>
                </a:lnTo>
                <a:cubicBezTo>
                  <a:pt x="805" y="1746"/>
                  <a:pt x="804" y="1749"/>
                  <a:pt x="803" y="1752"/>
                </a:cubicBezTo>
                <a:lnTo>
                  <a:pt x="776" y="1793"/>
                </a:lnTo>
                <a:cubicBezTo>
                  <a:pt x="774" y="1795"/>
                  <a:pt x="771" y="1798"/>
                  <a:pt x="769" y="1800"/>
                </a:cubicBezTo>
                <a:lnTo>
                  <a:pt x="728" y="1827"/>
                </a:lnTo>
                <a:cubicBezTo>
                  <a:pt x="725" y="1828"/>
                  <a:pt x="722" y="1829"/>
                  <a:pt x="719" y="1830"/>
                </a:cubicBezTo>
                <a:lnTo>
                  <a:pt x="669" y="1840"/>
                </a:lnTo>
                <a:cubicBezTo>
                  <a:pt x="668" y="1840"/>
                  <a:pt x="666" y="1840"/>
                  <a:pt x="664" y="1840"/>
                </a:cubicBezTo>
                <a:lnTo>
                  <a:pt x="152" y="1840"/>
                </a:lnTo>
                <a:cubicBezTo>
                  <a:pt x="151" y="1840"/>
                  <a:pt x="149" y="1840"/>
                  <a:pt x="148" y="1840"/>
                </a:cubicBezTo>
                <a:lnTo>
                  <a:pt x="98" y="1830"/>
                </a:lnTo>
                <a:cubicBezTo>
                  <a:pt x="95" y="1829"/>
                  <a:pt x="92" y="1828"/>
                  <a:pt x="89" y="1826"/>
                </a:cubicBezTo>
                <a:lnTo>
                  <a:pt x="49" y="1799"/>
                </a:lnTo>
                <a:cubicBezTo>
                  <a:pt x="47" y="1798"/>
                  <a:pt x="44" y="1796"/>
                  <a:pt x="43" y="1793"/>
                </a:cubicBezTo>
                <a:lnTo>
                  <a:pt x="15" y="1752"/>
                </a:lnTo>
                <a:cubicBezTo>
                  <a:pt x="13" y="1749"/>
                  <a:pt x="12" y="1746"/>
                  <a:pt x="11" y="1743"/>
                </a:cubicBezTo>
                <a:lnTo>
                  <a:pt x="1" y="1693"/>
                </a:lnTo>
                <a:cubicBezTo>
                  <a:pt x="1" y="1692"/>
                  <a:pt x="0" y="1690"/>
                  <a:pt x="0" y="1688"/>
                </a:cubicBezTo>
                <a:lnTo>
                  <a:pt x="0" y="152"/>
                </a:lnTo>
                <a:close/>
                <a:moveTo>
                  <a:pt x="48" y="1688"/>
                </a:moveTo>
                <a:lnTo>
                  <a:pt x="48" y="1684"/>
                </a:lnTo>
                <a:lnTo>
                  <a:pt x="58" y="1734"/>
                </a:lnTo>
                <a:lnTo>
                  <a:pt x="54" y="1725"/>
                </a:lnTo>
                <a:lnTo>
                  <a:pt x="82" y="1766"/>
                </a:lnTo>
                <a:lnTo>
                  <a:pt x="76" y="1760"/>
                </a:lnTo>
                <a:lnTo>
                  <a:pt x="116" y="1787"/>
                </a:lnTo>
                <a:lnTo>
                  <a:pt x="107" y="1783"/>
                </a:lnTo>
                <a:lnTo>
                  <a:pt x="157" y="1793"/>
                </a:lnTo>
                <a:lnTo>
                  <a:pt x="152" y="1792"/>
                </a:lnTo>
                <a:lnTo>
                  <a:pt x="664" y="1792"/>
                </a:lnTo>
                <a:lnTo>
                  <a:pt x="660" y="1793"/>
                </a:lnTo>
                <a:lnTo>
                  <a:pt x="710" y="1783"/>
                </a:lnTo>
                <a:lnTo>
                  <a:pt x="701" y="1786"/>
                </a:lnTo>
                <a:lnTo>
                  <a:pt x="742" y="1759"/>
                </a:lnTo>
                <a:lnTo>
                  <a:pt x="735" y="1766"/>
                </a:lnTo>
                <a:lnTo>
                  <a:pt x="762" y="1725"/>
                </a:lnTo>
                <a:lnTo>
                  <a:pt x="759" y="1734"/>
                </a:lnTo>
                <a:lnTo>
                  <a:pt x="769" y="1684"/>
                </a:lnTo>
                <a:lnTo>
                  <a:pt x="768" y="1688"/>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168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8" name="Freeform 8"/>
          <p:cNvSpPr>
            <a:spLocks/>
          </p:cNvSpPr>
          <p:nvPr/>
        </p:nvSpPr>
        <p:spPr bwMode="auto">
          <a:xfrm>
            <a:off x="1889127" y="2235201"/>
            <a:ext cx="398463" cy="792163"/>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1664"/>
              </a:cxn>
              <a:cxn ang="0">
                <a:pos x="768" y="1664"/>
              </a:cxn>
              <a:cxn ang="0">
                <a:pos x="640" y="1792"/>
              </a:cxn>
              <a:cxn ang="0">
                <a:pos x="640" y="1792"/>
              </a:cxn>
              <a:cxn ang="0">
                <a:pos x="640" y="1792"/>
              </a:cxn>
              <a:cxn ang="0">
                <a:pos x="128" y="1792"/>
              </a:cxn>
              <a:cxn ang="0">
                <a:pos x="128" y="1792"/>
              </a:cxn>
              <a:cxn ang="0">
                <a:pos x="0" y="1664"/>
              </a:cxn>
              <a:cxn ang="0">
                <a:pos x="0" y="1664"/>
              </a:cxn>
              <a:cxn ang="0">
                <a:pos x="0" y="128"/>
              </a:cxn>
            </a:cxnLst>
            <a:rect l="0" t="0" r="r" b="b"/>
            <a:pathLst>
              <a:path w="768" h="1792">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1664"/>
                </a:lnTo>
                <a:lnTo>
                  <a:pt x="768" y="1664"/>
                </a:lnTo>
                <a:cubicBezTo>
                  <a:pt x="768" y="1735"/>
                  <a:pt x="711" y="1792"/>
                  <a:pt x="640" y="1792"/>
                </a:cubicBezTo>
                <a:cubicBezTo>
                  <a:pt x="640" y="1792"/>
                  <a:pt x="640" y="1792"/>
                  <a:pt x="640" y="1792"/>
                </a:cubicBezTo>
                <a:lnTo>
                  <a:pt x="640" y="1792"/>
                </a:lnTo>
                <a:lnTo>
                  <a:pt x="128" y="1792"/>
                </a:lnTo>
                <a:lnTo>
                  <a:pt x="128" y="1792"/>
                </a:lnTo>
                <a:cubicBezTo>
                  <a:pt x="58" y="1792"/>
                  <a:pt x="0" y="1735"/>
                  <a:pt x="0" y="1664"/>
                </a:cubicBezTo>
                <a:cubicBezTo>
                  <a:pt x="0" y="1664"/>
                  <a:pt x="0" y="1664"/>
                  <a:pt x="0" y="1664"/>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89" name="Freeform 9"/>
          <p:cNvSpPr>
            <a:spLocks noEditPoints="1"/>
          </p:cNvSpPr>
          <p:nvPr/>
        </p:nvSpPr>
        <p:spPr bwMode="auto">
          <a:xfrm>
            <a:off x="1878014" y="2225676"/>
            <a:ext cx="422275" cy="811213"/>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1693"/>
              </a:cxn>
              <a:cxn ang="0">
                <a:pos x="803" y="1752"/>
              </a:cxn>
              <a:cxn ang="0">
                <a:pos x="769" y="1800"/>
              </a:cxn>
              <a:cxn ang="0">
                <a:pos x="719" y="1830"/>
              </a:cxn>
              <a:cxn ang="0">
                <a:pos x="664" y="1840"/>
              </a:cxn>
              <a:cxn ang="0">
                <a:pos x="148" y="1840"/>
              </a:cxn>
              <a:cxn ang="0">
                <a:pos x="89" y="1826"/>
              </a:cxn>
              <a:cxn ang="0">
                <a:pos x="43" y="1793"/>
              </a:cxn>
              <a:cxn ang="0">
                <a:pos x="11" y="1743"/>
              </a:cxn>
              <a:cxn ang="0">
                <a:pos x="0" y="1688"/>
              </a:cxn>
              <a:cxn ang="0">
                <a:pos x="48" y="1688"/>
              </a:cxn>
              <a:cxn ang="0">
                <a:pos x="58" y="1734"/>
              </a:cxn>
              <a:cxn ang="0">
                <a:pos x="82" y="1766"/>
              </a:cxn>
              <a:cxn ang="0">
                <a:pos x="116" y="1787"/>
              </a:cxn>
              <a:cxn ang="0">
                <a:pos x="157" y="1793"/>
              </a:cxn>
              <a:cxn ang="0">
                <a:pos x="664" y="1792"/>
              </a:cxn>
              <a:cxn ang="0">
                <a:pos x="710" y="1783"/>
              </a:cxn>
              <a:cxn ang="0">
                <a:pos x="742" y="1759"/>
              </a:cxn>
              <a:cxn ang="0">
                <a:pos x="762" y="1725"/>
              </a:cxn>
              <a:cxn ang="0">
                <a:pos x="769" y="1684"/>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1688"/>
              </a:cxn>
            </a:cxnLst>
            <a:rect l="0" t="0" r="r" b="b"/>
            <a:pathLst>
              <a:path w="816" h="1840">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1688"/>
                </a:lnTo>
                <a:cubicBezTo>
                  <a:pt x="816" y="1690"/>
                  <a:pt x="816" y="1692"/>
                  <a:pt x="816" y="1693"/>
                </a:cubicBezTo>
                <a:lnTo>
                  <a:pt x="806" y="1743"/>
                </a:lnTo>
                <a:cubicBezTo>
                  <a:pt x="805" y="1746"/>
                  <a:pt x="804" y="1749"/>
                  <a:pt x="803" y="1752"/>
                </a:cubicBezTo>
                <a:lnTo>
                  <a:pt x="776" y="1793"/>
                </a:lnTo>
                <a:cubicBezTo>
                  <a:pt x="774" y="1795"/>
                  <a:pt x="771" y="1798"/>
                  <a:pt x="769" y="1800"/>
                </a:cubicBezTo>
                <a:lnTo>
                  <a:pt x="728" y="1827"/>
                </a:lnTo>
                <a:cubicBezTo>
                  <a:pt x="725" y="1828"/>
                  <a:pt x="722" y="1829"/>
                  <a:pt x="719" y="1830"/>
                </a:cubicBezTo>
                <a:lnTo>
                  <a:pt x="669" y="1840"/>
                </a:lnTo>
                <a:cubicBezTo>
                  <a:pt x="668" y="1840"/>
                  <a:pt x="666" y="1840"/>
                  <a:pt x="664" y="1840"/>
                </a:cubicBezTo>
                <a:lnTo>
                  <a:pt x="152" y="1840"/>
                </a:lnTo>
                <a:cubicBezTo>
                  <a:pt x="151" y="1840"/>
                  <a:pt x="149" y="1840"/>
                  <a:pt x="148" y="1840"/>
                </a:cubicBezTo>
                <a:lnTo>
                  <a:pt x="98" y="1830"/>
                </a:lnTo>
                <a:cubicBezTo>
                  <a:pt x="95" y="1829"/>
                  <a:pt x="92" y="1828"/>
                  <a:pt x="89" y="1826"/>
                </a:cubicBezTo>
                <a:lnTo>
                  <a:pt x="49" y="1799"/>
                </a:lnTo>
                <a:cubicBezTo>
                  <a:pt x="47" y="1798"/>
                  <a:pt x="44" y="1796"/>
                  <a:pt x="43" y="1793"/>
                </a:cubicBezTo>
                <a:lnTo>
                  <a:pt x="15" y="1752"/>
                </a:lnTo>
                <a:cubicBezTo>
                  <a:pt x="13" y="1749"/>
                  <a:pt x="12" y="1746"/>
                  <a:pt x="11" y="1743"/>
                </a:cubicBezTo>
                <a:lnTo>
                  <a:pt x="1" y="1693"/>
                </a:lnTo>
                <a:cubicBezTo>
                  <a:pt x="1" y="1692"/>
                  <a:pt x="0" y="1690"/>
                  <a:pt x="0" y="1688"/>
                </a:cubicBezTo>
                <a:lnTo>
                  <a:pt x="0" y="152"/>
                </a:lnTo>
                <a:close/>
                <a:moveTo>
                  <a:pt x="48" y="1688"/>
                </a:moveTo>
                <a:lnTo>
                  <a:pt x="48" y="1684"/>
                </a:lnTo>
                <a:lnTo>
                  <a:pt x="58" y="1734"/>
                </a:lnTo>
                <a:lnTo>
                  <a:pt x="54" y="1725"/>
                </a:lnTo>
                <a:lnTo>
                  <a:pt x="82" y="1766"/>
                </a:lnTo>
                <a:lnTo>
                  <a:pt x="76" y="1760"/>
                </a:lnTo>
                <a:lnTo>
                  <a:pt x="116" y="1787"/>
                </a:lnTo>
                <a:lnTo>
                  <a:pt x="107" y="1783"/>
                </a:lnTo>
                <a:lnTo>
                  <a:pt x="157" y="1793"/>
                </a:lnTo>
                <a:lnTo>
                  <a:pt x="152" y="1792"/>
                </a:lnTo>
                <a:lnTo>
                  <a:pt x="664" y="1792"/>
                </a:lnTo>
                <a:lnTo>
                  <a:pt x="660" y="1793"/>
                </a:lnTo>
                <a:lnTo>
                  <a:pt x="710" y="1783"/>
                </a:lnTo>
                <a:lnTo>
                  <a:pt x="701" y="1786"/>
                </a:lnTo>
                <a:lnTo>
                  <a:pt x="742" y="1759"/>
                </a:lnTo>
                <a:lnTo>
                  <a:pt x="735" y="1766"/>
                </a:lnTo>
                <a:lnTo>
                  <a:pt x="762" y="1725"/>
                </a:lnTo>
                <a:lnTo>
                  <a:pt x="759" y="1734"/>
                </a:lnTo>
                <a:lnTo>
                  <a:pt x="769" y="1684"/>
                </a:lnTo>
                <a:lnTo>
                  <a:pt x="768" y="1688"/>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168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0" name="Freeform 10"/>
          <p:cNvSpPr>
            <a:spLocks/>
          </p:cNvSpPr>
          <p:nvPr/>
        </p:nvSpPr>
        <p:spPr bwMode="auto">
          <a:xfrm>
            <a:off x="4302127" y="3140076"/>
            <a:ext cx="198438" cy="1468438"/>
          </a:xfrm>
          <a:custGeom>
            <a:avLst/>
            <a:gdLst/>
            <a:ahLst/>
            <a:cxnLst>
              <a:cxn ang="0">
                <a:pos x="0" y="64"/>
              </a:cxn>
              <a:cxn ang="0">
                <a:pos x="64" y="0"/>
              </a:cxn>
              <a:cxn ang="0">
                <a:pos x="64" y="0"/>
              </a:cxn>
              <a:cxn ang="0">
                <a:pos x="64" y="0"/>
              </a:cxn>
              <a:cxn ang="0">
                <a:pos x="320" y="0"/>
              </a:cxn>
              <a:cxn ang="0">
                <a:pos x="320" y="0"/>
              </a:cxn>
              <a:cxn ang="0">
                <a:pos x="384" y="64"/>
              </a:cxn>
              <a:cxn ang="0">
                <a:pos x="384" y="64"/>
              </a:cxn>
              <a:cxn ang="0">
                <a:pos x="384" y="64"/>
              </a:cxn>
              <a:cxn ang="0">
                <a:pos x="384" y="3264"/>
              </a:cxn>
              <a:cxn ang="0">
                <a:pos x="384" y="3264"/>
              </a:cxn>
              <a:cxn ang="0">
                <a:pos x="320" y="3328"/>
              </a:cxn>
              <a:cxn ang="0">
                <a:pos x="320" y="3328"/>
              </a:cxn>
              <a:cxn ang="0">
                <a:pos x="320" y="3328"/>
              </a:cxn>
              <a:cxn ang="0">
                <a:pos x="64" y="3328"/>
              </a:cxn>
              <a:cxn ang="0">
                <a:pos x="64" y="3328"/>
              </a:cxn>
              <a:cxn ang="0">
                <a:pos x="0" y="3264"/>
              </a:cxn>
              <a:cxn ang="0">
                <a:pos x="0" y="3264"/>
              </a:cxn>
              <a:cxn ang="0">
                <a:pos x="0" y="64"/>
              </a:cxn>
            </a:cxnLst>
            <a:rect l="0" t="0" r="r" b="b"/>
            <a:pathLst>
              <a:path w="384" h="3328">
                <a:moveTo>
                  <a:pt x="0" y="64"/>
                </a:moveTo>
                <a:cubicBezTo>
                  <a:pt x="0" y="29"/>
                  <a:pt x="29" y="0"/>
                  <a:pt x="64" y="0"/>
                </a:cubicBezTo>
                <a:cubicBezTo>
                  <a:pt x="64" y="0"/>
                  <a:pt x="64" y="0"/>
                  <a:pt x="64" y="0"/>
                </a:cubicBezTo>
                <a:lnTo>
                  <a:pt x="64" y="0"/>
                </a:lnTo>
                <a:lnTo>
                  <a:pt x="320" y="0"/>
                </a:lnTo>
                <a:lnTo>
                  <a:pt x="320" y="0"/>
                </a:lnTo>
                <a:cubicBezTo>
                  <a:pt x="356" y="0"/>
                  <a:pt x="384" y="29"/>
                  <a:pt x="384" y="64"/>
                </a:cubicBezTo>
                <a:cubicBezTo>
                  <a:pt x="384" y="64"/>
                  <a:pt x="384" y="64"/>
                  <a:pt x="384" y="64"/>
                </a:cubicBezTo>
                <a:lnTo>
                  <a:pt x="384" y="64"/>
                </a:lnTo>
                <a:lnTo>
                  <a:pt x="384" y="3264"/>
                </a:lnTo>
                <a:lnTo>
                  <a:pt x="384" y="3264"/>
                </a:lnTo>
                <a:cubicBezTo>
                  <a:pt x="384" y="3300"/>
                  <a:pt x="356" y="3328"/>
                  <a:pt x="320" y="3328"/>
                </a:cubicBezTo>
                <a:cubicBezTo>
                  <a:pt x="320" y="3328"/>
                  <a:pt x="320" y="3328"/>
                  <a:pt x="320" y="3328"/>
                </a:cubicBezTo>
                <a:lnTo>
                  <a:pt x="320" y="3328"/>
                </a:lnTo>
                <a:lnTo>
                  <a:pt x="64" y="3328"/>
                </a:lnTo>
                <a:lnTo>
                  <a:pt x="64" y="3328"/>
                </a:lnTo>
                <a:cubicBezTo>
                  <a:pt x="29" y="3328"/>
                  <a:pt x="0" y="3300"/>
                  <a:pt x="0" y="3264"/>
                </a:cubicBezTo>
                <a:cubicBezTo>
                  <a:pt x="0" y="3264"/>
                  <a:pt x="0" y="3264"/>
                  <a:pt x="0" y="3264"/>
                </a:cubicBezTo>
                <a:lnTo>
                  <a:pt x="0" y="64"/>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1" name="Freeform 11"/>
          <p:cNvSpPr>
            <a:spLocks noEditPoints="1"/>
          </p:cNvSpPr>
          <p:nvPr/>
        </p:nvSpPr>
        <p:spPr bwMode="auto">
          <a:xfrm>
            <a:off x="4276727" y="3128964"/>
            <a:ext cx="223838" cy="1490663"/>
          </a:xfrm>
          <a:custGeom>
            <a:avLst/>
            <a:gdLst/>
            <a:ahLst/>
            <a:cxnLst>
              <a:cxn ang="0">
                <a:pos x="1" y="84"/>
              </a:cxn>
              <a:cxn ang="0">
                <a:pos x="10" y="50"/>
              </a:cxn>
              <a:cxn ang="0">
                <a:pos x="30" y="24"/>
              </a:cxn>
              <a:cxn ang="0">
                <a:pos x="59" y="6"/>
              </a:cxn>
              <a:cxn ang="0">
                <a:pos x="88" y="0"/>
              </a:cxn>
              <a:cxn ang="0">
                <a:pos x="349" y="1"/>
              </a:cxn>
              <a:cxn ang="0">
                <a:pos x="383" y="9"/>
              </a:cxn>
              <a:cxn ang="0">
                <a:pos x="411" y="30"/>
              </a:cxn>
              <a:cxn ang="0">
                <a:pos x="427" y="59"/>
              </a:cxn>
              <a:cxn ang="0">
                <a:pos x="432" y="88"/>
              </a:cxn>
              <a:cxn ang="0">
                <a:pos x="432" y="3293"/>
              </a:cxn>
              <a:cxn ang="0">
                <a:pos x="424" y="3326"/>
              </a:cxn>
              <a:cxn ang="0">
                <a:pos x="403" y="3355"/>
              </a:cxn>
              <a:cxn ang="0">
                <a:pos x="374" y="3371"/>
              </a:cxn>
              <a:cxn ang="0">
                <a:pos x="344" y="3376"/>
              </a:cxn>
              <a:cxn ang="0">
                <a:pos x="84" y="3376"/>
              </a:cxn>
              <a:cxn ang="0">
                <a:pos x="50" y="3368"/>
              </a:cxn>
              <a:cxn ang="0">
                <a:pos x="23" y="3348"/>
              </a:cxn>
              <a:cxn ang="0">
                <a:pos x="6" y="3318"/>
              </a:cxn>
              <a:cxn ang="0">
                <a:pos x="0" y="3288"/>
              </a:cxn>
              <a:cxn ang="0">
                <a:pos x="48" y="3288"/>
              </a:cxn>
              <a:cxn ang="0">
                <a:pos x="53" y="3309"/>
              </a:cxn>
              <a:cxn ang="0">
                <a:pos x="63" y="3321"/>
              </a:cxn>
              <a:cxn ang="0">
                <a:pos x="77" y="3327"/>
              </a:cxn>
              <a:cxn ang="0">
                <a:pos x="93" y="3329"/>
              </a:cxn>
              <a:cxn ang="0">
                <a:pos x="344" y="3328"/>
              </a:cxn>
              <a:cxn ang="0">
                <a:pos x="365" y="3324"/>
              </a:cxn>
              <a:cxn ang="0">
                <a:pos x="378" y="3314"/>
              </a:cxn>
              <a:cxn ang="0">
                <a:pos x="383" y="3301"/>
              </a:cxn>
              <a:cxn ang="0">
                <a:pos x="385" y="3284"/>
              </a:cxn>
              <a:cxn ang="0">
                <a:pos x="384" y="88"/>
              </a:cxn>
              <a:cxn ang="0">
                <a:pos x="380" y="68"/>
              </a:cxn>
              <a:cxn ang="0">
                <a:pos x="370" y="57"/>
              </a:cxn>
              <a:cxn ang="0">
                <a:pos x="356" y="49"/>
              </a:cxn>
              <a:cxn ang="0">
                <a:pos x="340" y="48"/>
              </a:cxn>
              <a:cxn ang="0">
                <a:pos x="88" y="48"/>
              </a:cxn>
              <a:cxn ang="0">
                <a:pos x="68" y="53"/>
              </a:cxn>
              <a:cxn ang="0">
                <a:pos x="57" y="63"/>
              </a:cxn>
              <a:cxn ang="0">
                <a:pos x="49" y="77"/>
              </a:cxn>
              <a:cxn ang="0">
                <a:pos x="48" y="93"/>
              </a:cxn>
              <a:cxn ang="0">
                <a:pos x="48" y="3288"/>
              </a:cxn>
            </a:cxnLst>
            <a:rect l="0" t="0" r="r" b="b"/>
            <a:pathLst>
              <a:path w="432" h="3376">
                <a:moveTo>
                  <a:pt x="0" y="88"/>
                </a:moveTo>
                <a:cubicBezTo>
                  <a:pt x="0" y="87"/>
                  <a:pt x="1" y="85"/>
                  <a:pt x="1" y="84"/>
                </a:cubicBezTo>
                <a:lnTo>
                  <a:pt x="6" y="59"/>
                </a:lnTo>
                <a:cubicBezTo>
                  <a:pt x="7" y="56"/>
                  <a:pt x="8" y="52"/>
                  <a:pt x="10" y="50"/>
                </a:cubicBezTo>
                <a:lnTo>
                  <a:pt x="24" y="30"/>
                </a:lnTo>
                <a:cubicBezTo>
                  <a:pt x="25" y="27"/>
                  <a:pt x="27" y="25"/>
                  <a:pt x="30" y="24"/>
                </a:cubicBezTo>
                <a:lnTo>
                  <a:pt x="50" y="10"/>
                </a:lnTo>
                <a:cubicBezTo>
                  <a:pt x="52" y="8"/>
                  <a:pt x="56" y="7"/>
                  <a:pt x="59" y="6"/>
                </a:cubicBezTo>
                <a:lnTo>
                  <a:pt x="84" y="1"/>
                </a:lnTo>
                <a:cubicBezTo>
                  <a:pt x="85" y="1"/>
                  <a:pt x="87" y="0"/>
                  <a:pt x="88" y="0"/>
                </a:cubicBezTo>
                <a:lnTo>
                  <a:pt x="344" y="0"/>
                </a:lnTo>
                <a:cubicBezTo>
                  <a:pt x="346" y="0"/>
                  <a:pt x="348" y="1"/>
                  <a:pt x="349" y="1"/>
                </a:cubicBezTo>
                <a:lnTo>
                  <a:pt x="374" y="6"/>
                </a:lnTo>
                <a:cubicBezTo>
                  <a:pt x="377" y="7"/>
                  <a:pt x="380" y="8"/>
                  <a:pt x="383" y="9"/>
                </a:cubicBezTo>
                <a:lnTo>
                  <a:pt x="404" y="23"/>
                </a:lnTo>
                <a:cubicBezTo>
                  <a:pt x="406" y="25"/>
                  <a:pt x="409" y="28"/>
                  <a:pt x="411" y="30"/>
                </a:cubicBezTo>
                <a:lnTo>
                  <a:pt x="424" y="50"/>
                </a:lnTo>
                <a:cubicBezTo>
                  <a:pt x="425" y="53"/>
                  <a:pt x="426" y="56"/>
                  <a:pt x="427" y="59"/>
                </a:cubicBezTo>
                <a:lnTo>
                  <a:pt x="432" y="84"/>
                </a:lnTo>
                <a:cubicBezTo>
                  <a:pt x="432" y="85"/>
                  <a:pt x="432" y="87"/>
                  <a:pt x="432" y="88"/>
                </a:cubicBezTo>
                <a:lnTo>
                  <a:pt x="432" y="3288"/>
                </a:lnTo>
                <a:cubicBezTo>
                  <a:pt x="432" y="3290"/>
                  <a:pt x="432" y="3292"/>
                  <a:pt x="432" y="3293"/>
                </a:cubicBezTo>
                <a:lnTo>
                  <a:pt x="427" y="3318"/>
                </a:lnTo>
                <a:cubicBezTo>
                  <a:pt x="426" y="3321"/>
                  <a:pt x="425" y="3324"/>
                  <a:pt x="424" y="3326"/>
                </a:cubicBezTo>
                <a:lnTo>
                  <a:pt x="411" y="3347"/>
                </a:lnTo>
                <a:cubicBezTo>
                  <a:pt x="409" y="3350"/>
                  <a:pt x="406" y="3353"/>
                  <a:pt x="403" y="3355"/>
                </a:cubicBezTo>
                <a:lnTo>
                  <a:pt x="382" y="3368"/>
                </a:lnTo>
                <a:cubicBezTo>
                  <a:pt x="380" y="3369"/>
                  <a:pt x="377" y="3370"/>
                  <a:pt x="374" y="3371"/>
                </a:cubicBezTo>
                <a:lnTo>
                  <a:pt x="349" y="3376"/>
                </a:lnTo>
                <a:cubicBezTo>
                  <a:pt x="348" y="3376"/>
                  <a:pt x="346" y="3376"/>
                  <a:pt x="344" y="3376"/>
                </a:cubicBezTo>
                <a:lnTo>
                  <a:pt x="88" y="3376"/>
                </a:lnTo>
                <a:cubicBezTo>
                  <a:pt x="87" y="3376"/>
                  <a:pt x="85" y="3376"/>
                  <a:pt x="84" y="3376"/>
                </a:cubicBezTo>
                <a:lnTo>
                  <a:pt x="59" y="3371"/>
                </a:lnTo>
                <a:cubicBezTo>
                  <a:pt x="56" y="3370"/>
                  <a:pt x="53" y="3369"/>
                  <a:pt x="50" y="3368"/>
                </a:cubicBezTo>
                <a:lnTo>
                  <a:pt x="30" y="3355"/>
                </a:lnTo>
                <a:cubicBezTo>
                  <a:pt x="28" y="3353"/>
                  <a:pt x="25" y="3350"/>
                  <a:pt x="23" y="3348"/>
                </a:cubicBezTo>
                <a:lnTo>
                  <a:pt x="9" y="3327"/>
                </a:lnTo>
                <a:cubicBezTo>
                  <a:pt x="8" y="3324"/>
                  <a:pt x="7" y="3321"/>
                  <a:pt x="6" y="3318"/>
                </a:cubicBezTo>
                <a:lnTo>
                  <a:pt x="1" y="3293"/>
                </a:lnTo>
                <a:cubicBezTo>
                  <a:pt x="1" y="3292"/>
                  <a:pt x="0" y="3290"/>
                  <a:pt x="0" y="3288"/>
                </a:cubicBezTo>
                <a:lnTo>
                  <a:pt x="0" y="88"/>
                </a:lnTo>
                <a:close/>
                <a:moveTo>
                  <a:pt x="48" y="3288"/>
                </a:moveTo>
                <a:lnTo>
                  <a:pt x="48" y="3284"/>
                </a:lnTo>
                <a:lnTo>
                  <a:pt x="53" y="3309"/>
                </a:lnTo>
                <a:lnTo>
                  <a:pt x="49" y="3300"/>
                </a:lnTo>
                <a:lnTo>
                  <a:pt x="63" y="3321"/>
                </a:lnTo>
                <a:lnTo>
                  <a:pt x="57" y="3314"/>
                </a:lnTo>
                <a:lnTo>
                  <a:pt x="77" y="3327"/>
                </a:lnTo>
                <a:lnTo>
                  <a:pt x="68" y="3324"/>
                </a:lnTo>
                <a:lnTo>
                  <a:pt x="93" y="3329"/>
                </a:lnTo>
                <a:lnTo>
                  <a:pt x="88" y="3328"/>
                </a:lnTo>
                <a:lnTo>
                  <a:pt x="344" y="3328"/>
                </a:lnTo>
                <a:lnTo>
                  <a:pt x="340" y="3329"/>
                </a:lnTo>
                <a:lnTo>
                  <a:pt x="365" y="3324"/>
                </a:lnTo>
                <a:lnTo>
                  <a:pt x="357" y="3327"/>
                </a:lnTo>
                <a:lnTo>
                  <a:pt x="378" y="3314"/>
                </a:lnTo>
                <a:lnTo>
                  <a:pt x="370" y="3322"/>
                </a:lnTo>
                <a:lnTo>
                  <a:pt x="383" y="3301"/>
                </a:lnTo>
                <a:lnTo>
                  <a:pt x="380" y="3309"/>
                </a:lnTo>
                <a:lnTo>
                  <a:pt x="385" y="3284"/>
                </a:lnTo>
                <a:lnTo>
                  <a:pt x="384" y="3288"/>
                </a:lnTo>
                <a:lnTo>
                  <a:pt x="384" y="88"/>
                </a:lnTo>
                <a:lnTo>
                  <a:pt x="385" y="93"/>
                </a:lnTo>
                <a:lnTo>
                  <a:pt x="380" y="68"/>
                </a:lnTo>
                <a:lnTo>
                  <a:pt x="383" y="77"/>
                </a:lnTo>
                <a:lnTo>
                  <a:pt x="370" y="57"/>
                </a:lnTo>
                <a:lnTo>
                  <a:pt x="377" y="63"/>
                </a:lnTo>
                <a:lnTo>
                  <a:pt x="356" y="49"/>
                </a:lnTo>
                <a:lnTo>
                  <a:pt x="365" y="53"/>
                </a:lnTo>
                <a:lnTo>
                  <a:pt x="340" y="48"/>
                </a:lnTo>
                <a:lnTo>
                  <a:pt x="344" y="48"/>
                </a:lnTo>
                <a:lnTo>
                  <a:pt x="88" y="48"/>
                </a:lnTo>
                <a:lnTo>
                  <a:pt x="93" y="48"/>
                </a:lnTo>
                <a:lnTo>
                  <a:pt x="68" y="53"/>
                </a:lnTo>
                <a:lnTo>
                  <a:pt x="77" y="49"/>
                </a:lnTo>
                <a:lnTo>
                  <a:pt x="57" y="63"/>
                </a:lnTo>
                <a:lnTo>
                  <a:pt x="63" y="57"/>
                </a:lnTo>
                <a:lnTo>
                  <a:pt x="49" y="77"/>
                </a:lnTo>
                <a:lnTo>
                  <a:pt x="53" y="68"/>
                </a:lnTo>
                <a:lnTo>
                  <a:pt x="48" y="93"/>
                </a:lnTo>
                <a:lnTo>
                  <a:pt x="48" y="88"/>
                </a:lnTo>
                <a:lnTo>
                  <a:pt x="48" y="328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2" name="Freeform 12"/>
          <p:cNvSpPr>
            <a:spLocks/>
          </p:cNvSpPr>
          <p:nvPr/>
        </p:nvSpPr>
        <p:spPr bwMode="auto">
          <a:xfrm>
            <a:off x="4075114" y="4721227"/>
            <a:ext cx="596900" cy="792163"/>
          </a:xfrm>
          <a:custGeom>
            <a:avLst/>
            <a:gdLst/>
            <a:ahLst/>
            <a:cxnLst>
              <a:cxn ang="0">
                <a:pos x="0" y="192"/>
              </a:cxn>
              <a:cxn ang="0">
                <a:pos x="192" y="0"/>
              </a:cxn>
              <a:cxn ang="0">
                <a:pos x="192" y="0"/>
              </a:cxn>
              <a:cxn ang="0">
                <a:pos x="192" y="0"/>
              </a:cxn>
              <a:cxn ang="0">
                <a:pos x="960" y="0"/>
              </a:cxn>
              <a:cxn ang="0">
                <a:pos x="960" y="0"/>
              </a:cxn>
              <a:cxn ang="0">
                <a:pos x="1152" y="192"/>
              </a:cxn>
              <a:cxn ang="0">
                <a:pos x="1152" y="192"/>
              </a:cxn>
              <a:cxn ang="0">
                <a:pos x="1152" y="192"/>
              </a:cxn>
              <a:cxn ang="0">
                <a:pos x="1152" y="1600"/>
              </a:cxn>
              <a:cxn ang="0">
                <a:pos x="1152" y="1600"/>
              </a:cxn>
              <a:cxn ang="0">
                <a:pos x="960" y="1792"/>
              </a:cxn>
              <a:cxn ang="0">
                <a:pos x="960" y="1792"/>
              </a:cxn>
              <a:cxn ang="0">
                <a:pos x="960" y="1792"/>
              </a:cxn>
              <a:cxn ang="0">
                <a:pos x="192" y="1792"/>
              </a:cxn>
              <a:cxn ang="0">
                <a:pos x="192" y="1792"/>
              </a:cxn>
              <a:cxn ang="0">
                <a:pos x="0" y="1600"/>
              </a:cxn>
              <a:cxn ang="0">
                <a:pos x="0" y="1600"/>
              </a:cxn>
              <a:cxn ang="0">
                <a:pos x="0" y="192"/>
              </a:cxn>
            </a:cxnLst>
            <a:rect l="0" t="0" r="r" b="b"/>
            <a:pathLst>
              <a:path w="1152" h="1792">
                <a:moveTo>
                  <a:pt x="0" y="192"/>
                </a:moveTo>
                <a:cubicBezTo>
                  <a:pt x="0" y="86"/>
                  <a:pt x="86" y="0"/>
                  <a:pt x="192" y="0"/>
                </a:cubicBezTo>
                <a:cubicBezTo>
                  <a:pt x="192" y="0"/>
                  <a:pt x="192" y="0"/>
                  <a:pt x="192" y="0"/>
                </a:cubicBezTo>
                <a:lnTo>
                  <a:pt x="192" y="0"/>
                </a:lnTo>
                <a:lnTo>
                  <a:pt x="960" y="0"/>
                </a:lnTo>
                <a:lnTo>
                  <a:pt x="960" y="0"/>
                </a:lnTo>
                <a:cubicBezTo>
                  <a:pt x="1067" y="0"/>
                  <a:pt x="1152" y="86"/>
                  <a:pt x="1152" y="192"/>
                </a:cubicBezTo>
                <a:cubicBezTo>
                  <a:pt x="1152" y="192"/>
                  <a:pt x="1152" y="192"/>
                  <a:pt x="1152" y="192"/>
                </a:cubicBezTo>
                <a:lnTo>
                  <a:pt x="1152" y="192"/>
                </a:lnTo>
                <a:lnTo>
                  <a:pt x="1152" y="1600"/>
                </a:lnTo>
                <a:lnTo>
                  <a:pt x="1152" y="1600"/>
                </a:lnTo>
                <a:cubicBezTo>
                  <a:pt x="1152" y="1707"/>
                  <a:pt x="1067" y="1792"/>
                  <a:pt x="960" y="1792"/>
                </a:cubicBezTo>
                <a:cubicBezTo>
                  <a:pt x="960" y="1792"/>
                  <a:pt x="960" y="1792"/>
                  <a:pt x="960" y="1792"/>
                </a:cubicBezTo>
                <a:lnTo>
                  <a:pt x="960" y="1792"/>
                </a:lnTo>
                <a:lnTo>
                  <a:pt x="192" y="1792"/>
                </a:lnTo>
                <a:lnTo>
                  <a:pt x="192" y="1792"/>
                </a:lnTo>
                <a:cubicBezTo>
                  <a:pt x="86" y="1792"/>
                  <a:pt x="0" y="1707"/>
                  <a:pt x="0" y="1600"/>
                </a:cubicBezTo>
                <a:cubicBezTo>
                  <a:pt x="0" y="1600"/>
                  <a:pt x="0" y="1600"/>
                  <a:pt x="0" y="1600"/>
                </a:cubicBezTo>
                <a:lnTo>
                  <a:pt x="0" y="192"/>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3" name="Freeform 13"/>
          <p:cNvSpPr>
            <a:spLocks noEditPoints="1"/>
          </p:cNvSpPr>
          <p:nvPr/>
        </p:nvSpPr>
        <p:spPr bwMode="auto">
          <a:xfrm>
            <a:off x="4062414" y="4711702"/>
            <a:ext cx="620713" cy="811213"/>
          </a:xfrm>
          <a:custGeom>
            <a:avLst/>
            <a:gdLst/>
            <a:ahLst/>
            <a:cxnLst>
              <a:cxn ang="0">
                <a:pos x="6" y="170"/>
              </a:cxn>
              <a:cxn ang="0">
                <a:pos x="37" y="98"/>
              </a:cxn>
              <a:cxn ang="0">
                <a:pos x="66" y="62"/>
              </a:cxn>
              <a:cxn ang="0">
                <a:pos x="130" y="19"/>
              </a:cxn>
              <a:cxn ang="0">
                <a:pos x="175" y="5"/>
              </a:cxn>
              <a:cxn ang="0">
                <a:pos x="1026" y="5"/>
              </a:cxn>
              <a:cxn ang="0">
                <a:pos x="1071" y="18"/>
              </a:cxn>
              <a:cxn ang="0">
                <a:pos x="1136" y="62"/>
              </a:cxn>
              <a:cxn ang="0">
                <a:pos x="1164" y="98"/>
              </a:cxn>
              <a:cxn ang="0">
                <a:pos x="1195" y="170"/>
              </a:cxn>
              <a:cxn ang="0">
                <a:pos x="1200" y="1624"/>
              </a:cxn>
              <a:cxn ang="0">
                <a:pos x="1184" y="1706"/>
              </a:cxn>
              <a:cxn ang="0">
                <a:pos x="1162" y="1748"/>
              </a:cxn>
              <a:cxn ang="0">
                <a:pos x="1108" y="1802"/>
              </a:cxn>
              <a:cxn ang="0">
                <a:pos x="1066" y="1824"/>
              </a:cxn>
              <a:cxn ang="0">
                <a:pos x="987" y="1840"/>
              </a:cxn>
              <a:cxn ang="0">
                <a:pos x="170" y="1835"/>
              </a:cxn>
              <a:cxn ang="0">
                <a:pos x="98" y="1804"/>
              </a:cxn>
              <a:cxn ang="0">
                <a:pos x="62" y="1776"/>
              </a:cxn>
              <a:cxn ang="0">
                <a:pos x="18" y="1711"/>
              </a:cxn>
              <a:cxn ang="0">
                <a:pos x="5" y="1666"/>
              </a:cxn>
              <a:cxn ang="0">
                <a:pos x="48" y="1622"/>
              </a:cxn>
              <a:cxn ang="0">
                <a:pos x="62" y="1692"/>
              </a:cxn>
              <a:cxn ang="0">
                <a:pos x="76" y="1717"/>
              </a:cxn>
              <a:cxn ang="0">
                <a:pos x="124" y="1765"/>
              </a:cxn>
              <a:cxn ang="0">
                <a:pos x="148" y="1779"/>
              </a:cxn>
              <a:cxn ang="0">
                <a:pos x="216" y="1792"/>
              </a:cxn>
              <a:cxn ang="0">
                <a:pos x="1016" y="1790"/>
              </a:cxn>
              <a:cxn ang="0">
                <a:pos x="1081" y="1762"/>
              </a:cxn>
              <a:cxn ang="0">
                <a:pos x="1102" y="1745"/>
              </a:cxn>
              <a:cxn ang="0">
                <a:pos x="1140" y="1688"/>
              </a:cxn>
              <a:cxn ang="0">
                <a:pos x="1149" y="1661"/>
              </a:cxn>
              <a:cxn ang="0">
                <a:pos x="1149" y="180"/>
              </a:cxn>
              <a:cxn ang="0">
                <a:pos x="1141" y="153"/>
              </a:cxn>
              <a:cxn ang="0">
                <a:pos x="1102" y="95"/>
              </a:cxn>
              <a:cxn ang="0">
                <a:pos x="1081" y="79"/>
              </a:cxn>
              <a:cxn ang="0">
                <a:pos x="1016" y="51"/>
              </a:cxn>
              <a:cxn ang="0">
                <a:pos x="219" y="48"/>
              </a:cxn>
              <a:cxn ang="0">
                <a:pos x="148" y="62"/>
              </a:cxn>
              <a:cxn ang="0">
                <a:pos x="124" y="76"/>
              </a:cxn>
              <a:cxn ang="0">
                <a:pos x="76" y="124"/>
              </a:cxn>
              <a:cxn ang="0">
                <a:pos x="62" y="148"/>
              </a:cxn>
              <a:cxn ang="0">
                <a:pos x="48" y="216"/>
              </a:cxn>
            </a:cxnLst>
            <a:rect l="0" t="0" r="r" b="b"/>
            <a:pathLst>
              <a:path w="1200" h="1840">
                <a:moveTo>
                  <a:pt x="0" y="216"/>
                </a:moveTo>
                <a:lnTo>
                  <a:pt x="5" y="175"/>
                </a:lnTo>
                <a:cubicBezTo>
                  <a:pt x="5" y="173"/>
                  <a:pt x="5" y="172"/>
                  <a:pt x="6" y="170"/>
                </a:cubicBezTo>
                <a:lnTo>
                  <a:pt x="17" y="134"/>
                </a:lnTo>
                <a:cubicBezTo>
                  <a:pt x="17" y="133"/>
                  <a:pt x="18" y="131"/>
                  <a:pt x="19" y="130"/>
                </a:cubicBezTo>
                <a:lnTo>
                  <a:pt x="37" y="98"/>
                </a:lnTo>
                <a:cubicBezTo>
                  <a:pt x="37" y="97"/>
                  <a:pt x="38" y="96"/>
                  <a:pt x="39" y="95"/>
                </a:cubicBezTo>
                <a:lnTo>
                  <a:pt x="62" y="66"/>
                </a:lnTo>
                <a:cubicBezTo>
                  <a:pt x="63" y="64"/>
                  <a:pt x="64" y="63"/>
                  <a:pt x="66" y="62"/>
                </a:cubicBezTo>
                <a:lnTo>
                  <a:pt x="95" y="39"/>
                </a:lnTo>
                <a:cubicBezTo>
                  <a:pt x="96" y="38"/>
                  <a:pt x="97" y="37"/>
                  <a:pt x="98" y="37"/>
                </a:cubicBezTo>
                <a:lnTo>
                  <a:pt x="130" y="19"/>
                </a:lnTo>
                <a:cubicBezTo>
                  <a:pt x="131" y="18"/>
                  <a:pt x="133" y="17"/>
                  <a:pt x="134" y="17"/>
                </a:cubicBezTo>
                <a:lnTo>
                  <a:pt x="170" y="6"/>
                </a:lnTo>
                <a:cubicBezTo>
                  <a:pt x="172" y="5"/>
                  <a:pt x="173" y="5"/>
                  <a:pt x="175" y="5"/>
                </a:cubicBezTo>
                <a:lnTo>
                  <a:pt x="214" y="1"/>
                </a:lnTo>
                <a:lnTo>
                  <a:pt x="984" y="0"/>
                </a:lnTo>
                <a:lnTo>
                  <a:pt x="1026" y="5"/>
                </a:lnTo>
                <a:cubicBezTo>
                  <a:pt x="1027" y="5"/>
                  <a:pt x="1029" y="5"/>
                  <a:pt x="1030" y="6"/>
                </a:cubicBezTo>
                <a:lnTo>
                  <a:pt x="1066" y="17"/>
                </a:lnTo>
                <a:cubicBezTo>
                  <a:pt x="1068" y="17"/>
                  <a:pt x="1070" y="18"/>
                  <a:pt x="1071" y="18"/>
                </a:cubicBezTo>
                <a:lnTo>
                  <a:pt x="1104" y="36"/>
                </a:lnTo>
                <a:cubicBezTo>
                  <a:pt x="1105" y="37"/>
                  <a:pt x="1107" y="38"/>
                  <a:pt x="1108" y="39"/>
                </a:cubicBezTo>
                <a:lnTo>
                  <a:pt x="1136" y="62"/>
                </a:lnTo>
                <a:cubicBezTo>
                  <a:pt x="1137" y="63"/>
                  <a:pt x="1138" y="64"/>
                  <a:pt x="1139" y="66"/>
                </a:cubicBezTo>
                <a:lnTo>
                  <a:pt x="1162" y="95"/>
                </a:lnTo>
                <a:cubicBezTo>
                  <a:pt x="1163" y="96"/>
                  <a:pt x="1164" y="97"/>
                  <a:pt x="1164" y="98"/>
                </a:cubicBezTo>
                <a:lnTo>
                  <a:pt x="1182" y="130"/>
                </a:lnTo>
                <a:cubicBezTo>
                  <a:pt x="1183" y="131"/>
                  <a:pt x="1184" y="133"/>
                  <a:pt x="1184" y="134"/>
                </a:cubicBezTo>
                <a:lnTo>
                  <a:pt x="1195" y="170"/>
                </a:lnTo>
                <a:cubicBezTo>
                  <a:pt x="1196" y="172"/>
                  <a:pt x="1196" y="173"/>
                  <a:pt x="1196" y="175"/>
                </a:cubicBezTo>
                <a:lnTo>
                  <a:pt x="1200" y="214"/>
                </a:lnTo>
                <a:lnTo>
                  <a:pt x="1200" y="1624"/>
                </a:lnTo>
                <a:lnTo>
                  <a:pt x="1196" y="1666"/>
                </a:lnTo>
                <a:cubicBezTo>
                  <a:pt x="1196" y="1667"/>
                  <a:pt x="1196" y="1669"/>
                  <a:pt x="1195" y="1670"/>
                </a:cubicBezTo>
                <a:lnTo>
                  <a:pt x="1184" y="1706"/>
                </a:lnTo>
                <a:cubicBezTo>
                  <a:pt x="1184" y="1708"/>
                  <a:pt x="1183" y="1710"/>
                  <a:pt x="1183" y="1711"/>
                </a:cubicBezTo>
                <a:lnTo>
                  <a:pt x="1165" y="1744"/>
                </a:lnTo>
                <a:cubicBezTo>
                  <a:pt x="1164" y="1745"/>
                  <a:pt x="1163" y="1747"/>
                  <a:pt x="1162" y="1748"/>
                </a:cubicBezTo>
                <a:lnTo>
                  <a:pt x="1139" y="1776"/>
                </a:lnTo>
                <a:cubicBezTo>
                  <a:pt x="1138" y="1777"/>
                  <a:pt x="1137" y="1778"/>
                  <a:pt x="1136" y="1779"/>
                </a:cubicBezTo>
                <a:lnTo>
                  <a:pt x="1108" y="1802"/>
                </a:lnTo>
                <a:cubicBezTo>
                  <a:pt x="1107" y="1803"/>
                  <a:pt x="1105" y="1804"/>
                  <a:pt x="1104" y="1805"/>
                </a:cubicBezTo>
                <a:lnTo>
                  <a:pt x="1071" y="1823"/>
                </a:lnTo>
                <a:cubicBezTo>
                  <a:pt x="1070" y="1823"/>
                  <a:pt x="1068" y="1824"/>
                  <a:pt x="1066" y="1824"/>
                </a:cubicBezTo>
                <a:lnTo>
                  <a:pt x="1030" y="1835"/>
                </a:lnTo>
                <a:cubicBezTo>
                  <a:pt x="1029" y="1836"/>
                  <a:pt x="1027" y="1836"/>
                  <a:pt x="1026" y="1836"/>
                </a:cubicBezTo>
                <a:lnTo>
                  <a:pt x="987" y="1840"/>
                </a:lnTo>
                <a:lnTo>
                  <a:pt x="216" y="1840"/>
                </a:lnTo>
                <a:lnTo>
                  <a:pt x="175" y="1836"/>
                </a:lnTo>
                <a:cubicBezTo>
                  <a:pt x="173" y="1836"/>
                  <a:pt x="172" y="1836"/>
                  <a:pt x="170" y="1835"/>
                </a:cubicBezTo>
                <a:lnTo>
                  <a:pt x="134" y="1824"/>
                </a:lnTo>
                <a:cubicBezTo>
                  <a:pt x="133" y="1824"/>
                  <a:pt x="131" y="1823"/>
                  <a:pt x="130" y="1822"/>
                </a:cubicBezTo>
                <a:lnTo>
                  <a:pt x="98" y="1804"/>
                </a:lnTo>
                <a:cubicBezTo>
                  <a:pt x="97" y="1804"/>
                  <a:pt x="96" y="1803"/>
                  <a:pt x="95" y="1802"/>
                </a:cubicBezTo>
                <a:lnTo>
                  <a:pt x="66" y="1779"/>
                </a:lnTo>
                <a:cubicBezTo>
                  <a:pt x="64" y="1778"/>
                  <a:pt x="63" y="1777"/>
                  <a:pt x="62" y="1776"/>
                </a:cubicBezTo>
                <a:lnTo>
                  <a:pt x="39" y="1748"/>
                </a:lnTo>
                <a:cubicBezTo>
                  <a:pt x="38" y="1747"/>
                  <a:pt x="37" y="1745"/>
                  <a:pt x="36" y="1744"/>
                </a:cubicBezTo>
                <a:lnTo>
                  <a:pt x="18" y="1711"/>
                </a:lnTo>
                <a:cubicBezTo>
                  <a:pt x="18" y="1710"/>
                  <a:pt x="17" y="1708"/>
                  <a:pt x="17" y="1706"/>
                </a:cubicBezTo>
                <a:lnTo>
                  <a:pt x="6" y="1670"/>
                </a:lnTo>
                <a:cubicBezTo>
                  <a:pt x="5" y="1669"/>
                  <a:pt x="5" y="1667"/>
                  <a:pt x="5" y="1666"/>
                </a:cubicBezTo>
                <a:lnTo>
                  <a:pt x="1" y="1627"/>
                </a:lnTo>
                <a:lnTo>
                  <a:pt x="0" y="216"/>
                </a:lnTo>
                <a:close/>
                <a:moveTo>
                  <a:pt x="48" y="1622"/>
                </a:moveTo>
                <a:lnTo>
                  <a:pt x="52" y="1661"/>
                </a:lnTo>
                <a:lnTo>
                  <a:pt x="51" y="1656"/>
                </a:lnTo>
                <a:lnTo>
                  <a:pt x="62" y="1692"/>
                </a:lnTo>
                <a:lnTo>
                  <a:pt x="61" y="1688"/>
                </a:lnTo>
                <a:lnTo>
                  <a:pt x="79" y="1721"/>
                </a:lnTo>
                <a:lnTo>
                  <a:pt x="76" y="1717"/>
                </a:lnTo>
                <a:lnTo>
                  <a:pt x="99" y="1745"/>
                </a:lnTo>
                <a:lnTo>
                  <a:pt x="95" y="1742"/>
                </a:lnTo>
                <a:lnTo>
                  <a:pt x="124" y="1765"/>
                </a:lnTo>
                <a:lnTo>
                  <a:pt x="121" y="1763"/>
                </a:lnTo>
                <a:lnTo>
                  <a:pt x="153" y="1781"/>
                </a:lnTo>
                <a:lnTo>
                  <a:pt x="148" y="1779"/>
                </a:lnTo>
                <a:lnTo>
                  <a:pt x="184" y="1790"/>
                </a:lnTo>
                <a:lnTo>
                  <a:pt x="180" y="1789"/>
                </a:lnTo>
                <a:lnTo>
                  <a:pt x="216" y="1792"/>
                </a:lnTo>
                <a:lnTo>
                  <a:pt x="982" y="1793"/>
                </a:lnTo>
                <a:lnTo>
                  <a:pt x="1021" y="1789"/>
                </a:lnTo>
                <a:lnTo>
                  <a:pt x="1016" y="1790"/>
                </a:lnTo>
                <a:lnTo>
                  <a:pt x="1052" y="1779"/>
                </a:lnTo>
                <a:lnTo>
                  <a:pt x="1048" y="1780"/>
                </a:lnTo>
                <a:lnTo>
                  <a:pt x="1081" y="1762"/>
                </a:lnTo>
                <a:lnTo>
                  <a:pt x="1077" y="1765"/>
                </a:lnTo>
                <a:lnTo>
                  <a:pt x="1105" y="1742"/>
                </a:lnTo>
                <a:lnTo>
                  <a:pt x="1102" y="1745"/>
                </a:lnTo>
                <a:lnTo>
                  <a:pt x="1125" y="1717"/>
                </a:lnTo>
                <a:lnTo>
                  <a:pt x="1122" y="1721"/>
                </a:lnTo>
                <a:lnTo>
                  <a:pt x="1140" y="1688"/>
                </a:lnTo>
                <a:lnTo>
                  <a:pt x="1139" y="1692"/>
                </a:lnTo>
                <a:lnTo>
                  <a:pt x="1150" y="1656"/>
                </a:lnTo>
                <a:lnTo>
                  <a:pt x="1149" y="1661"/>
                </a:lnTo>
                <a:lnTo>
                  <a:pt x="1152" y="1624"/>
                </a:lnTo>
                <a:lnTo>
                  <a:pt x="1153" y="219"/>
                </a:lnTo>
                <a:lnTo>
                  <a:pt x="1149" y="180"/>
                </a:lnTo>
                <a:lnTo>
                  <a:pt x="1150" y="184"/>
                </a:lnTo>
                <a:lnTo>
                  <a:pt x="1139" y="148"/>
                </a:lnTo>
                <a:lnTo>
                  <a:pt x="1141" y="153"/>
                </a:lnTo>
                <a:lnTo>
                  <a:pt x="1123" y="121"/>
                </a:lnTo>
                <a:lnTo>
                  <a:pt x="1125" y="124"/>
                </a:lnTo>
                <a:lnTo>
                  <a:pt x="1102" y="95"/>
                </a:lnTo>
                <a:lnTo>
                  <a:pt x="1105" y="99"/>
                </a:lnTo>
                <a:lnTo>
                  <a:pt x="1077" y="76"/>
                </a:lnTo>
                <a:lnTo>
                  <a:pt x="1081" y="79"/>
                </a:lnTo>
                <a:lnTo>
                  <a:pt x="1048" y="61"/>
                </a:lnTo>
                <a:lnTo>
                  <a:pt x="1052" y="62"/>
                </a:lnTo>
                <a:lnTo>
                  <a:pt x="1016" y="51"/>
                </a:lnTo>
                <a:lnTo>
                  <a:pt x="1021" y="52"/>
                </a:lnTo>
                <a:lnTo>
                  <a:pt x="984" y="48"/>
                </a:lnTo>
                <a:lnTo>
                  <a:pt x="219" y="48"/>
                </a:lnTo>
                <a:lnTo>
                  <a:pt x="180" y="52"/>
                </a:lnTo>
                <a:lnTo>
                  <a:pt x="184" y="51"/>
                </a:lnTo>
                <a:lnTo>
                  <a:pt x="148" y="62"/>
                </a:lnTo>
                <a:lnTo>
                  <a:pt x="153" y="60"/>
                </a:lnTo>
                <a:lnTo>
                  <a:pt x="121" y="78"/>
                </a:lnTo>
                <a:lnTo>
                  <a:pt x="124" y="76"/>
                </a:lnTo>
                <a:lnTo>
                  <a:pt x="95" y="99"/>
                </a:lnTo>
                <a:lnTo>
                  <a:pt x="99" y="95"/>
                </a:lnTo>
                <a:lnTo>
                  <a:pt x="76" y="124"/>
                </a:lnTo>
                <a:lnTo>
                  <a:pt x="78" y="121"/>
                </a:lnTo>
                <a:lnTo>
                  <a:pt x="60" y="153"/>
                </a:lnTo>
                <a:lnTo>
                  <a:pt x="62" y="148"/>
                </a:lnTo>
                <a:lnTo>
                  <a:pt x="51" y="184"/>
                </a:lnTo>
                <a:lnTo>
                  <a:pt x="52" y="180"/>
                </a:lnTo>
                <a:lnTo>
                  <a:pt x="48" y="216"/>
                </a:lnTo>
                <a:lnTo>
                  <a:pt x="48" y="1622"/>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4" name="Freeform 14"/>
          <p:cNvSpPr>
            <a:spLocks/>
          </p:cNvSpPr>
          <p:nvPr/>
        </p:nvSpPr>
        <p:spPr bwMode="auto">
          <a:xfrm>
            <a:off x="4075114" y="2235201"/>
            <a:ext cx="596900" cy="792163"/>
          </a:xfrm>
          <a:custGeom>
            <a:avLst/>
            <a:gdLst/>
            <a:ahLst/>
            <a:cxnLst>
              <a:cxn ang="0">
                <a:pos x="0" y="192"/>
              </a:cxn>
              <a:cxn ang="0">
                <a:pos x="192" y="0"/>
              </a:cxn>
              <a:cxn ang="0">
                <a:pos x="192" y="0"/>
              </a:cxn>
              <a:cxn ang="0">
                <a:pos x="192" y="0"/>
              </a:cxn>
              <a:cxn ang="0">
                <a:pos x="960" y="0"/>
              </a:cxn>
              <a:cxn ang="0">
                <a:pos x="960" y="0"/>
              </a:cxn>
              <a:cxn ang="0">
                <a:pos x="1152" y="192"/>
              </a:cxn>
              <a:cxn ang="0">
                <a:pos x="1152" y="192"/>
              </a:cxn>
              <a:cxn ang="0">
                <a:pos x="1152" y="192"/>
              </a:cxn>
              <a:cxn ang="0">
                <a:pos x="1152" y="1600"/>
              </a:cxn>
              <a:cxn ang="0">
                <a:pos x="1152" y="1600"/>
              </a:cxn>
              <a:cxn ang="0">
                <a:pos x="960" y="1792"/>
              </a:cxn>
              <a:cxn ang="0">
                <a:pos x="960" y="1792"/>
              </a:cxn>
              <a:cxn ang="0">
                <a:pos x="960" y="1792"/>
              </a:cxn>
              <a:cxn ang="0">
                <a:pos x="192" y="1792"/>
              </a:cxn>
              <a:cxn ang="0">
                <a:pos x="192" y="1792"/>
              </a:cxn>
              <a:cxn ang="0">
                <a:pos x="0" y="1600"/>
              </a:cxn>
              <a:cxn ang="0">
                <a:pos x="0" y="1600"/>
              </a:cxn>
              <a:cxn ang="0">
                <a:pos x="0" y="192"/>
              </a:cxn>
            </a:cxnLst>
            <a:rect l="0" t="0" r="r" b="b"/>
            <a:pathLst>
              <a:path w="1152" h="1792">
                <a:moveTo>
                  <a:pt x="0" y="192"/>
                </a:moveTo>
                <a:cubicBezTo>
                  <a:pt x="0" y="86"/>
                  <a:pt x="86" y="0"/>
                  <a:pt x="192" y="0"/>
                </a:cubicBezTo>
                <a:cubicBezTo>
                  <a:pt x="192" y="0"/>
                  <a:pt x="192" y="0"/>
                  <a:pt x="192" y="0"/>
                </a:cubicBezTo>
                <a:lnTo>
                  <a:pt x="192" y="0"/>
                </a:lnTo>
                <a:lnTo>
                  <a:pt x="960" y="0"/>
                </a:lnTo>
                <a:lnTo>
                  <a:pt x="960" y="0"/>
                </a:lnTo>
                <a:cubicBezTo>
                  <a:pt x="1067" y="0"/>
                  <a:pt x="1152" y="86"/>
                  <a:pt x="1152" y="192"/>
                </a:cubicBezTo>
                <a:cubicBezTo>
                  <a:pt x="1152" y="192"/>
                  <a:pt x="1152" y="192"/>
                  <a:pt x="1152" y="192"/>
                </a:cubicBezTo>
                <a:lnTo>
                  <a:pt x="1152" y="192"/>
                </a:lnTo>
                <a:lnTo>
                  <a:pt x="1152" y="1600"/>
                </a:lnTo>
                <a:lnTo>
                  <a:pt x="1152" y="1600"/>
                </a:lnTo>
                <a:cubicBezTo>
                  <a:pt x="1152" y="1707"/>
                  <a:pt x="1067" y="1792"/>
                  <a:pt x="960" y="1792"/>
                </a:cubicBezTo>
                <a:cubicBezTo>
                  <a:pt x="960" y="1792"/>
                  <a:pt x="960" y="1792"/>
                  <a:pt x="960" y="1792"/>
                </a:cubicBezTo>
                <a:lnTo>
                  <a:pt x="960" y="1792"/>
                </a:lnTo>
                <a:lnTo>
                  <a:pt x="192" y="1792"/>
                </a:lnTo>
                <a:lnTo>
                  <a:pt x="192" y="1792"/>
                </a:lnTo>
                <a:cubicBezTo>
                  <a:pt x="86" y="1792"/>
                  <a:pt x="0" y="1707"/>
                  <a:pt x="0" y="1600"/>
                </a:cubicBezTo>
                <a:cubicBezTo>
                  <a:pt x="0" y="1600"/>
                  <a:pt x="0" y="1600"/>
                  <a:pt x="0" y="1600"/>
                </a:cubicBezTo>
                <a:lnTo>
                  <a:pt x="0" y="192"/>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5" name="Freeform 15"/>
          <p:cNvSpPr>
            <a:spLocks noEditPoints="1"/>
          </p:cNvSpPr>
          <p:nvPr/>
        </p:nvSpPr>
        <p:spPr bwMode="auto">
          <a:xfrm>
            <a:off x="4062414" y="2225676"/>
            <a:ext cx="620713" cy="811213"/>
          </a:xfrm>
          <a:custGeom>
            <a:avLst/>
            <a:gdLst/>
            <a:ahLst/>
            <a:cxnLst>
              <a:cxn ang="0">
                <a:pos x="6" y="170"/>
              </a:cxn>
              <a:cxn ang="0">
                <a:pos x="37" y="98"/>
              </a:cxn>
              <a:cxn ang="0">
                <a:pos x="66" y="62"/>
              </a:cxn>
              <a:cxn ang="0">
                <a:pos x="130" y="19"/>
              </a:cxn>
              <a:cxn ang="0">
                <a:pos x="175" y="5"/>
              </a:cxn>
              <a:cxn ang="0">
                <a:pos x="1026" y="5"/>
              </a:cxn>
              <a:cxn ang="0">
                <a:pos x="1071" y="18"/>
              </a:cxn>
              <a:cxn ang="0">
                <a:pos x="1136" y="62"/>
              </a:cxn>
              <a:cxn ang="0">
                <a:pos x="1164" y="98"/>
              </a:cxn>
              <a:cxn ang="0">
                <a:pos x="1195" y="170"/>
              </a:cxn>
              <a:cxn ang="0">
                <a:pos x="1200" y="1624"/>
              </a:cxn>
              <a:cxn ang="0">
                <a:pos x="1184" y="1706"/>
              </a:cxn>
              <a:cxn ang="0">
                <a:pos x="1162" y="1748"/>
              </a:cxn>
              <a:cxn ang="0">
                <a:pos x="1108" y="1802"/>
              </a:cxn>
              <a:cxn ang="0">
                <a:pos x="1066" y="1824"/>
              </a:cxn>
              <a:cxn ang="0">
                <a:pos x="987" y="1840"/>
              </a:cxn>
              <a:cxn ang="0">
                <a:pos x="170" y="1835"/>
              </a:cxn>
              <a:cxn ang="0">
                <a:pos x="98" y="1804"/>
              </a:cxn>
              <a:cxn ang="0">
                <a:pos x="62" y="1776"/>
              </a:cxn>
              <a:cxn ang="0">
                <a:pos x="18" y="1711"/>
              </a:cxn>
              <a:cxn ang="0">
                <a:pos x="5" y="1666"/>
              </a:cxn>
              <a:cxn ang="0">
                <a:pos x="48" y="1622"/>
              </a:cxn>
              <a:cxn ang="0">
                <a:pos x="62" y="1692"/>
              </a:cxn>
              <a:cxn ang="0">
                <a:pos x="76" y="1717"/>
              </a:cxn>
              <a:cxn ang="0">
                <a:pos x="124" y="1765"/>
              </a:cxn>
              <a:cxn ang="0">
                <a:pos x="148" y="1779"/>
              </a:cxn>
              <a:cxn ang="0">
                <a:pos x="216" y="1792"/>
              </a:cxn>
              <a:cxn ang="0">
                <a:pos x="1016" y="1790"/>
              </a:cxn>
              <a:cxn ang="0">
                <a:pos x="1081" y="1762"/>
              </a:cxn>
              <a:cxn ang="0">
                <a:pos x="1102" y="1745"/>
              </a:cxn>
              <a:cxn ang="0">
                <a:pos x="1140" y="1688"/>
              </a:cxn>
              <a:cxn ang="0">
                <a:pos x="1149" y="1661"/>
              </a:cxn>
              <a:cxn ang="0">
                <a:pos x="1149" y="180"/>
              </a:cxn>
              <a:cxn ang="0">
                <a:pos x="1141" y="153"/>
              </a:cxn>
              <a:cxn ang="0">
                <a:pos x="1102" y="95"/>
              </a:cxn>
              <a:cxn ang="0">
                <a:pos x="1081" y="79"/>
              </a:cxn>
              <a:cxn ang="0">
                <a:pos x="1016" y="51"/>
              </a:cxn>
              <a:cxn ang="0">
                <a:pos x="219" y="48"/>
              </a:cxn>
              <a:cxn ang="0">
                <a:pos x="148" y="62"/>
              </a:cxn>
              <a:cxn ang="0">
                <a:pos x="124" y="76"/>
              </a:cxn>
              <a:cxn ang="0">
                <a:pos x="76" y="124"/>
              </a:cxn>
              <a:cxn ang="0">
                <a:pos x="62" y="148"/>
              </a:cxn>
              <a:cxn ang="0">
                <a:pos x="48" y="216"/>
              </a:cxn>
            </a:cxnLst>
            <a:rect l="0" t="0" r="r" b="b"/>
            <a:pathLst>
              <a:path w="1200" h="1840">
                <a:moveTo>
                  <a:pt x="0" y="216"/>
                </a:moveTo>
                <a:lnTo>
                  <a:pt x="5" y="175"/>
                </a:lnTo>
                <a:cubicBezTo>
                  <a:pt x="5" y="173"/>
                  <a:pt x="5" y="172"/>
                  <a:pt x="6" y="170"/>
                </a:cubicBezTo>
                <a:lnTo>
                  <a:pt x="17" y="134"/>
                </a:lnTo>
                <a:cubicBezTo>
                  <a:pt x="17" y="133"/>
                  <a:pt x="18" y="131"/>
                  <a:pt x="19" y="130"/>
                </a:cubicBezTo>
                <a:lnTo>
                  <a:pt x="37" y="98"/>
                </a:lnTo>
                <a:cubicBezTo>
                  <a:pt x="37" y="97"/>
                  <a:pt x="38" y="96"/>
                  <a:pt x="39" y="95"/>
                </a:cubicBezTo>
                <a:lnTo>
                  <a:pt x="62" y="66"/>
                </a:lnTo>
                <a:cubicBezTo>
                  <a:pt x="63" y="64"/>
                  <a:pt x="64" y="63"/>
                  <a:pt x="66" y="62"/>
                </a:cubicBezTo>
                <a:lnTo>
                  <a:pt x="95" y="39"/>
                </a:lnTo>
                <a:cubicBezTo>
                  <a:pt x="96" y="38"/>
                  <a:pt x="97" y="37"/>
                  <a:pt x="98" y="37"/>
                </a:cubicBezTo>
                <a:lnTo>
                  <a:pt x="130" y="19"/>
                </a:lnTo>
                <a:cubicBezTo>
                  <a:pt x="131" y="18"/>
                  <a:pt x="133" y="17"/>
                  <a:pt x="134" y="17"/>
                </a:cubicBezTo>
                <a:lnTo>
                  <a:pt x="170" y="6"/>
                </a:lnTo>
                <a:cubicBezTo>
                  <a:pt x="172" y="5"/>
                  <a:pt x="173" y="5"/>
                  <a:pt x="175" y="5"/>
                </a:cubicBezTo>
                <a:lnTo>
                  <a:pt x="214" y="1"/>
                </a:lnTo>
                <a:lnTo>
                  <a:pt x="984" y="0"/>
                </a:lnTo>
                <a:lnTo>
                  <a:pt x="1026" y="5"/>
                </a:lnTo>
                <a:cubicBezTo>
                  <a:pt x="1027" y="5"/>
                  <a:pt x="1029" y="5"/>
                  <a:pt x="1030" y="6"/>
                </a:cubicBezTo>
                <a:lnTo>
                  <a:pt x="1066" y="17"/>
                </a:lnTo>
                <a:cubicBezTo>
                  <a:pt x="1068" y="17"/>
                  <a:pt x="1070" y="18"/>
                  <a:pt x="1071" y="18"/>
                </a:cubicBezTo>
                <a:lnTo>
                  <a:pt x="1104" y="36"/>
                </a:lnTo>
                <a:cubicBezTo>
                  <a:pt x="1105" y="37"/>
                  <a:pt x="1107" y="38"/>
                  <a:pt x="1108" y="39"/>
                </a:cubicBezTo>
                <a:lnTo>
                  <a:pt x="1136" y="62"/>
                </a:lnTo>
                <a:cubicBezTo>
                  <a:pt x="1137" y="63"/>
                  <a:pt x="1138" y="64"/>
                  <a:pt x="1139" y="66"/>
                </a:cubicBezTo>
                <a:lnTo>
                  <a:pt x="1162" y="95"/>
                </a:lnTo>
                <a:cubicBezTo>
                  <a:pt x="1163" y="96"/>
                  <a:pt x="1164" y="97"/>
                  <a:pt x="1164" y="98"/>
                </a:cubicBezTo>
                <a:lnTo>
                  <a:pt x="1182" y="130"/>
                </a:lnTo>
                <a:cubicBezTo>
                  <a:pt x="1183" y="131"/>
                  <a:pt x="1184" y="133"/>
                  <a:pt x="1184" y="134"/>
                </a:cubicBezTo>
                <a:lnTo>
                  <a:pt x="1195" y="170"/>
                </a:lnTo>
                <a:cubicBezTo>
                  <a:pt x="1196" y="172"/>
                  <a:pt x="1196" y="173"/>
                  <a:pt x="1196" y="175"/>
                </a:cubicBezTo>
                <a:lnTo>
                  <a:pt x="1200" y="214"/>
                </a:lnTo>
                <a:lnTo>
                  <a:pt x="1200" y="1624"/>
                </a:lnTo>
                <a:lnTo>
                  <a:pt x="1196" y="1666"/>
                </a:lnTo>
                <a:cubicBezTo>
                  <a:pt x="1196" y="1667"/>
                  <a:pt x="1196" y="1669"/>
                  <a:pt x="1195" y="1670"/>
                </a:cubicBezTo>
                <a:lnTo>
                  <a:pt x="1184" y="1706"/>
                </a:lnTo>
                <a:cubicBezTo>
                  <a:pt x="1184" y="1708"/>
                  <a:pt x="1183" y="1710"/>
                  <a:pt x="1183" y="1711"/>
                </a:cubicBezTo>
                <a:lnTo>
                  <a:pt x="1165" y="1744"/>
                </a:lnTo>
                <a:cubicBezTo>
                  <a:pt x="1164" y="1745"/>
                  <a:pt x="1163" y="1747"/>
                  <a:pt x="1162" y="1748"/>
                </a:cubicBezTo>
                <a:lnTo>
                  <a:pt x="1139" y="1776"/>
                </a:lnTo>
                <a:cubicBezTo>
                  <a:pt x="1138" y="1777"/>
                  <a:pt x="1137" y="1778"/>
                  <a:pt x="1136" y="1779"/>
                </a:cubicBezTo>
                <a:lnTo>
                  <a:pt x="1108" y="1802"/>
                </a:lnTo>
                <a:cubicBezTo>
                  <a:pt x="1107" y="1803"/>
                  <a:pt x="1105" y="1804"/>
                  <a:pt x="1104" y="1805"/>
                </a:cubicBezTo>
                <a:lnTo>
                  <a:pt x="1071" y="1823"/>
                </a:lnTo>
                <a:cubicBezTo>
                  <a:pt x="1070" y="1823"/>
                  <a:pt x="1068" y="1824"/>
                  <a:pt x="1066" y="1824"/>
                </a:cubicBezTo>
                <a:lnTo>
                  <a:pt x="1030" y="1835"/>
                </a:lnTo>
                <a:cubicBezTo>
                  <a:pt x="1029" y="1836"/>
                  <a:pt x="1027" y="1836"/>
                  <a:pt x="1026" y="1836"/>
                </a:cubicBezTo>
                <a:lnTo>
                  <a:pt x="987" y="1840"/>
                </a:lnTo>
                <a:lnTo>
                  <a:pt x="216" y="1840"/>
                </a:lnTo>
                <a:lnTo>
                  <a:pt x="175" y="1836"/>
                </a:lnTo>
                <a:cubicBezTo>
                  <a:pt x="173" y="1836"/>
                  <a:pt x="172" y="1836"/>
                  <a:pt x="170" y="1835"/>
                </a:cubicBezTo>
                <a:lnTo>
                  <a:pt x="134" y="1824"/>
                </a:lnTo>
                <a:cubicBezTo>
                  <a:pt x="133" y="1824"/>
                  <a:pt x="131" y="1823"/>
                  <a:pt x="130" y="1822"/>
                </a:cubicBezTo>
                <a:lnTo>
                  <a:pt x="98" y="1804"/>
                </a:lnTo>
                <a:cubicBezTo>
                  <a:pt x="97" y="1804"/>
                  <a:pt x="96" y="1803"/>
                  <a:pt x="95" y="1802"/>
                </a:cubicBezTo>
                <a:lnTo>
                  <a:pt x="66" y="1779"/>
                </a:lnTo>
                <a:cubicBezTo>
                  <a:pt x="64" y="1778"/>
                  <a:pt x="63" y="1777"/>
                  <a:pt x="62" y="1776"/>
                </a:cubicBezTo>
                <a:lnTo>
                  <a:pt x="39" y="1748"/>
                </a:lnTo>
                <a:cubicBezTo>
                  <a:pt x="38" y="1747"/>
                  <a:pt x="37" y="1745"/>
                  <a:pt x="36" y="1744"/>
                </a:cubicBezTo>
                <a:lnTo>
                  <a:pt x="18" y="1711"/>
                </a:lnTo>
                <a:cubicBezTo>
                  <a:pt x="18" y="1710"/>
                  <a:pt x="17" y="1708"/>
                  <a:pt x="17" y="1706"/>
                </a:cubicBezTo>
                <a:lnTo>
                  <a:pt x="6" y="1670"/>
                </a:lnTo>
                <a:cubicBezTo>
                  <a:pt x="5" y="1669"/>
                  <a:pt x="5" y="1667"/>
                  <a:pt x="5" y="1666"/>
                </a:cubicBezTo>
                <a:lnTo>
                  <a:pt x="1" y="1627"/>
                </a:lnTo>
                <a:lnTo>
                  <a:pt x="0" y="216"/>
                </a:lnTo>
                <a:close/>
                <a:moveTo>
                  <a:pt x="48" y="1622"/>
                </a:moveTo>
                <a:lnTo>
                  <a:pt x="52" y="1661"/>
                </a:lnTo>
                <a:lnTo>
                  <a:pt x="51" y="1656"/>
                </a:lnTo>
                <a:lnTo>
                  <a:pt x="62" y="1692"/>
                </a:lnTo>
                <a:lnTo>
                  <a:pt x="61" y="1688"/>
                </a:lnTo>
                <a:lnTo>
                  <a:pt x="79" y="1721"/>
                </a:lnTo>
                <a:lnTo>
                  <a:pt x="76" y="1717"/>
                </a:lnTo>
                <a:lnTo>
                  <a:pt x="99" y="1745"/>
                </a:lnTo>
                <a:lnTo>
                  <a:pt x="95" y="1742"/>
                </a:lnTo>
                <a:lnTo>
                  <a:pt x="124" y="1765"/>
                </a:lnTo>
                <a:lnTo>
                  <a:pt x="121" y="1763"/>
                </a:lnTo>
                <a:lnTo>
                  <a:pt x="153" y="1781"/>
                </a:lnTo>
                <a:lnTo>
                  <a:pt x="148" y="1779"/>
                </a:lnTo>
                <a:lnTo>
                  <a:pt x="184" y="1790"/>
                </a:lnTo>
                <a:lnTo>
                  <a:pt x="180" y="1789"/>
                </a:lnTo>
                <a:lnTo>
                  <a:pt x="216" y="1792"/>
                </a:lnTo>
                <a:lnTo>
                  <a:pt x="982" y="1793"/>
                </a:lnTo>
                <a:lnTo>
                  <a:pt x="1021" y="1789"/>
                </a:lnTo>
                <a:lnTo>
                  <a:pt x="1016" y="1790"/>
                </a:lnTo>
                <a:lnTo>
                  <a:pt x="1052" y="1779"/>
                </a:lnTo>
                <a:lnTo>
                  <a:pt x="1048" y="1780"/>
                </a:lnTo>
                <a:lnTo>
                  <a:pt x="1081" y="1762"/>
                </a:lnTo>
                <a:lnTo>
                  <a:pt x="1077" y="1765"/>
                </a:lnTo>
                <a:lnTo>
                  <a:pt x="1105" y="1742"/>
                </a:lnTo>
                <a:lnTo>
                  <a:pt x="1102" y="1745"/>
                </a:lnTo>
                <a:lnTo>
                  <a:pt x="1125" y="1717"/>
                </a:lnTo>
                <a:lnTo>
                  <a:pt x="1122" y="1721"/>
                </a:lnTo>
                <a:lnTo>
                  <a:pt x="1140" y="1688"/>
                </a:lnTo>
                <a:lnTo>
                  <a:pt x="1139" y="1692"/>
                </a:lnTo>
                <a:lnTo>
                  <a:pt x="1150" y="1656"/>
                </a:lnTo>
                <a:lnTo>
                  <a:pt x="1149" y="1661"/>
                </a:lnTo>
                <a:lnTo>
                  <a:pt x="1152" y="1624"/>
                </a:lnTo>
                <a:lnTo>
                  <a:pt x="1153" y="219"/>
                </a:lnTo>
                <a:lnTo>
                  <a:pt x="1149" y="180"/>
                </a:lnTo>
                <a:lnTo>
                  <a:pt x="1150" y="184"/>
                </a:lnTo>
                <a:lnTo>
                  <a:pt x="1139" y="148"/>
                </a:lnTo>
                <a:lnTo>
                  <a:pt x="1141" y="153"/>
                </a:lnTo>
                <a:lnTo>
                  <a:pt x="1123" y="121"/>
                </a:lnTo>
                <a:lnTo>
                  <a:pt x="1125" y="124"/>
                </a:lnTo>
                <a:lnTo>
                  <a:pt x="1102" y="95"/>
                </a:lnTo>
                <a:lnTo>
                  <a:pt x="1105" y="99"/>
                </a:lnTo>
                <a:lnTo>
                  <a:pt x="1077" y="76"/>
                </a:lnTo>
                <a:lnTo>
                  <a:pt x="1081" y="79"/>
                </a:lnTo>
                <a:lnTo>
                  <a:pt x="1048" y="61"/>
                </a:lnTo>
                <a:lnTo>
                  <a:pt x="1052" y="62"/>
                </a:lnTo>
                <a:lnTo>
                  <a:pt x="1016" y="51"/>
                </a:lnTo>
                <a:lnTo>
                  <a:pt x="1021" y="52"/>
                </a:lnTo>
                <a:lnTo>
                  <a:pt x="984" y="48"/>
                </a:lnTo>
                <a:lnTo>
                  <a:pt x="219" y="48"/>
                </a:lnTo>
                <a:lnTo>
                  <a:pt x="180" y="52"/>
                </a:lnTo>
                <a:lnTo>
                  <a:pt x="184" y="51"/>
                </a:lnTo>
                <a:lnTo>
                  <a:pt x="148" y="62"/>
                </a:lnTo>
                <a:lnTo>
                  <a:pt x="153" y="60"/>
                </a:lnTo>
                <a:lnTo>
                  <a:pt x="121" y="78"/>
                </a:lnTo>
                <a:lnTo>
                  <a:pt x="124" y="76"/>
                </a:lnTo>
                <a:lnTo>
                  <a:pt x="95" y="99"/>
                </a:lnTo>
                <a:lnTo>
                  <a:pt x="99" y="95"/>
                </a:lnTo>
                <a:lnTo>
                  <a:pt x="76" y="124"/>
                </a:lnTo>
                <a:lnTo>
                  <a:pt x="78" y="121"/>
                </a:lnTo>
                <a:lnTo>
                  <a:pt x="60" y="153"/>
                </a:lnTo>
                <a:lnTo>
                  <a:pt x="62" y="148"/>
                </a:lnTo>
                <a:lnTo>
                  <a:pt x="51" y="184"/>
                </a:lnTo>
                <a:lnTo>
                  <a:pt x="52" y="180"/>
                </a:lnTo>
                <a:lnTo>
                  <a:pt x="48" y="216"/>
                </a:lnTo>
                <a:lnTo>
                  <a:pt x="48" y="1622"/>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6" name="Freeform 16"/>
          <p:cNvSpPr>
            <a:spLocks/>
          </p:cNvSpPr>
          <p:nvPr/>
        </p:nvSpPr>
        <p:spPr bwMode="auto">
          <a:xfrm>
            <a:off x="7188202" y="4365626"/>
            <a:ext cx="479425" cy="1150938"/>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2944"/>
              </a:cxn>
              <a:cxn ang="0">
                <a:pos x="768" y="2944"/>
              </a:cxn>
              <a:cxn ang="0">
                <a:pos x="640" y="3072"/>
              </a:cxn>
              <a:cxn ang="0">
                <a:pos x="640" y="3072"/>
              </a:cxn>
              <a:cxn ang="0">
                <a:pos x="640" y="3072"/>
              </a:cxn>
              <a:cxn ang="0">
                <a:pos x="128" y="3072"/>
              </a:cxn>
              <a:cxn ang="0">
                <a:pos x="128" y="3072"/>
              </a:cxn>
              <a:cxn ang="0">
                <a:pos x="0" y="2944"/>
              </a:cxn>
              <a:cxn ang="0">
                <a:pos x="0" y="2944"/>
              </a:cxn>
              <a:cxn ang="0">
                <a:pos x="0" y="128"/>
              </a:cxn>
            </a:cxnLst>
            <a:rect l="0" t="0" r="r" b="b"/>
            <a:pathLst>
              <a:path w="768" h="3072">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2944"/>
                </a:lnTo>
                <a:lnTo>
                  <a:pt x="768" y="2944"/>
                </a:lnTo>
                <a:cubicBezTo>
                  <a:pt x="768" y="3015"/>
                  <a:pt x="711" y="3072"/>
                  <a:pt x="640" y="3072"/>
                </a:cubicBezTo>
                <a:cubicBezTo>
                  <a:pt x="640" y="3072"/>
                  <a:pt x="640" y="3072"/>
                  <a:pt x="640" y="3072"/>
                </a:cubicBezTo>
                <a:lnTo>
                  <a:pt x="640" y="3072"/>
                </a:lnTo>
                <a:lnTo>
                  <a:pt x="128" y="3072"/>
                </a:lnTo>
                <a:lnTo>
                  <a:pt x="128" y="3072"/>
                </a:lnTo>
                <a:cubicBezTo>
                  <a:pt x="58" y="3072"/>
                  <a:pt x="0" y="3015"/>
                  <a:pt x="0" y="2944"/>
                </a:cubicBezTo>
                <a:cubicBezTo>
                  <a:pt x="0" y="2944"/>
                  <a:pt x="0" y="2944"/>
                  <a:pt x="0" y="2944"/>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7" name="Freeform 17"/>
          <p:cNvSpPr>
            <a:spLocks noEditPoints="1"/>
          </p:cNvSpPr>
          <p:nvPr/>
        </p:nvSpPr>
        <p:spPr bwMode="auto">
          <a:xfrm>
            <a:off x="7175502" y="4365626"/>
            <a:ext cx="492125" cy="1150938"/>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2973"/>
              </a:cxn>
              <a:cxn ang="0">
                <a:pos x="803" y="3032"/>
              </a:cxn>
              <a:cxn ang="0">
                <a:pos x="769" y="3080"/>
              </a:cxn>
              <a:cxn ang="0">
                <a:pos x="719" y="3110"/>
              </a:cxn>
              <a:cxn ang="0">
                <a:pos x="664" y="3120"/>
              </a:cxn>
              <a:cxn ang="0">
                <a:pos x="148" y="3120"/>
              </a:cxn>
              <a:cxn ang="0">
                <a:pos x="89" y="3106"/>
              </a:cxn>
              <a:cxn ang="0">
                <a:pos x="43" y="3073"/>
              </a:cxn>
              <a:cxn ang="0">
                <a:pos x="11" y="3023"/>
              </a:cxn>
              <a:cxn ang="0">
                <a:pos x="0" y="2968"/>
              </a:cxn>
              <a:cxn ang="0">
                <a:pos x="48" y="2968"/>
              </a:cxn>
              <a:cxn ang="0">
                <a:pos x="58" y="3014"/>
              </a:cxn>
              <a:cxn ang="0">
                <a:pos x="82" y="3046"/>
              </a:cxn>
              <a:cxn ang="0">
                <a:pos x="116" y="3067"/>
              </a:cxn>
              <a:cxn ang="0">
                <a:pos x="157" y="3073"/>
              </a:cxn>
              <a:cxn ang="0">
                <a:pos x="664" y="3072"/>
              </a:cxn>
              <a:cxn ang="0">
                <a:pos x="710" y="3063"/>
              </a:cxn>
              <a:cxn ang="0">
                <a:pos x="742" y="3039"/>
              </a:cxn>
              <a:cxn ang="0">
                <a:pos x="762" y="3005"/>
              </a:cxn>
              <a:cxn ang="0">
                <a:pos x="769" y="2964"/>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2968"/>
              </a:cxn>
            </a:cxnLst>
            <a:rect l="0" t="0" r="r" b="b"/>
            <a:pathLst>
              <a:path w="816" h="3120">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2968"/>
                </a:lnTo>
                <a:cubicBezTo>
                  <a:pt x="816" y="2970"/>
                  <a:pt x="816" y="2972"/>
                  <a:pt x="816" y="2973"/>
                </a:cubicBezTo>
                <a:lnTo>
                  <a:pt x="806" y="3023"/>
                </a:lnTo>
                <a:cubicBezTo>
                  <a:pt x="805" y="3026"/>
                  <a:pt x="804" y="3029"/>
                  <a:pt x="803" y="3032"/>
                </a:cubicBezTo>
                <a:lnTo>
                  <a:pt x="776" y="3073"/>
                </a:lnTo>
                <a:cubicBezTo>
                  <a:pt x="774" y="3075"/>
                  <a:pt x="771" y="3078"/>
                  <a:pt x="769" y="3080"/>
                </a:cubicBezTo>
                <a:lnTo>
                  <a:pt x="728" y="3107"/>
                </a:lnTo>
                <a:cubicBezTo>
                  <a:pt x="725" y="3108"/>
                  <a:pt x="722" y="3109"/>
                  <a:pt x="719" y="3110"/>
                </a:cubicBezTo>
                <a:lnTo>
                  <a:pt x="669" y="3120"/>
                </a:lnTo>
                <a:cubicBezTo>
                  <a:pt x="668" y="3120"/>
                  <a:pt x="666" y="3120"/>
                  <a:pt x="664" y="3120"/>
                </a:cubicBezTo>
                <a:lnTo>
                  <a:pt x="152" y="3120"/>
                </a:lnTo>
                <a:cubicBezTo>
                  <a:pt x="151" y="3120"/>
                  <a:pt x="149" y="3120"/>
                  <a:pt x="148" y="3120"/>
                </a:cubicBezTo>
                <a:lnTo>
                  <a:pt x="98" y="3110"/>
                </a:lnTo>
                <a:cubicBezTo>
                  <a:pt x="95" y="3109"/>
                  <a:pt x="92" y="3108"/>
                  <a:pt x="89" y="3106"/>
                </a:cubicBezTo>
                <a:lnTo>
                  <a:pt x="49" y="3079"/>
                </a:lnTo>
                <a:cubicBezTo>
                  <a:pt x="47" y="3078"/>
                  <a:pt x="44" y="3076"/>
                  <a:pt x="43" y="3073"/>
                </a:cubicBezTo>
                <a:lnTo>
                  <a:pt x="15" y="3032"/>
                </a:lnTo>
                <a:cubicBezTo>
                  <a:pt x="13" y="3029"/>
                  <a:pt x="12" y="3026"/>
                  <a:pt x="11" y="3023"/>
                </a:cubicBezTo>
                <a:lnTo>
                  <a:pt x="1" y="2973"/>
                </a:lnTo>
                <a:cubicBezTo>
                  <a:pt x="1" y="2972"/>
                  <a:pt x="0" y="2970"/>
                  <a:pt x="0" y="2968"/>
                </a:cubicBezTo>
                <a:lnTo>
                  <a:pt x="0" y="152"/>
                </a:lnTo>
                <a:close/>
                <a:moveTo>
                  <a:pt x="48" y="2968"/>
                </a:moveTo>
                <a:lnTo>
                  <a:pt x="48" y="2964"/>
                </a:lnTo>
                <a:lnTo>
                  <a:pt x="58" y="3014"/>
                </a:lnTo>
                <a:lnTo>
                  <a:pt x="54" y="3005"/>
                </a:lnTo>
                <a:lnTo>
                  <a:pt x="82" y="3046"/>
                </a:lnTo>
                <a:lnTo>
                  <a:pt x="76" y="3040"/>
                </a:lnTo>
                <a:lnTo>
                  <a:pt x="116" y="3067"/>
                </a:lnTo>
                <a:lnTo>
                  <a:pt x="107" y="3063"/>
                </a:lnTo>
                <a:lnTo>
                  <a:pt x="157" y="3073"/>
                </a:lnTo>
                <a:lnTo>
                  <a:pt x="152" y="3072"/>
                </a:lnTo>
                <a:lnTo>
                  <a:pt x="664" y="3072"/>
                </a:lnTo>
                <a:lnTo>
                  <a:pt x="660" y="3073"/>
                </a:lnTo>
                <a:lnTo>
                  <a:pt x="710" y="3063"/>
                </a:lnTo>
                <a:lnTo>
                  <a:pt x="701" y="3066"/>
                </a:lnTo>
                <a:lnTo>
                  <a:pt x="742" y="3039"/>
                </a:lnTo>
                <a:lnTo>
                  <a:pt x="735" y="3046"/>
                </a:lnTo>
                <a:lnTo>
                  <a:pt x="762" y="3005"/>
                </a:lnTo>
                <a:lnTo>
                  <a:pt x="759" y="3014"/>
                </a:lnTo>
                <a:lnTo>
                  <a:pt x="769" y="2964"/>
                </a:lnTo>
                <a:lnTo>
                  <a:pt x="768" y="2968"/>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296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8" name="Freeform 18"/>
          <p:cNvSpPr>
            <a:spLocks/>
          </p:cNvSpPr>
          <p:nvPr/>
        </p:nvSpPr>
        <p:spPr bwMode="auto">
          <a:xfrm>
            <a:off x="7188202" y="1839913"/>
            <a:ext cx="479425" cy="1228725"/>
          </a:xfrm>
          <a:custGeom>
            <a:avLst/>
            <a:gdLst/>
            <a:ahLst/>
            <a:cxnLst>
              <a:cxn ang="0">
                <a:pos x="0" y="128"/>
              </a:cxn>
              <a:cxn ang="0">
                <a:pos x="128" y="0"/>
              </a:cxn>
              <a:cxn ang="0">
                <a:pos x="128" y="0"/>
              </a:cxn>
              <a:cxn ang="0">
                <a:pos x="128" y="0"/>
              </a:cxn>
              <a:cxn ang="0">
                <a:pos x="640" y="0"/>
              </a:cxn>
              <a:cxn ang="0">
                <a:pos x="640" y="0"/>
              </a:cxn>
              <a:cxn ang="0">
                <a:pos x="768" y="128"/>
              </a:cxn>
              <a:cxn ang="0">
                <a:pos x="768" y="128"/>
              </a:cxn>
              <a:cxn ang="0">
                <a:pos x="768" y="128"/>
              </a:cxn>
              <a:cxn ang="0">
                <a:pos x="768" y="2944"/>
              </a:cxn>
              <a:cxn ang="0">
                <a:pos x="768" y="2944"/>
              </a:cxn>
              <a:cxn ang="0">
                <a:pos x="640" y="3072"/>
              </a:cxn>
              <a:cxn ang="0">
                <a:pos x="640" y="3072"/>
              </a:cxn>
              <a:cxn ang="0">
                <a:pos x="640" y="3072"/>
              </a:cxn>
              <a:cxn ang="0">
                <a:pos x="128" y="3072"/>
              </a:cxn>
              <a:cxn ang="0">
                <a:pos x="128" y="3072"/>
              </a:cxn>
              <a:cxn ang="0">
                <a:pos x="0" y="2944"/>
              </a:cxn>
              <a:cxn ang="0">
                <a:pos x="0" y="2944"/>
              </a:cxn>
              <a:cxn ang="0">
                <a:pos x="0" y="128"/>
              </a:cxn>
            </a:cxnLst>
            <a:rect l="0" t="0" r="r" b="b"/>
            <a:pathLst>
              <a:path w="768" h="3072">
                <a:moveTo>
                  <a:pt x="0" y="128"/>
                </a:moveTo>
                <a:cubicBezTo>
                  <a:pt x="0" y="58"/>
                  <a:pt x="58" y="0"/>
                  <a:pt x="128" y="0"/>
                </a:cubicBezTo>
                <a:cubicBezTo>
                  <a:pt x="128" y="0"/>
                  <a:pt x="128" y="0"/>
                  <a:pt x="128" y="0"/>
                </a:cubicBezTo>
                <a:lnTo>
                  <a:pt x="128" y="0"/>
                </a:lnTo>
                <a:lnTo>
                  <a:pt x="640" y="0"/>
                </a:lnTo>
                <a:lnTo>
                  <a:pt x="640" y="0"/>
                </a:lnTo>
                <a:cubicBezTo>
                  <a:pt x="711" y="0"/>
                  <a:pt x="768" y="58"/>
                  <a:pt x="768" y="128"/>
                </a:cubicBezTo>
                <a:cubicBezTo>
                  <a:pt x="768" y="128"/>
                  <a:pt x="768" y="128"/>
                  <a:pt x="768" y="128"/>
                </a:cubicBezTo>
                <a:lnTo>
                  <a:pt x="768" y="128"/>
                </a:lnTo>
                <a:lnTo>
                  <a:pt x="768" y="2944"/>
                </a:lnTo>
                <a:lnTo>
                  <a:pt x="768" y="2944"/>
                </a:lnTo>
                <a:cubicBezTo>
                  <a:pt x="768" y="3015"/>
                  <a:pt x="711" y="3072"/>
                  <a:pt x="640" y="3072"/>
                </a:cubicBezTo>
                <a:cubicBezTo>
                  <a:pt x="640" y="3072"/>
                  <a:pt x="640" y="3072"/>
                  <a:pt x="640" y="3072"/>
                </a:cubicBezTo>
                <a:lnTo>
                  <a:pt x="640" y="3072"/>
                </a:lnTo>
                <a:lnTo>
                  <a:pt x="128" y="3072"/>
                </a:lnTo>
                <a:lnTo>
                  <a:pt x="128" y="3072"/>
                </a:lnTo>
                <a:cubicBezTo>
                  <a:pt x="58" y="3072"/>
                  <a:pt x="0" y="3015"/>
                  <a:pt x="0" y="2944"/>
                </a:cubicBezTo>
                <a:cubicBezTo>
                  <a:pt x="0" y="2944"/>
                  <a:pt x="0" y="2944"/>
                  <a:pt x="0" y="2944"/>
                </a:cubicBezTo>
                <a:lnTo>
                  <a:pt x="0" y="128"/>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099" name="Freeform 19"/>
          <p:cNvSpPr>
            <a:spLocks noEditPoints="1"/>
          </p:cNvSpPr>
          <p:nvPr/>
        </p:nvSpPr>
        <p:spPr bwMode="auto">
          <a:xfrm>
            <a:off x="7175502" y="1830388"/>
            <a:ext cx="492125" cy="1238250"/>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2973"/>
              </a:cxn>
              <a:cxn ang="0">
                <a:pos x="803" y="3032"/>
              </a:cxn>
              <a:cxn ang="0">
                <a:pos x="769" y="3080"/>
              </a:cxn>
              <a:cxn ang="0">
                <a:pos x="719" y="3110"/>
              </a:cxn>
              <a:cxn ang="0">
                <a:pos x="664" y="3120"/>
              </a:cxn>
              <a:cxn ang="0">
                <a:pos x="148" y="3120"/>
              </a:cxn>
              <a:cxn ang="0">
                <a:pos x="89" y="3106"/>
              </a:cxn>
              <a:cxn ang="0">
                <a:pos x="43" y="3073"/>
              </a:cxn>
              <a:cxn ang="0">
                <a:pos x="11" y="3023"/>
              </a:cxn>
              <a:cxn ang="0">
                <a:pos x="0" y="2968"/>
              </a:cxn>
              <a:cxn ang="0">
                <a:pos x="48" y="2968"/>
              </a:cxn>
              <a:cxn ang="0">
                <a:pos x="58" y="3014"/>
              </a:cxn>
              <a:cxn ang="0">
                <a:pos x="82" y="3046"/>
              </a:cxn>
              <a:cxn ang="0">
                <a:pos x="116" y="3067"/>
              </a:cxn>
              <a:cxn ang="0">
                <a:pos x="157" y="3073"/>
              </a:cxn>
              <a:cxn ang="0">
                <a:pos x="664" y="3072"/>
              </a:cxn>
              <a:cxn ang="0">
                <a:pos x="710" y="3063"/>
              </a:cxn>
              <a:cxn ang="0">
                <a:pos x="742" y="3039"/>
              </a:cxn>
              <a:cxn ang="0">
                <a:pos x="762" y="3005"/>
              </a:cxn>
              <a:cxn ang="0">
                <a:pos x="769" y="2964"/>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2968"/>
              </a:cxn>
            </a:cxnLst>
            <a:rect l="0" t="0" r="r" b="b"/>
            <a:pathLst>
              <a:path w="816" h="3120">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2968"/>
                </a:lnTo>
                <a:cubicBezTo>
                  <a:pt x="816" y="2970"/>
                  <a:pt x="816" y="2972"/>
                  <a:pt x="816" y="2973"/>
                </a:cubicBezTo>
                <a:lnTo>
                  <a:pt x="806" y="3023"/>
                </a:lnTo>
                <a:cubicBezTo>
                  <a:pt x="805" y="3026"/>
                  <a:pt x="804" y="3029"/>
                  <a:pt x="803" y="3032"/>
                </a:cubicBezTo>
                <a:lnTo>
                  <a:pt x="776" y="3073"/>
                </a:lnTo>
                <a:cubicBezTo>
                  <a:pt x="774" y="3075"/>
                  <a:pt x="771" y="3078"/>
                  <a:pt x="769" y="3080"/>
                </a:cubicBezTo>
                <a:lnTo>
                  <a:pt x="728" y="3107"/>
                </a:lnTo>
                <a:cubicBezTo>
                  <a:pt x="725" y="3108"/>
                  <a:pt x="722" y="3109"/>
                  <a:pt x="719" y="3110"/>
                </a:cubicBezTo>
                <a:lnTo>
                  <a:pt x="669" y="3120"/>
                </a:lnTo>
                <a:cubicBezTo>
                  <a:pt x="668" y="3120"/>
                  <a:pt x="666" y="3120"/>
                  <a:pt x="664" y="3120"/>
                </a:cubicBezTo>
                <a:lnTo>
                  <a:pt x="152" y="3120"/>
                </a:lnTo>
                <a:cubicBezTo>
                  <a:pt x="151" y="3120"/>
                  <a:pt x="149" y="3120"/>
                  <a:pt x="148" y="3120"/>
                </a:cubicBezTo>
                <a:lnTo>
                  <a:pt x="98" y="3110"/>
                </a:lnTo>
                <a:cubicBezTo>
                  <a:pt x="95" y="3109"/>
                  <a:pt x="92" y="3108"/>
                  <a:pt x="89" y="3106"/>
                </a:cubicBezTo>
                <a:lnTo>
                  <a:pt x="49" y="3079"/>
                </a:lnTo>
                <a:cubicBezTo>
                  <a:pt x="47" y="3078"/>
                  <a:pt x="44" y="3076"/>
                  <a:pt x="43" y="3073"/>
                </a:cubicBezTo>
                <a:lnTo>
                  <a:pt x="15" y="3032"/>
                </a:lnTo>
                <a:cubicBezTo>
                  <a:pt x="13" y="3029"/>
                  <a:pt x="12" y="3026"/>
                  <a:pt x="11" y="3023"/>
                </a:cubicBezTo>
                <a:lnTo>
                  <a:pt x="1" y="2973"/>
                </a:lnTo>
                <a:cubicBezTo>
                  <a:pt x="1" y="2972"/>
                  <a:pt x="0" y="2970"/>
                  <a:pt x="0" y="2968"/>
                </a:cubicBezTo>
                <a:lnTo>
                  <a:pt x="0" y="152"/>
                </a:lnTo>
                <a:close/>
                <a:moveTo>
                  <a:pt x="48" y="2968"/>
                </a:moveTo>
                <a:lnTo>
                  <a:pt x="48" y="2964"/>
                </a:lnTo>
                <a:lnTo>
                  <a:pt x="58" y="3014"/>
                </a:lnTo>
                <a:lnTo>
                  <a:pt x="54" y="3005"/>
                </a:lnTo>
                <a:lnTo>
                  <a:pt x="82" y="3046"/>
                </a:lnTo>
                <a:lnTo>
                  <a:pt x="76" y="3040"/>
                </a:lnTo>
                <a:lnTo>
                  <a:pt x="116" y="3067"/>
                </a:lnTo>
                <a:lnTo>
                  <a:pt x="107" y="3063"/>
                </a:lnTo>
                <a:lnTo>
                  <a:pt x="157" y="3073"/>
                </a:lnTo>
                <a:lnTo>
                  <a:pt x="152" y="3072"/>
                </a:lnTo>
                <a:lnTo>
                  <a:pt x="664" y="3072"/>
                </a:lnTo>
                <a:lnTo>
                  <a:pt x="660" y="3073"/>
                </a:lnTo>
                <a:lnTo>
                  <a:pt x="710" y="3063"/>
                </a:lnTo>
                <a:lnTo>
                  <a:pt x="701" y="3066"/>
                </a:lnTo>
                <a:lnTo>
                  <a:pt x="742" y="3039"/>
                </a:lnTo>
                <a:lnTo>
                  <a:pt x="735" y="3046"/>
                </a:lnTo>
                <a:lnTo>
                  <a:pt x="762" y="3005"/>
                </a:lnTo>
                <a:lnTo>
                  <a:pt x="759" y="3014"/>
                </a:lnTo>
                <a:lnTo>
                  <a:pt x="769" y="2964"/>
                </a:lnTo>
                <a:lnTo>
                  <a:pt x="768" y="2968"/>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296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00" name="Rectangle 20"/>
          <p:cNvSpPr>
            <a:spLocks noChangeArrowheads="1"/>
          </p:cNvSpPr>
          <p:nvPr/>
        </p:nvSpPr>
        <p:spPr bwMode="auto">
          <a:xfrm>
            <a:off x="2565402" y="3963989"/>
            <a:ext cx="803275" cy="177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Occupational </a:t>
            </a:r>
            <a:endParaRPr kumimoji="0" lang="en-US" sz="1800" b="0" i="0" u="none" strike="noStrike" cap="none" normalizeH="0" baseline="0" smtClean="0">
              <a:ln>
                <a:noFill/>
              </a:ln>
              <a:solidFill>
                <a:schemeClr val="tx1"/>
              </a:solidFill>
              <a:effectLst/>
              <a:latin typeface="Arial" pitchFamily="34" charset="0"/>
            </a:endParaRPr>
          </a:p>
        </p:txBody>
      </p:sp>
      <p:sp>
        <p:nvSpPr>
          <p:cNvPr id="46101" name="Rectangle 21"/>
          <p:cNvSpPr>
            <a:spLocks noChangeArrowheads="1"/>
          </p:cNvSpPr>
          <p:nvPr/>
        </p:nvSpPr>
        <p:spPr bwMode="auto">
          <a:xfrm>
            <a:off x="2565402" y="4084639"/>
            <a:ext cx="414338"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group </a:t>
            </a:r>
            <a:endParaRPr kumimoji="0" lang="en-US" sz="1800" b="0" i="0" u="none" strike="noStrike" cap="none" normalizeH="0" baseline="0" smtClean="0">
              <a:ln>
                <a:noFill/>
              </a:ln>
              <a:solidFill>
                <a:schemeClr val="tx1"/>
              </a:solidFill>
              <a:effectLst/>
              <a:latin typeface="Arial" pitchFamily="34" charset="0"/>
            </a:endParaRPr>
          </a:p>
        </p:txBody>
      </p:sp>
      <p:sp>
        <p:nvSpPr>
          <p:cNvPr id="46102" name="Rectangle 22"/>
          <p:cNvSpPr>
            <a:spLocks noChangeArrowheads="1"/>
          </p:cNvSpPr>
          <p:nvPr/>
        </p:nvSpPr>
        <p:spPr bwMode="auto">
          <a:xfrm>
            <a:off x="2879727" y="4084639"/>
            <a:ext cx="131763"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6103" name="Rectangle 23"/>
          <p:cNvSpPr>
            <a:spLocks noChangeArrowheads="1"/>
          </p:cNvSpPr>
          <p:nvPr/>
        </p:nvSpPr>
        <p:spPr bwMode="auto">
          <a:xfrm>
            <a:off x="2962277" y="4084639"/>
            <a:ext cx="339725"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area </a:t>
            </a:r>
            <a:endParaRPr kumimoji="0" lang="en-US" sz="1800" b="0" i="0" u="none" strike="noStrike" cap="none" normalizeH="0" baseline="0" smtClean="0">
              <a:ln>
                <a:noFill/>
              </a:ln>
              <a:solidFill>
                <a:schemeClr val="tx1"/>
              </a:solidFill>
              <a:effectLst/>
              <a:latin typeface="Arial" pitchFamily="34" charset="0"/>
            </a:endParaRPr>
          </a:p>
        </p:txBody>
      </p:sp>
      <p:sp>
        <p:nvSpPr>
          <p:cNvPr id="46104" name="Rectangle 24"/>
          <p:cNvSpPr>
            <a:spLocks noChangeArrowheads="1"/>
          </p:cNvSpPr>
          <p:nvPr/>
        </p:nvSpPr>
        <p:spPr bwMode="auto">
          <a:xfrm>
            <a:off x="2565402" y="4211639"/>
            <a:ext cx="679450"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represents </a:t>
            </a:r>
            <a:endParaRPr kumimoji="0" lang="en-US" sz="1800" b="0" i="0" u="none" strike="noStrike" cap="none" normalizeH="0" baseline="0" smtClean="0">
              <a:ln>
                <a:noFill/>
              </a:ln>
              <a:solidFill>
                <a:schemeClr val="tx1"/>
              </a:solidFill>
              <a:effectLst/>
              <a:latin typeface="Arial" pitchFamily="34" charset="0"/>
            </a:endParaRPr>
          </a:p>
        </p:txBody>
      </p:sp>
      <p:sp>
        <p:nvSpPr>
          <p:cNvPr id="46105" name="Rectangle 25"/>
          <p:cNvSpPr>
            <a:spLocks noChangeArrowheads="1"/>
          </p:cNvSpPr>
          <p:nvPr/>
        </p:nvSpPr>
        <p:spPr bwMode="auto">
          <a:xfrm>
            <a:off x="2565402" y="4338639"/>
            <a:ext cx="785813"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employment </a:t>
            </a:r>
            <a:endParaRPr kumimoji="0" lang="en-US" sz="1800" b="0" i="0" u="none" strike="noStrike" cap="none" normalizeH="0" baseline="0" smtClean="0">
              <a:ln>
                <a:noFill/>
              </a:ln>
              <a:solidFill>
                <a:schemeClr val="tx1"/>
              </a:solidFill>
              <a:effectLst/>
              <a:latin typeface="Arial" pitchFamily="34" charset="0"/>
            </a:endParaRPr>
          </a:p>
        </p:txBody>
      </p:sp>
      <p:sp>
        <p:nvSpPr>
          <p:cNvPr id="46106" name="Rectangle 26"/>
          <p:cNvSpPr>
            <a:spLocks noChangeArrowheads="1"/>
          </p:cNvSpPr>
          <p:nvPr/>
        </p:nvSpPr>
        <p:spPr bwMode="auto">
          <a:xfrm>
            <a:off x="2565402" y="4459289"/>
            <a:ext cx="363538"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share</a:t>
            </a:r>
            <a:endParaRPr kumimoji="0" lang="en-US" sz="1800" b="0" i="0" u="none" strike="noStrike" cap="none" normalizeH="0" baseline="0" smtClean="0">
              <a:ln>
                <a:noFill/>
              </a:ln>
              <a:solidFill>
                <a:schemeClr val="tx1"/>
              </a:solidFill>
              <a:effectLst/>
              <a:latin typeface="Arial" pitchFamily="34" charset="0"/>
            </a:endParaRPr>
          </a:p>
        </p:txBody>
      </p:sp>
      <p:sp>
        <p:nvSpPr>
          <p:cNvPr id="46107" name="Freeform 27"/>
          <p:cNvSpPr>
            <a:spLocks noEditPoints="1"/>
          </p:cNvSpPr>
          <p:nvPr/>
        </p:nvSpPr>
        <p:spPr bwMode="auto">
          <a:xfrm>
            <a:off x="2022477" y="3529014"/>
            <a:ext cx="962025" cy="404813"/>
          </a:xfrm>
          <a:custGeom>
            <a:avLst/>
            <a:gdLst/>
            <a:ahLst/>
            <a:cxnLst>
              <a:cxn ang="0">
                <a:pos x="1853" y="917"/>
              </a:cxn>
              <a:cxn ang="0">
                <a:pos x="11" y="28"/>
              </a:cxn>
              <a:cxn ang="0">
                <a:pos x="18" y="13"/>
              </a:cxn>
              <a:cxn ang="0">
                <a:pos x="1860" y="902"/>
              </a:cxn>
              <a:cxn ang="0">
                <a:pos x="1853" y="917"/>
              </a:cxn>
              <a:cxn ang="0">
                <a:pos x="91" y="148"/>
              </a:cxn>
              <a:cxn ang="0">
                <a:pos x="0" y="13"/>
              </a:cxn>
              <a:cxn ang="0">
                <a:pos x="162" y="1"/>
              </a:cxn>
              <a:cxn ang="0">
                <a:pos x="171" y="8"/>
              </a:cxn>
              <a:cxn ang="0">
                <a:pos x="163" y="17"/>
              </a:cxn>
              <a:cxn ang="0">
                <a:pos x="15" y="28"/>
              </a:cxn>
              <a:cxn ang="0">
                <a:pos x="21" y="16"/>
              </a:cxn>
              <a:cxn ang="0">
                <a:pos x="104" y="139"/>
              </a:cxn>
              <a:cxn ang="0">
                <a:pos x="102" y="150"/>
              </a:cxn>
              <a:cxn ang="0">
                <a:pos x="91" y="148"/>
              </a:cxn>
            </a:cxnLst>
            <a:rect l="0" t="0" r="r" b="b"/>
            <a:pathLst>
              <a:path w="1860" h="917">
                <a:moveTo>
                  <a:pt x="1853" y="917"/>
                </a:moveTo>
                <a:lnTo>
                  <a:pt x="11" y="28"/>
                </a:lnTo>
                <a:lnTo>
                  <a:pt x="18" y="13"/>
                </a:lnTo>
                <a:lnTo>
                  <a:pt x="1860" y="902"/>
                </a:lnTo>
                <a:lnTo>
                  <a:pt x="1853" y="917"/>
                </a:lnTo>
                <a:close/>
                <a:moveTo>
                  <a:pt x="91" y="148"/>
                </a:moveTo>
                <a:lnTo>
                  <a:pt x="0" y="13"/>
                </a:lnTo>
                <a:lnTo>
                  <a:pt x="162" y="1"/>
                </a:lnTo>
                <a:cubicBezTo>
                  <a:pt x="166" y="0"/>
                  <a:pt x="170" y="4"/>
                  <a:pt x="171" y="8"/>
                </a:cubicBezTo>
                <a:cubicBezTo>
                  <a:pt x="171" y="13"/>
                  <a:pt x="168" y="16"/>
                  <a:pt x="163" y="17"/>
                </a:cubicBezTo>
                <a:lnTo>
                  <a:pt x="15" y="28"/>
                </a:lnTo>
                <a:lnTo>
                  <a:pt x="21" y="16"/>
                </a:lnTo>
                <a:lnTo>
                  <a:pt x="104" y="139"/>
                </a:lnTo>
                <a:cubicBezTo>
                  <a:pt x="107" y="143"/>
                  <a:pt x="106" y="148"/>
                  <a:pt x="102" y="150"/>
                </a:cubicBezTo>
                <a:cubicBezTo>
                  <a:pt x="98" y="152"/>
                  <a:pt x="93" y="152"/>
                  <a:pt x="91" y="148"/>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08" name="Rectangle 28"/>
          <p:cNvSpPr>
            <a:spLocks noChangeArrowheads="1"/>
          </p:cNvSpPr>
          <p:nvPr/>
        </p:nvSpPr>
        <p:spPr bwMode="auto">
          <a:xfrm>
            <a:off x="842964" y="3681414"/>
            <a:ext cx="355600" cy="177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wage</a:t>
            </a:r>
            <a:endParaRPr kumimoji="0" lang="en-US" sz="1800" b="0" i="0" u="none" strike="noStrike" cap="none" normalizeH="0" baseline="0" smtClean="0">
              <a:ln>
                <a:noFill/>
              </a:ln>
              <a:solidFill>
                <a:schemeClr val="tx1"/>
              </a:solidFill>
              <a:effectLst/>
              <a:latin typeface="Arial" pitchFamily="34" charset="0"/>
            </a:endParaRPr>
          </a:p>
        </p:txBody>
      </p:sp>
      <p:sp>
        <p:nvSpPr>
          <p:cNvPr id="46111" name="Freeform 31"/>
          <p:cNvSpPr>
            <a:spLocks noEditPoints="1"/>
          </p:cNvSpPr>
          <p:nvPr/>
        </p:nvSpPr>
        <p:spPr bwMode="auto">
          <a:xfrm>
            <a:off x="1184277" y="2235201"/>
            <a:ext cx="88900" cy="3278189"/>
          </a:xfrm>
          <a:custGeom>
            <a:avLst/>
            <a:gdLst/>
            <a:ahLst/>
            <a:cxnLst>
              <a:cxn ang="0">
                <a:pos x="94" y="16"/>
              </a:cxn>
              <a:cxn ang="0">
                <a:pos x="91" y="7409"/>
              </a:cxn>
              <a:cxn ang="0">
                <a:pos x="75" y="7409"/>
              </a:cxn>
              <a:cxn ang="0">
                <a:pos x="78" y="16"/>
              </a:cxn>
              <a:cxn ang="0">
                <a:pos x="94" y="16"/>
              </a:cxn>
              <a:cxn ang="0">
                <a:pos x="4" y="140"/>
              </a:cxn>
              <a:cxn ang="0">
                <a:pos x="86" y="0"/>
              </a:cxn>
              <a:cxn ang="0">
                <a:pos x="168" y="140"/>
              </a:cxn>
              <a:cxn ang="0">
                <a:pos x="165" y="151"/>
              </a:cxn>
              <a:cxn ang="0">
                <a:pos x="154" y="149"/>
              </a:cxn>
              <a:cxn ang="0">
                <a:pos x="79" y="20"/>
              </a:cxn>
              <a:cxn ang="0">
                <a:pos x="93" y="20"/>
              </a:cxn>
              <a:cxn ang="0">
                <a:pos x="18" y="148"/>
              </a:cxn>
              <a:cxn ang="0">
                <a:pos x="7" y="151"/>
              </a:cxn>
              <a:cxn ang="0">
                <a:pos x="4" y="140"/>
              </a:cxn>
              <a:cxn ang="0">
                <a:pos x="165" y="7285"/>
              </a:cxn>
              <a:cxn ang="0">
                <a:pos x="83" y="7425"/>
              </a:cxn>
              <a:cxn ang="0">
                <a:pos x="2" y="7284"/>
              </a:cxn>
              <a:cxn ang="0">
                <a:pos x="5" y="7274"/>
              </a:cxn>
              <a:cxn ang="0">
                <a:pos x="16" y="7276"/>
              </a:cxn>
              <a:cxn ang="0">
                <a:pos x="90" y="7405"/>
              </a:cxn>
              <a:cxn ang="0">
                <a:pos x="77" y="7405"/>
              </a:cxn>
              <a:cxn ang="0">
                <a:pos x="151" y="7276"/>
              </a:cxn>
              <a:cxn ang="0">
                <a:pos x="162" y="7274"/>
              </a:cxn>
              <a:cxn ang="0">
                <a:pos x="165" y="7285"/>
              </a:cxn>
            </a:cxnLst>
            <a:rect l="0" t="0" r="r" b="b"/>
            <a:pathLst>
              <a:path w="170" h="7425">
                <a:moveTo>
                  <a:pt x="94" y="16"/>
                </a:moveTo>
                <a:lnTo>
                  <a:pt x="91" y="7409"/>
                </a:lnTo>
                <a:lnTo>
                  <a:pt x="75" y="7409"/>
                </a:lnTo>
                <a:lnTo>
                  <a:pt x="78" y="16"/>
                </a:lnTo>
                <a:lnTo>
                  <a:pt x="94" y="16"/>
                </a:lnTo>
                <a:close/>
                <a:moveTo>
                  <a:pt x="4" y="140"/>
                </a:moveTo>
                <a:lnTo>
                  <a:pt x="86" y="0"/>
                </a:lnTo>
                <a:lnTo>
                  <a:pt x="168" y="140"/>
                </a:lnTo>
                <a:cubicBezTo>
                  <a:pt x="170" y="144"/>
                  <a:pt x="169" y="149"/>
                  <a:pt x="165" y="151"/>
                </a:cubicBezTo>
                <a:cubicBezTo>
                  <a:pt x="161" y="154"/>
                  <a:pt x="156" y="152"/>
                  <a:pt x="154" y="149"/>
                </a:cubicBezTo>
                <a:lnTo>
                  <a:pt x="79" y="20"/>
                </a:lnTo>
                <a:lnTo>
                  <a:pt x="93" y="20"/>
                </a:lnTo>
                <a:lnTo>
                  <a:pt x="18" y="148"/>
                </a:lnTo>
                <a:cubicBezTo>
                  <a:pt x="16" y="152"/>
                  <a:pt x="11" y="154"/>
                  <a:pt x="7" y="151"/>
                </a:cubicBezTo>
                <a:cubicBezTo>
                  <a:pt x="3" y="149"/>
                  <a:pt x="2" y="144"/>
                  <a:pt x="4" y="140"/>
                </a:cubicBezTo>
                <a:close/>
                <a:moveTo>
                  <a:pt x="165" y="7285"/>
                </a:moveTo>
                <a:lnTo>
                  <a:pt x="83" y="7425"/>
                </a:lnTo>
                <a:lnTo>
                  <a:pt x="2" y="7284"/>
                </a:lnTo>
                <a:cubicBezTo>
                  <a:pt x="0" y="7281"/>
                  <a:pt x="1" y="7276"/>
                  <a:pt x="5" y="7274"/>
                </a:cubicBezTo>
                <a:cubicBezTo>
                  <a:pt x="9" y="7271"/>
                  <a:pt x="13" y="7273"/>
                  <a:pt x="16" y="7276"/>
                </a:cubicBezTo>
                <a:lnTo>
                  <a:pt x="90" y="7405"/>
                </a:lnTo>
                <a:lnTo>
                  <a:pt x="77" y="7405"/>
                </a:lnTo>
                <a:lnTo>
                  <a:pt x="151" y="7276"/>
                </a:lnTo>
                <a:cubicBezTo>
                  <a:pt x="154" y="7273"/>
                  <a:pt x="158" y="7271"/>
                  <a:pt x="162" y="7274"/>
                </a:cubicBezTo>
                <a:cubicBezTo>
                  <a:pt x="166" y="7276"/>
                  <a:pt x="167" y="7281"/>
                  <a:pt x="165" y="7285"/>
                </a:cubicBezTo>
                <a:close/>
              </a:path>
            </a:pathLst>
          </a:custGeom>
          <a:solidFill>
            <a:srgbClr val="4A7EBB"/>
          </a:solidFill>
          <a:ln w="0" cap="flat">
            <a:solidFill>
              <a:srgbClr val="4A7EBB"/>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12" name="Freeform 32"/>
          <p:cNvSpPr>
            <a:spLocks noEditPoints="1"/>
          </p:cNvSpPr>
          <p:nvPr/>
        </p:nvSpPr>
        <p:spPr bwMode="auto">
          <a:xfrm>
            <a:off x="4071939" y="1328738"/>
            <a:ext cx="1331913" cy="196850"/>
          </a:xfrm>
          <a:custGeom>
            <a:avLst/>
            <a:gdLst/>
            <a:ahLst/>
            <a:cxnLst>
              <a:cxn ang="0">
                <a:pos x="0" y="8"/>
              </a:cxn>
              <a:cxn ang="0">
                <a:pos x="8" y="0"/>
              </a:cxn>
              <a:cxn ang="0">
                <a:pos x="2568" y="0"/>
              </a:cxn>
              <a:cxn ang="0">
                <a:pos x="2576" y="8"/>
              </a:cxn>
              <a:cxn ang="0">
                <a:pos x="2576" y="440"/>
              </a:cxn>
              <a:cxn ang="0">
                <a:pos x="2568" y="448"/>
              </a:cxn>
              <a:cxn ang="0">
                <a:pos x="8" y="448"/>
              </a:cxn>
              <a:cxn ang="0">
                <a:pos x="0" y="440"/>
              </a:cxn>
              <a:cxn ang="0">
                <a:pos x="0" y="8"/>
              </a:cxn>
              <a:cxn ang="0">
                <a:pos x="16" y="440"/>
              </a:cxn>
              <a:cxn ang="0">
                <a:pos x="8" y="432"/>
              </a:cxn>
              <a:cxn ang="0">
                <a:pos x="2568" y="432"/>
              </a:cxn>
              <a:cxn ang="0">
                <a:pos x="2560" y="440"/>
              </a:cxn>
              <a:cxn ang="0">
                <a:pos x="2560" y="8"/>
              </a:cxn>
              <a:cxn ang="0">
                <a:pos x="2568" y="16"/>
              </a:cxn>
              <a:cxn ang="0">
                <a:pos x="8" y="16"/>
              </a:cxn>
              <a:cxn ang="0">
                <a:pos x="16" y="8"/>
              </a:cxn>
              <a:cxn ang="0">
                <a:pos x="16" y="440"/>
              </a:cxn>
            </a:cxnLst>
            <a:rect l="0" t="0" r="r" b="b"/>
            <a:pathLst>
              <a:path w="2576" h="448">
                <a:moveTo>
                  <a:pt x="0" y="8"/>
                </a:moveTo>
                <a:cubicBezTo>
                  <a:pt x="0" y="4"/>
                  <a:pt x="4" y="0"/>
                  <a:pt x="8" y="0"/>
                </a:cubicBezTo>
                <a:lnTo>
                  <a:pt x="2568" y="0"/>
                </a:lnTo>
                <a:cubicBezTo>
                  <a:pt x="2573" y="0"/>
                  <a:pt x="2576" y="4"/>
                  <a:pt x="2576" y="8"/>
                </a:cubicBezTo>
                <a:lnTo>
                  <a:pt x="2576" y="440"/>
                </a:lnTo>
                <a:cubicBezTo>
                  <a:pt x="2576" y="445"/>
                  <a:pt x="2573" y="448"/>
                  <a:pt x="2568" y="448"/>
                </a:cubicBezTo>
                <a:lnTo>
                  <a:pt x="8" y="448"/>
                </a:lnTo>
                <a:cubicBezTo>
                  <a:pt x="4" y="448"/>
                  <a:pt x="0" y="445"/>
                  <a:pt x="0" y="440"/>
                </a:cubicBezTo>
                <a:lnTo>
                  <a:pt x="0" y="8"/>
                </a:lnTo>
                <a:close/>
                <a:moveTo>
                  <a:pt x="16" y="440"/>
                </a:moveTo>
                <a:lnTo>
                  <a:pt x="8" y="432"/>
                </a:lnTo>
                <a:lnTo>
                  <a:pt x="2568" y="432"/>
                </a:lnTo>
                <a:lnTo>
                  <a:pt x="2560" y="440"/>
                </a:lnTo>
                <a:lnTo>
                  <a:pt x="2560" y="8"/>
                </a:lnTo>
                <a:lnTo>
                  <a:pt x="2568" y="16"/>
                </a:lnTo>
                <a:lnTo>
                  <a:pt x="8" y="16"/>
                </a:lnTo>
                <a:lnTo>
                  <a:pt x="16" y="8"/>
                </a:lnTo>
                <a:lnTo>
                  <a:pt x="16" y="440"/>
                </a:lnTo>
                <a:close/>
              </a:path>
            </a:pathLst>
          </a:custGeom>
          <a:solidFill>
            <a:srgbClr val="4F81BD"/>
          </a:solidFill>
          <a:ln w="0" cap="flat">
            <a:solidFill>
              <a:srgbClr val="4F81B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13" name="Rectangle 33"/>
          <p:cNvSpPr>
            <a:spLocks noChangeArrowheads="1"/>
          </p:cNvSpPr>
          <p:nvPr/>
        </p:nvSpPr>
        <p:spPr bwMode="auto">
          <a:xfrm>
            <a:off x="4154489" y="1365251"/>
            <a:ext cx="746125" cy="177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Composition</a:t>
            </a:r>
            <a:endParaRPr kumimoji="0" lang="en-US" sz="1800" b="0" i="0" u="none" strike="noStrike" cap="none" normalizeH="0" baseline="0" smtClean="0">
              <a:ln>
                <a:noFill/>
              </a:ln>
              <a:solidFill>
                <a:schemeClr val="tx1"/>
              </a:solidFill>
              <a:effectLst/>
              <a:latin typeface="Arial" pitchFamily="34" charset="0"/>
            </a:endParaRPr>
          </a:p>
        </p:txBody>
      </p:sp>
      <p:sp>
        <p:nvSpPr>
          <p:cNvPr id="46114" name="Freeform 34"/>
          <p:cNvSpPr>
            <a:spLocks noEditPoints="1"/>
          </p:cNvSpPr>
          <p:nvPr/>
        </p:nvSpPr>
        <p:spPr bwMode="auto">
          <a:xfrm>
            <a:off x="7118352" y="1271588"/>
            <a:ext cx="1265238" cy="325438"/>
          </a:xfrm>
          <a:custGeom>
            <a:avLst/>
            <a:gdLst/>
            <a:ahLst/>
            <a:cxnLst>
              <a:cxn ang="0">
                <a:pos x="0" y="8"/>
              </a:cxn>
              <a:cxn ang="0">
                <a:pos x="8" y="0"/>
              </a:cxn>
              <a:cxn ang="0">
                <a:pos x="2440" y="0"/>
              </a:cxn>
              <a:cxn ang="0">
                <a:pos x="2448" y="8"/>
              </a:cxn>
              <a:cxn ang="0">
                <a:pos x="2448" y="728"/>
              </a:cxn>
              <a:cxn ang="0">
                <a:pos x="2440" y="736"/>
              </a:cxn>
              <a:cxn ang="0">
                <a:pos x="8" y="736"/>
              </a:cxn>
              <a:cxn ang="0">
                <a:pos x="0" y="728"/>
              </a:cxn>
              <a:cxn ang="0">
                <a:pos x="0" y="8"/>
              </a:cxn>
              <a:cxn ang="0">
                <a:pos x="16" y="728"/>
              </a:cxn>
              <a:cxn ang="0">
                <a:pos x="8" y="720"/>
              </a:cxn>
              <a:cxn ang="0">
                <a:pos x="2440" y="720"/>
              </a:cxn>
              <a:cxn ang="0">
                <a:pos x="2432" y="728"/>
              </a:cxn>
              <a:cxn ang="0">
                <a:pos x="2432" y="8"/>
              </a:cxn>
              <a:cxn ang="0">
                <a:pos x="2440" y="16"/>
              </a:cxn>
              <a:cxn ang="0">
                <a:pos x="8" y="16"/>
              </a:cxn>
              <a:cxn ang="0">
                <a:pos x="16" y="8"/>
              </a:cxn>
              <a:cxn ang="0">
                <a:pos x="16" y="728"/>
              </a:cxn>
            </a:cxnLst>
            <a:rect l="0" t="0" r="r" b="b"/>
            <a:pathLst>
              <a:path w="2448" h="736">
                <a:moveTo>
                  <a:pt x="0" y="8"/>
                </a:moveTo>
                <a:cubicBezTo>
                  <a:pt x="0" y="4"/>
                  <a:pt x="4" y="0"/>
                  <a:pt x="8" y="0"/>
                </a:cubicBezTo>
                <a:lnTo>
                  <a:pt x="2440" y="0"/>
                </a:lnTo>
                <a:cubicBezTo>
                  <a:pt x="2445" y="0"/>
                  <a:pt x="2448" y="4"/>
                  <a:pt x="2448" y="8"/>
                </a:cubicBezTo>
                <a:lnTo>
                  <a:pt x="2448" y="728"/>
                </a:lnTo>
                <a:cubicBezTo>
                  <a:pt x="2448" y="733"/>
                  <a:pt x="2445" y="736"/>
                  <a:pt x="2440" y="736"/>
                </a:cubicBezTo>
                <a:lnTo>
                  <a:pt x="8" y="736"/>
                </a:lnTo>
                <a:cubicBezTo>
                  <a:pt x="4" y="736"/>
                  <a:pt x="0" y="733"/>
                  <a:pt x="0" y="728"/>
                </a:cubicBezTo>
                <a:lnTo>
                  <a:pt x="0" y="8"/>
                </a:lnTo>
                <a:close/>
                <a:moveTo>
                  <a:pt x="16" y="728"/>
                </a:moveTo>
                <a:lnTo>
                  <a:pt x="8" y="720"/>
                </a:lnTo>
                <a:lnTo>
                  <a:pt x="2440" y="720"/>
                </a:lnTo>
                <a:lnTo>
                  <a:pt x="2432" y="728"/>
                </a:lnTo>
                <a:lnTo>
                  <a:pt x="2432" y="8"/>
                </a:lnTo>
                <a:lnTo>
                  <a:pt x="2440" y="16"/>
                </a:lnTo>
                <a:lnTo>
                  <a:pt x="8" y="16"/>
                </a:lnTo>
                <a:lnTo>
                  <a:pt x="16" y="8"/>
                </a:lnTo>
                <a:lnTo>
                  <a:pt x="16" y="728"/>
                </a:lnTo>
                <a:close/>
              </a:path>
            </a:pathLst>
          </a:custGeom>
          <a:solidFill>
            <a:srgbClr val="4F81BD"/>
          </a:solidFill>
          <a:ln w="0" cap="flat">
            <a:solidFill>
              <a:srgbClr val="4F81B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15" name="Rectangle 35"/>
          <p:cNvSpPr>
            <a:spLocks noChangeArrowheads="1"/>
          </p:cNvSpPr>
          <p:nvPr/>
        </p:nvSpPr>
        <p:spPr bwMode="auto">
          <a:xfrm>
            <a:off x="7200902" y="1309688"/>
            <a:ext cx="1050925"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 increased within</a:t>
            </a:r>
            <a:endParaRPr kumimoji="0" lang="en-US" sz="1800" b="0" i="0" u="none" strike="noStrike" cap="none" normalizeH="0" baseline="0" smtClean="0">
              <a:ln>
                <a:noFill/>
              </a:ln>
              <a:solidFill>
                <a:schemeClr val="tx1"/>
              </a:solidFill>
              <a:effectLst/>
              <a:latin typeface="Arial" pitchFamily="34" charset="0"/>
            </a:endParaRPr>
          </a:p>
        </p:txBody>
      </p:sp>
      <p:sp>
        <p:nvSpPr>
          <p:cNvPr id="46116" name="Rectangle 36"/>
          <p:cNvSpPr>
            <a:spLocks noChangeArrowheads="1"/>
          </p:cNvSpPr>
          <p:nvPr/>
        </p:nvSpPr>
        <p:spPr bwMode="auto">
          <a:xfrm>
            <a:off x="8128002" y="1309688"/>
            <a:ext cx="107950"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6117" name="Rectangle 37"/>
          <p:cNvSpPr>
            <a:spLocks noChangeArrowheads="1"/>
          </p:cNvSpPr>
          <p:nvPr/>
        </p:nvSpPr>
        <p:spPr bwMode="auto">
          <a:xfrm>
            <a:off x="7200902" y="1430338"/>
            <a:ext cx="977900"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group inequality </a:t>
            </a:r>
            <a:endParaRPr kumimoji="0" lang="en-US" sz="1800" b="0" i="0" u="none" strike="noStrike" cap="none" normalizeH="0" baseline="0" smtClean="0">
              <a:ln>
                <a:noFill/>
              </a:ln>
              <a:solidFill>
                <a:schemeClr val="tx1"/>
              </a:solidFill>
              <a:effectLst/>
              <a:latin typeface="Arial" pitchFamily="34" charset="0"/>
            </a:endParaRPr>
          </a:p>
        </p:txBody>
      </p:sp>
      <p:sp>
        <p:nvSpPr>
          <p:cNvPr id="46118" name="Rectangle 38"/>
          <p:cNvSpPr>
            <a:spLocks noChangeArrowheads="1"/>
          </p:cNvSpPr>
          <p:nvPr/>
        </p:nvSpPr>
        <p:spPr bwMode="auto">
          <a:xfrm>
            <a:off x="3294064" y="1365251"/>
            <a:ext cx="687388" cy="23336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rgbClr val="000000"/>
                </a:solidFill>
                <a:effectLst/>
                <a:latin typeface="Calibri" pitchFamily="34" charset="0"/>
              </a:rPr>
              <a:t>Change:</a:t>
            </a:r>
            <a:endParaRPr kumimoji="0" lang="en-US" sz="1800" b="0" i="0" u="none" strike="noStrike" cap="none" normalizeH="0" baseline="0" smtClean="0">
              <a:ln>
                <a:noFill/>
              </a:ln>
              <a:solidFill>
                <a:schemeClr val="tx1"/>
              </a:solidFill>
              <a:effectLst/>
              <a:latin typeface="Arial" pitchFamily="34" charset="0"/>
            </a:endParaRPr>
          </a:p>
        </p:txBody>
      </p:sp>
      <p:sp>
        <p:nvSpPr>
          <p:cNvPr id="46119" name="Freeform 39"/>
          <p:cNvSpPr>
            <a:spLocks noEditPoints="1"/>
          </p:cNvSpPr>
          <p:nvPr/>
        </p:nvSpPr>
        <p:spPr bwMode="auto">
          <a:xfrm>
            <a:off x="1289052" y="1328738"/>
            <a:ext cx="1333500" cy="196850"/>
          </a:xfrm>
          <a:custGeom>
            <a:avLst/>
            <a:gdLst/>
            <a:ahLst/>
            <a:cxnLst>
              <a:cxn ang="0">
                <a:pos x="0" y="8"/>
              </a:cxn>
              <a:cxn ang="0">
                <a:pos x="8" y="0"/>
              </a:cxn>
              <a:cxn ang="0">
                <a:pos x="2568" y="0"/>
              </a:cxn>
              <a:cxn ang="0">
                <a:pos x="2576" y="8"/>
              </a:cxn>
              <a:cxn ang="0">
                <a:pos x="2576" y="440"/>
              </a:cxn>
              <a:cxn ang="0">
                <a:pos x="2568" y="448"/>
              </a:cxn>
              <a:cxn ang="0">
                <a:pos x="8" y="448"/>
              </a:cxn>
              <a:cxn ang="0">
                <a:pos x="0" y="440"/>
              </a:cxn>
              <a:cxn ang="0">
                <a:pos x="0" y="8"/>
              </a:cxn>
              <a:cxn ang="0">
                <a:pos x="16" y="440"/>
              </a:cxn>
              <a:cxn ang="0">
                <a:pos x="8" y="432"/>
              </a:cxn>
              <a:cxn ang="0">
                <a:pos x="2568" y="432"/>
              </a:cxn>
              <a:cxn ang="0">
                <a:pos x="2560" y="440"/>
              </a:cxn>
              <a:cxn ang="0">
                <a:pos x="2560" y="8"/>
              </a:cxn>
              <a:cxn ang="0">
                <a:pos x="2568" y="16"/>
              </a:cxn>
              <a:cxn ang="0">
                <a:pos x="8" y="16"/>
              </a:cxn>
              <a:cxn ang="0">
                <a:pos x="16" y="8"/>
              </a:cxn>
              <a:cxn ang="0">
                <a:pos x="16" y="440"/>
              </a:cxn>
            </a:cxnLst>
            <a:rect l="0" t="0" r="r" b="b"/>
            <a:pathLst>
              <a:path w="2576" h="448">
                <a:moveTo>
                  <a:pt x="0" y="8"/>
                </a:moveTo>
                <a:cubicBezTo>
                  <a:pt x="0" y="4"/>
                  <a:pt x="4" y="0"/>
                  <a:pt x="8" y="0"/>
                </a:cubicBezTo>
                <a:lnTo>
                  <a:pt x="2568" y="0"/>
                </a:lnTo>
                <a:cubicBezTo>
                  <a:pt x="2573" y="0"/>
                  <a:pt x="2576" y="4"/>
                  <a:pt x="2576" y="8"/>
                </a:cubicBezTo>
                <a:lnTo>
                  <a:pt x="2576" y="440"/>
                </a:lnTo>
                <a:cubicBezTo>
                  <a:pt x="2576" y="445"/>
                  <a:pt x="2573" y="448"/>
                  <a:pt x="2568" y="448"/>
                </a:cubicBezTo>
                <a:lnTo>
                  <a:pt x="8" y="448"/>
                </a:lnTo>
                <a:cubicBezTo>
                  <a:pt x="4" y="448"/>
                  <a:pt x="0" y="445"/>
                  <a:pt x="0" y="440"/>
                </a:cubicBezTo>
                <a:lnTo>
                  <a:pt x="0" y="8"/>
                </a:lnTo>
                <a:close/>
                <a:moveTo>
                  <a:pt x="16" y="440"/>
                </a:moveTo>
                <a:lnTo>
                  <a:pt x="8" y="432"/>
                </a:lnTo>
                <a:lnTo>
                  <a:pt x="2568" y="432"/>
                </a:lnTo>
                <a:lnTo>
                  <a:pt x="2560" y="440"/>
                </a:lnTo>
                <a:lnTo>
                  <a:pt x="2560" y="8"/>
                </a:lnTo>
                <a:lnTo>
                  <a:pt x="2568" y="16"/>
                </a:lnTo>
                <a:lnTo>
                  <a:pt x="8" y="16"/>
                </a:lnTo>
                <a:lnTo>
                  <a:pt x="16" y="8"/>
                </a:lnTo>
                <a:lnTo>
                  <a:pt x="16" y="440"/>
                </a:lnTo>
                <a:close/>
              </a:path>
            </a:pathLst>
          </a:custGeom>
          <a:solidFill>
            <a:srgbClr val="4F81BD"/>
          </a:solidFill>
          <a:ln w="0" cap="flat">
            <a:solidFill>
              <a:srgbClr val="4F81B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20" name="Rectangle 40"/>
          <p:cNvSpPr>
            <a:spLocks noChangeArrowheads="1"/>
          </p:cNvSpPr>
          <p:nvPr/>
        </p:nvSpPr>
        <p:spPr bwMode="auto">
          <a:xfrm>
            <a:off x="1373189" y="1365251"/>
            <a:ext cx="1208088" cy="177800"/>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Initial wage structure</a:t>
            </a:r>
            <a:endParaRPr kumimoji="0" lang="en-US" sz="1800" b="0" i="0" u="none" strike="noStrike" cap="none" normalizeH="0" baseline="0" smtClean="0">
              <a:ln>
                <a:noFill/>
              </a:ln>
              <a:solidFill>
                <a:schemeClr val="tx1"/>
              </a:solidFill>
              <a:effectLst/>
              <a:latin typeface="Arial" pitchFamily="34" charset="0"/>
            </a:endParaRPr>
          </a:p>
        </p:txBody>
      </p:sp>
      <p:sp>
        <p:nvSpPr>
          <p:cNvPr id="46123" name="Rectangle 43"/>
          <p:cNvSpPr>
            <a:spLocks noChangeArrowheads="1"/>
          </p:cNvSpPr>
          <p:nvPr/>
        </p:nvSpPr>
        <p:spPr bwMode="auto">
          <a:xfrm>
            <a:off x="1852614" y="5772152"/>
            <a:ext cx="22225" cy="1238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dirty="0" smtClean="0">
                <a:ln>
                  <a:noFill/>
                </a:ln>
                <a:solidFill>
                  <a:srgbClr val="000000"/>
                </a:solidFill>
                <a:effectLst/>
                <a:latin typeface="Calibri" pitchFamily="34" charset="0"/>
              </a:rPr>
              <a:t> </a:t>
            </a:r>
            <a:endParaRPr kumimoji="0" lang="en-US" sz="1800" b="0" i="0" u="none" strike="noStrike" cap="none" normalizeH="0" baseline="0" dirty="0" smtClean="0">
              <a:ln>
                <a:noFill/>
              </a:ln>
              <a:solidFill>
                <a:schemeClr val="tx1"/>
              </a:solidFill>
              <a:effectLst/>
              <a:latin typeface="Arial" pitchFamily="34" charset="0"/>
            </a:endParaRPr>
          </a:p>
        </p:txBody>
      </p:sp>
      <p:sp>
        <p:nvSpPr>
          <p:cNvPr id="46125" name="Rectangle 45"/>
          <p:cNvSpPr>
            <a:spLocks noChangeArrowheads="1"/>
          </p:cNvSpPr>
          <p:nvPr/>
        </p:nvSpPr>
        <p:spPr bwMode="auto">
          <a:xfrm>
            <a:off x="2614614" y="5772152"/>
            <a:ext cx="0" cy="276225"/>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46128" name="Freeform 48"/>
          <p:cNvSpPr>
            <a:spLocks noEditPoints="1"/>
          </p:cNvSpPr>
          <p:nvPr/>
        </p:nvSpPr>
        <p:spPr bwMode="auto">
          <a:xfrm>
            <a:off x="5594352" y="1271588"/>
            <a:ext cx="1333500" cy="325438"/>
          </a:xfrm>
          <a:custGeom>
            <a:avLst/>
            <a:gdLst/>
            <a:ahLst/>
            <a:cxnLst>
              <a:cxn ang="0">
                <a:pos x="0" y="8"/>
              </a:cxn>
              <a:cxn ang="0">
                <a:pos x="8" y="0"/>
              </a:cxn>
              <a:cxn ang="0">
                <a:pos x="2568" y="0"/>
              </a:cxn>
              <a:cxn ang="0">
                <a:pos x="2576" y="8"/>
              </a:cxn>
              <a:cxn ang="0">
                <a:pos x="2576" y="728"/>
              </a:cxn>
              <a:cxn ang="0">
                <a:pos x="2568" y="736"/>
              </a:cxn>
              <a:cxn ang="0">
                <a:pos x="8" y="736"/>
              </a:cxn>
              <a:cxn ang="0">
                <a:pos x="0" y="728"/>
              </a:cxn>
              <a:cxn ang="0">
                <a:pos x="0" y="8"/>
              </a:cxn>
              <a:cxn ang="0">
                <a:pos x="16" y="728"/>
              </a:cxn>
              <a:cxn ang="0">
                <a:pos x="8" y="720"/>
              </a:cxn>
              <a:cxn ang="0">
                <a:pos x="2568" y="720"/>
              </a:cxn>
              <a:cxn ang="0">
                <a:pos x="2560" y="728"/>
              </a:cxn>
              <a:cxn ang="0">
                <a:pos x="2560" y="8"/>
              </a:cxn>
              <a:cxn ang="0">
                <a:pos x="2568" y="16"/>
              </a:cxn>
              <a:cxn ang="0">
                <a:pos x="8" y="16"/>
              </a:cxn>
              <a:cxn ang="0">
                <a:pos x="16" y="8"/>
              </a:cxn>
              <a:cxn ang="0">
                <a:pos x="16" y="728"/>
              </a:cxn>
            </a:cxnLst>
            <a:rect l="0" t="0" r="r" b="b"/>
            <a:pathLst>
              <a:path w="2576" h="736">
                <a:moveTo>
                  <a:pt x="0" y="8"/>
                </a:moveTo>
                <a:cubicBezTo>
                  <a:pt x="0" y="4"/>
                  <a:pt x="4" y="0"/>
                  <a:pt x="8" y="0"/>
                </a:cubicBezTo>
                <a:lnTo>
                  <a:pt x="2568" y="0"/>
                </a:lnTo>
                <a:cubicBezTo>
                  <a:pt x="2573" y="0"/>
                  <a:pt x="2576" y="4"/>
                  <a:pt x="2576" y="8"/>
                </a:cubicBezTo>
                <a:lnTo>
                  <a:pt x="2576" y="728"/>
                </a:lnTo>
                <a:cubicBezTo>
                  <a:pt x="2576" y="733"/>
                  <a:pt x="2573" y="736"/>
                  <a:pt x="2568" y="736"/>
                </a:cubicBezTo>
                <a:lnTo>
                  <a:pt x="8" y="736"/>
                </a:lnTo>
                <a:cubicBezTo>
                  <a:pt x="4" y="736"/>
                  <a:pt x="0" y="733"/>
                  <a:pt x="0" y="728"/>
                </a:cubicBezTo>
                <a:lnTo>
                  <a:pt x="0" y="8"/>
                </a:lnTo>
                <a:close/>
                <a:moveTo>
                  <a:pt x="16" y="728"/>
                </a:moveTo>
                <a:lnTo>
                  <a:pt x="8" y="720"/>
                </a:lnTo>
                <a:lnTo>
                  <a:pt x="2568" y="720"/>
                </a:lnTo>
                <a:lnTo>
                  <a:pt x="2560" y="728"/>
                </a:lnTo>
                <a:lnTo>
                  <a:pt x="2560" y="8"/>
                </a:lnTo>
                <a:lnTo>
                  <a:pt x="2568" y="16"/>
                </a:lnTo>
                <a:lnTo>
                  <a:pt x="8" y="16"/>
                </a:lnTo>
                <a:lnTo>
                  <a:pt x="16" y="8"/>
                </a:lnTo>
                <a:lnTo>
                  <a:pt x="16" y="728"/>
                </a:lnTo>
                <a:close/>
              </a:path>
            </a:pathLst>
          </a:custGeom>
          <a:solidFill>
            <a:srgbClr val="4F81BD"/>
          </a:solidFill>
          <a:ln w="0" cap="flat">
            <a:solidFill>
              <a:srgbClr val="4F81BD"/>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29" name="Rectangle 49"/>
          <p:cNvSpPr>
            <a:spLocks noChangeArrowheads="1"/>
          </p:cNvSpPr>
          <p:nvPr/>
        </p:nvSpPr>
        <p:spPr bwMode="auto">
          <a:xfrm>
            <a:off x="5678489" y="1309688"/>
            <a:ext cx="1192213"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 increased between</a:t>
            </a:r>
            <a:endParaRPr kumimoji="0" lang="en-US" sz="1800" b="0" i="0" u="none" strike="noStrike" cap="none" normalizeH="0" baseline="0" smtClean="0">
              <a:ln>
                <a:noFill/>
              </a:ln>
              <a:solidFill>
                <a:schemeClr val="tx1"/>
              </a:solidFill>
              <a:effectLst/>
              <a:latin typeface="Arial" pitchFamily="34" charset="0"/>
            </a:endParaRPr>
          </a:p>
        </p:txBody>
      </p:sp>
      <p:sp>
        <p:nvSpPr>
          <p:cNvPr id="46130" name="Rectangle 50"/>
          <p:cNvSpPr>
            <a:spLocks noChangeArrowheads="1"/>
          </p:cNvSpPr>
          <p:nvPr/>
        </p:nvSpPr>
        <p:spPr bwMode="auto">
          <a:xfrm>
            <a:off x="6729414" y="1309688"/>
            <a:ext cx="106363"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a:t>
            </a:r>
            <a:endParaRPr kumimoji="0" lang="en-US" sz="1800" b="0" i="0" u="none" strike="noStrike" cap="none" normalizeH="0" baseline="0" smtClean="0">
              <a:ln>
                <a:noFill/>
              </a:ln>
              <a:solidFill>
                <a:schemeClr val="tx1"/>
              </a:solidFill>
              <a:effectLst/>
              <a:latin typeface="Arial" pitchFamily="34" charset="0"/>
            </a:endParaRPr>
          </a:p>
        </p:txBody>
      </p:sp>
      <p:sp>
        <p:nvSpPr>
          <p:cNvPr id="46131" name="Rectangle 51"/>
          <p:cNvSpPr>
            <a:spLocks noChangeArrowheads="1"/>
          </p:cNvSpPr>
          <p:nvPr/>
        </p:nvSpPr>
        <p:spPr bwMode="auto">
          <a:xfrm>
            <a:off x="5678489" y="1430338"/>
            <a:ext cx="976313" cy="17621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800" b="0" i="0" u="none" strike="noStrike" cap="none" normalizeH="0" baseline="0" smtClean="0">
                <a:ln>
                  <a:noFill/>
                </a:ln>
                <a:solidFill>
                  <a:srgbClr val="000000"/>
                </a:solidFill>
                <a:effectLst/>
                <a:latin typeface="Calibri" pitchFamily="34" charset="0"/>
              </a:rPr>
              <a:t>group  inequality</a:t>
            </a:r>
            <a:endParaRPr kumimoji="0" lang="en-US" sz="1800" b="0" i="0" u="none" strike="noStrike" cap="none" normalizeH="0" baseline="0" smtClean="0">
              <a:ln>
                <a:noFill/>
              </a:ln>
              <a:solidFill>
                <a:schemeClr val="tx1"/>
              </a:solidFill>
              <a:effectLst/>
              <a:latin typeface="Arial" pitchFamily="34" charset="0"/>
            </a:endParaRPr>
          </a:p>
        </p:txBody>
      </p:sp>
      <p:sp>
        <p:nvSpPr>
          <p:cNvPr id="46132" name="Freeform 52"/>
          <p:cNvSpPr>
            <a:spLocks/>
          </p:cNvSpPr>
          <p:nvPr/>
        </p:nvSpPr>
        <p:spPr bwMode="auto">
          <a:xfrm>
            <a:off x="5599114" y="4724402"/>
            <a:ext cx="595313" cy="790575"/>
          </a:xfrm>
          <a:custGeom>
            <a:avLst/>
            <a:gdLst/>
            <a:ahLst/>
            <a:cxnLst>
              <a:cxn ang="0">
                <a:pos x="0" y="192"/>
              </a:cxn>
              <a:cxn ang="0">
                <a:pos x="192" y="0"/>
              </a:cxn>
              <a:cxn ang="0">
                <a:pos x="192" y="0"/>
              </a:cxn>
              <a:cxn ang="0">
                <a:pos x="192" y="0"/>
              </a:cxn>
              <a:cxn ang="0">
                <a:pos x="960" y="0"/>
              </a:cxn>
              <a:cxn ang="0">
                <a:pos x="960" y="0"/>
              </a:cxn>
              <a:cxn ang="0">
                <a:pos x="1152" y="192"/>
              </a:cxn>
              <a:cxn ang="0">
                <a:pos x="1152" y="192"/>
              </a:cxn>
              <a:cxn ang="0">
                <a:pos x="1152" y="192"/>
              </a:cxn>
              <a:cxn ang="0">
                <a:pos x="1152" y="1600"/>
              </a:cxn>
              <a:cxn ang="0">
                <a:pos x="1152" y="1600"/>
              </a:cxn>
              <a:cxn ang="0">
                <a:pos x="960" y="1792"/>
              </a:cxn>
              <a:cxn ang="0">
                <a:pos x="960" y="1792"/>
              </a:cxn>
              <a:cxn ang="0">
                <a:pos x="960" y="1792"/>
              </a:cxn>
              <a:cxn ang="0">
                <a:pos x="192" y="1792"/>
              </a:cxn>
              <a:cxn ang="0">
                <a:pos x="192" y="1792"/>
              </a:cxn>
              <a:cxn ang="0">
                <a:pos x="0" y="1600"/>
              </a:cxn>
              <a:cxn ang="0">
                <a:pos x="0" y="1600"/>
              </a:cxn>
              <a:cxn ang="0">
                <a:pos x="0" y="192"/>
              </a:cxn>
            </a:cxnLst>
            <a:rect l="0" t="0" r="r" b="b"/>
            <a:pathLst>
              <a:path w="1152" h="1792">
                <a:moveTo>
                  <a:pt x="0" y="192"/>
                </a:moveTo>
                <a:cubicBezTo>
                  <a:pt x="0" y="86"/>
                  <a:pt x="86" y="0"/>
                  <a:pt x="192" y="0"/>
                </a:cubicBezTo>
                <a:cubicBezTo>
                  <a:pt x="192" y="0"/>
                  <a:pt x="192" y="0"/>
                  <a:pt x="192" y="0"/>
                </a:cubicBezTo>
                <a:lnTo>
                  <a:pt x="192" y="0"/>
                </a:lnTo>
                <a:lnTo>
                  <a:pt x="960" y="0"/>
                </a:lnTo>
                <a:lnTo>
                  <a:pt x="960" y="0"/>
                </a:lnTo>
                <a:cubicBezTo>
                  <a:pt x="1067" y="0"/>
                  <a:pt x="1152" y="86"/>
                  <a:pt x="1152" y="192"/>
                </a:cubicBezTo>
                <a:cubicBezTo>
                  <a:pt x="1152" y="192"/>
                  <a:pt x="1152" y="192"/>
                  <a:pt x="1152" y="192"/>
                </a:cubicBezTo>
                <a:lnTo>
                  <a:pt x="1152" y="192"/>
                </a:lnTo>
                <a:lnTo>
                  <a:pt x="1152" y="1600"/>
                </a:lnTo>
                <a:lnTo>
                  <a:pt x="1152" y="1600"/>
                </a:lnTo>
                <a:cubicBezTo>
                  <a:pt x="1152" y="1707"/>
                  <a:pt x="1067" y="1792"/>
                  <a:pt x="960" y="1792"/>
                </a:cubicBezTo>
                <a:cubicBezTo>
                  <a:pt x="960" y="1792"/>
                  <a:pt x="960" y="1792"/>
                  <a:pt x="960" y="1792"/>
                </a:cubicBezTo>
                <a:lnTo>
                  <a:pt x="960" y="1792"/>
                </a:lnTo>
                <a:lnTo>
                  <a:pt x="192" y="1792"/>
                </a:lnTo>
                <a:lnTo>
                  <a:pt x="192" y="1792"/>
                </a:lnTo>
                <a:cubicBezTo>
                  <a:pt x="86" y="1792"/>
                  <a:pt x="0" y="1707"/>
                  <a:pt x="0" y="1600"/>
                </a:cubicBezTo>
                <a:cubicBezTo>
                  <a:pt x="0" y="1600"/>
                  <a:pt x="0" y="1600"/>
                  <a:pt x="0" y="1600"/>
                </a:cubicBezTo>
                <a:lnTo>
                  <a:pt x="0" y="192"/>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33" name="Freeform 53"/>
          <p:cNvSpPr>
            <a:spLocks noEditPoints="1"/>
          </p:cNvSpPr>
          <p:nvPr/>
        </p:nvSpPr>
        <p:spPr bwMode="auto">
          <a:xfrm>
            <a:off x="5586414" y="4724402"/>
            <a:ext cx="620713" cy="811213"/>
          </a:xfrm>
          <a:custGeom>
            <a:avLst/>
            <a:gdLst/>
            <a:ahLst/>
            <a:cxnLst>
              <a:cxn ang="0">
                <a:pos x="6" y="170"/>
              </a:cxn>
              <a:cxn ang="0">
                <a:pos x="37" y="98"/>
              </a:cxn>
              <a:cxn ang="0">
                <a:pos x="66" y="62"/>
              </a:cxn>
              <a:cxn ang="0">
                <a:pos x="130" y="19"/>
              </a:cxn>
              <a:cxn ang="0">
                <a:pos x="175" y="5"/>
              </a:cxn>
              <a:cxn ang="0">
                <a:pos x="1026" y="5"/>
              </a:cxn>
              <a:cxn ang="0">
                <a:pos x="1071" y="18"/>
              </a:cxn>
              <a:cxn ang="0">
                <a:pos x="1136" y="62"/>
              </a:cxn>
              <a:cxn ang="0">
                <a:pos x="1164" y="98"/>
              </a:cxn>
              <a:cxn ang="0">
                <a:pos x="1195" y="170"/>
              </a:cxn>
              <a:cxn ang="0">
                <a:pos x="1200" y="1624"/>
              </a:cxn>
              <a:cxn ang="0">
                <a:pos x="1184" y="1706"/>
              </a:cxn>
              <a:cxn ang="0">
                <a:pos x="1162" y="1748"/>
              </a:cxn>
              <a:cxn ang="0">
                <a:pos x="1108" y="1802"/>
              </a:cxn>
              <a:cxn ang="0">
                <a:pos x="1066" y="1824"/>
              </a:cxn>
              <a:cxn ang="0">
                <a:pos x="987" y="1840"/>
              </a:cxn>
              <a:cxn ang="0">
                <a:pos x="170" y="1835"/>
              </a:cxn>
              <a:cxn ang="0">
                <a:pos x="98" y="1804"/>
              </a:cxn>
              <a:cxn ang="0">
                <a:pos x="62" y="1776"/>
              </a:cxn>
              <a:cxn ang="0">
                <a:pos x="18" y="1711"/>
              </a:cxn>
              <a:cxn ang="0">
                <a:pos x="5" y="1666"/>
              </a:cxn>
              <a:cxn ang="0">
                <a:pos x="48" y="1622"/>
              </a:cxn>
              <a:cxn ang="0">
                <a:pos x="62" y="1692"/>
              </a:cxn>
              <a:cxn ang="0">
                <a:pos x="76" y="1717"/>
              </a:cxn>
              <a:cxn ang="0">
                <a:pos x="124" y="1765"/>
              </a:cxn>
              <a:cxn ang="0">
                <a:pos x="148" y="1779"/>
              </a:cxn>
              <a:cxn ang="0">
                <a:pos x="216" y="1792"/>
              </a:cxn>
              <a:cxn ang="0">
                <a:pos x="1016" y="1790"/>
              </a:cxn>
              <a:cxn ang="0">
                <a:pos x="1081" y="1762"/>
              </a:cxn>
              <a:cxn ang="0">
                <a:pos x="1102" y="1745"/>
              </a:cxn>
              <a:cxn ang="0">
                <a:pos x="1140" y="1688"/>
              </a:cxn>
              <a:cxn ang="0">
                <a:pos x="1149" y="1661"/>
              </a:cxn>
              <a:cxn ang="0">
                <a:pos x="1149" y="180"/>
              </a:cxn>
              <a:cxn ang="0">
                <a:pos x="1141" y="153"/>
              </a:cxn>
              <a:cxn ang="0">
                <a:pos x="1102" y="95"/>
              </a:cxn>
              <a:cxn ang="0">
                <a:pos x="1081" y="79"/>
              </a:cxn>
              <a:cxn ang="0">
                <a:pos x="1016" y="51"/>
              </a:cxn>
              <a:cxn ang="0">
                <a:pos x="219" y="48"/>
              </a:cxn>
              <a:cxn ang="0">
                <a:pos x="148" y="62"/>
              </a:cxn>
              <a:cxn ang="0">
                <a:pos x="124" y="76"/>
              </a:cxn>
              <a:cxn ang="0">
                <a:pos x="76" y="124"/>
              </a:cxn>
              <a:cxn ang="0">
                <a:pos x="62" y="148"/>
              </a:cxn>
              <a:cxn ang="0">
                <a:pos x="48" y="216"/>
              </a:cxn>
            </a:cxnLst>
            <a:rect l="0" t="0" r="r" b="b"/>
            <a:pathLst>
              <a:path w="1200" h="1840">
                <a:moveTo>
                  <a:pt x="0" y="216"/>
                </a:moveTo>
                <a:lnTo>
                  <a:pt x="5" y="175"/>
                </a:lnTo>
                <a:cubicBezTo>
                  <a:pt x="5" y="173"/>
                  <a:pt x="5" y="172"/>
                  <a:pt x="6" y="170"/>
                </a:cubicBezTo>
                <a:lnTo>
                  <a:pt x="17" y="134"/>
                </a:lnTo>
                <a:cubicBezTo>
                  <a:pt x="17" y="133"/>
                  <a:pt x="18" y="131"/>
                  <a:pt x="19" y="130"/>
                </a:cubicBezTo>
                <a:lnTo>
                  <a:pt x="37" y="98"/>
                </a:lnTo>
                <a:cubicBezTo>
                  <a:pt x="37" y="97"/>
                  <a:pt x="38" y="96"/>
                  <a:pt x="39" y="95"/>
                </a:cubicBezTo>
                <a:lnTo>
                  <a:pt x="62" y="66"/>
                </a:lnTo>
                <a:cubicBezTo>
                  <a:pt x="63" y="64"/>
                  <a:pt x="64" y="63"/>
                  <a:pt x="66" y="62"/>
                </a:cubicBezTo>
                <a:lnTo>
                  <a:pt x="95" y="39"/>
                </a:lnTo>
                <a:cubicBezTo>
                  <a:pt x="96" y="38"/>
                  <a:pt x="97" y="37"/>
                  <a:pt x="98" y="37"/>
                </a:cubicBezTo>
                <a:lnTo>
                  <a:pt x="130" y="19"/>
                </a:lnTo>
                <a:cubicBezTo>
                  <a:pt x="131" y="18"/>
                  <a:pt x="133" y="17"/>
                  <a:pt x="134" y="17"/>
                </a:cubicBezTo>
                <a:lnTo>
                  <a:pt x="170" y="6"/>
                </a:lnTo>
                <a:cubicBezTo>
                  <a:pt x="172" y="5"/>
                  <a:pt x="173" y="5"/>
                  <a:pt x="175" y="5"/>
                </a:cubicBezTo>
                <a:lnTo>
                  <a:pt x="214" y="1"/>
                </a:lnTo>
                <a:lnTo>
                  <a:pt x="984" y="0"/>
                </a:lnTo>
                <a:lnTo>
                  <a:pt x="1026" y="5"/>
                </a:lnTo>
                <a:cubicBezTo>
                  <a:pt x="1027" y="5"/>
                  <a:pt x="1029" y="5"/>
                  <a:pt x="1030" y="6"/>
                </a:cubicBezTo>
                <a:lnTo>
                  <a:pt x="1066" y="17"/>
                </a:lnTo>
                <a:cubicBezTo>
                  <a:pt x="1068" y="17"/>
                  <a:pt x="1070" y="18"/>
                  <a:pt x="1071" y="18"/>
                </a:cubicBezTo>
                <a:lnTo>
                  <a:pt x="1104" y="36"/>
                </a:lnTo>
                <a:cubicBezTo>
                  <a:pt x="1105" y="37"/>
                  <a:pt x="1107" y="38"/>
                  <a:pt x="1108" y="39"/>
                </a:cubicBezTo>
                <a:lnTo>
                  <a:pt x="1136" y="62"/>
                </a:lnTo>
                <a:cubicBezTo>
                  <a:pt x="1137" y="63"/>
                  <a:pt x="1138" y="64"/>
                  <a:pt x="1139" y="66"/>
                </a:cubicBezTo>
                <a:lnTo>
                  <a:pt x="1162" y="95"/>
                </a:lnTo>
                <a:cubicBezTo>
                  <a:pt x="1163" y="96"/>
                  <a:pt x="1164" y="97"/>
                  <a:pt x="1164" y="98"/>
                </a:cubicBezTo>
                <a:lnTo>
                  <a:pt x="1182" y="130"/>
                </a:lnTo>
                <a:cubicBezTo>
                  <a:pt x="1183" y="131"/>
                  <a:pt x="1184" y="133"/>
                  <a:pt x="1184" y="134"/>
                </a:cubicBezTo>
                <a:lnTo>
                  <a:pt x="1195" y="170"/>
                </a:lnTo>
                <a:cubicBezTo>
                  <a:pt x="1196" y="172"/>
                  <a:pt x="1196" y="173"/>
                  <a:pt x="1196" y="175"/>
                </a:cubicBezTo>
                <a:lnTo>
                  <a:pt x="1200" y="214"/>
                </a:lnTo>
                <a:lnTo>
                  <a:pt x="1200" y="1624"/>
                </a:lnTo>
                <a:lnTo>
                  <a:pt x="1196" y="1666"/>
                </a:lnTo>
                <a:cubicBezTo>
                  <a:pt x="1196" y="1667"/>
                  <a:pt x="1196" y="1669"/>
                  <a:pt x="1195" y="1670"/>
                </a:cubicBezTo>
                <a:lnTo>
                  <a:pt x="1184" y="1706"/>
                </a:lnTo>
                <a:cubicBezTo>
                  <a:pt x="1184" y="1708"/>
                  <a:pt x="1183" y="1710"/>
                  <a:pt x="1183" y="1711"/>
                </a:cubicBezTo>
                <a:lnTo>
                  <a:pt x="1165" y="1744"/>
                </a:lnTo>
                <a:cubicBezTo>
                  <a:pt x="1164" y="1745"/>
                  <a:pt x="1163" y="1747"/>
                  <a:pt x="1162" y="1748"/>
                </a:cubicBezTo>
                <a:lnTo>
                  <a:pt x="1139" y="1776"/>
                </a:lnTo>
                <a:cubicBezTo>
                  <a:pt x="1138" y="1777"/>
                  <a:pt x="1137" y="1778"/>
                  <a:pt x="1136" y="1779"/>
                </a:cubicBezTo>
                <a:lnTo>
                  <a:pt x="1108" y="1802"/>
                </a:lnTo>
                <a:cubicBezTo>
                  <a:pt x="1107" y="1803"/>
                  <a:pt x="1105" y="1804"/>
                  <a:pt x="1104" y="1805"/>
                </a:cubicBezTo>
                <a:lnTo>
                  <a:pt x="1071" y="1823"/>
                </a:lnTo>
                <a:cubicBezTo>
                  <a:pt x="1070" y="1823"/>
                  <a:pt x="1068" y="1824"/>
                  <a:pt x="1066" y="1824"/>
                </a:cubicBezTo>
                <a:lnTo>
                  <a:pt x="1030" y="1835"/>
                </a:lnTo>
                <a:cubicBezTo>
                  <a:pt x="1029" y="1836"/>
                  <a:pt x="1027" y="1836"/>
                  <a:pt x="1026" y="1836"/>
                </a:cubicBezTo>
                <a:lnTo>
                  <a:pt x="987" y="1840"/>
                </a:lnTo>
                <a:lnTo>
                  <a:pt x="216" y="1840"/>
                </a:lnTo>
                <a:lnTo>
                  <a:pt x="175" y="1836"/>
                </a:lnTo>
                <a:cubicBezTo>
                  <a:pt x="173" y="1836"/>
                  <a:pt x="172" y="1836"/>
                  <a:pt x="170" y="1835"/>
                </a:cubicBezTo>
                <a:lnTo>
                  <a:pt x="134" y="1824"/>
                </a:lnTo>
                <a:cubicBezTo>
                  <a:pt x="133" y="1824"/>
                  <a:pt x="131" y="1823"/>
                  <a:pt x="130" y="1822"/>
                </a:cubicBezTo>
                <a:lnTo>
                  <a:pt x="98" y="1804"/>
                </a:lnTo>
                <a:cubicBezTo>
                  <a:pt x="97" y="1804"/>
                  <a:pt x="96" y="1803"/>
                  <a:pt x="95" y="1802"/>
                </a:cubicBezTo>
                <a:lnTo>
                  <a:pt x="66" y="1779"/>
                </a:lnTo>
                <a:cubicBezTo>
                  <a:pt x="64" y="1778"/>
                  <a:pt x="63" y="1777"/>
                  <a:pt x="62" y="1776"/>
                </a:cubicBezTo>
                <a:lnTo>
                  <a:pt x="39" y="1748"/>
                </a:lnTo>
                <a:cubicBezTo>
                  <a:pt x="38" y="1747"/>
                  <a:pt x="37" y="1745"/>
                  <a:pt x="36" y="1744"/>
                </a:cubicBezTo>
                <a:lnTo>
                  <a:pt x="18" y="1711"/>
                </a:lnTo>
                <a:cubicBezTo>
                  <a:pt x="18" y="1710"/>
                  <a:pt x="17" y="1708"/>
                  <a:pt x="17" y="1706"/>
                </a:cubicBezTo>
                <a:lnTo>
                  <a:pt x="6" y="1670"/>
                </a:lnTo>
                <a:cubicBezTo>
                  <a:pt x="5" y="1669"/>
                  <a:pt x="5" y="1667"/>
                  <a:pt x="5" y="1666"/>
                </a:cubicBezTo>
                <a:lnTo>
                  <a:pt x="1" y="1627"/>
                </a:lnTo>
                <a:lnTo>
                  <a:pt x="0" y="216"/>
                </a:lnTo>
                <a:close/>
                <a:moveTo>
                  <a:pt x="48" y="1622"/>
                </a:moveTo>
                <a:lnTo>
                  <a:pt x="52" y="1661"/>
                </a:lnTo>
                <a:lnTo>
                  <a:pt x="51" y="1656"/>
                </a:lnTo>
                <a:lnTo>
                  <a:pt x="62" y="1692"/>
                </a:lnTo>
                <a:lnTo>
                  <a:pt x="61" y="1688"/>
                </a:lnTo>
                <a:lnTo>
                  <a:pt x="79" y="1721"/>
                </a:lnTo>
                <a:lnTo>
                  <a:pt x="76" y="1717"/>
                </a:lnTo>
                <a:lnTo>
                  <a:pt x="99" y="1745"/>
                </a:lnTo>
                <a:lnTo>
                  <a:pt x="95" y="1742"/>
                </a:lnTo>
                <a:lnTo>
                  <a:pt x="124" y="1765"/>
                </a:lnTo>
                <a:lnTo>
                  <a:pt x="121" y="1763"/>
                </a:lnTo>
                <a:lnTo>
                  <a:pt x="153" y="1781"/>
                </a:lnTo>
                <a:lnTo>
                  <a:pt x="148" y="1779"/>
                </a:lnTo>
                <a:lnTo>
                  <a:pt x="184" y="1790"/>
                </a:lnTo>
                <a:lnTo>
                  <a:pt x="180" y="1789"/>
                </a:lnTo>
                <a:lnTo>
                  <a:pt x="216" y="1792"/>
                </a:lnTo>
                <a:lnTo>
                  <a:pt x="982" y="1793"/>
                </a:lnTo>
                <a:lnTo>
                  <a:pt x="1021" y="1789"/>
                </a:lnTo>
                <a:lnTo>
                  <a:pt x="1016" y="1790"/>
                </a:lnTo>
                <a:lnTo>
                  <a:pt x="1052" y="1779"/>
                </a:lnTo>
                <a:lnTo>
                  <a:pt x="1048" y="1780"/>
                </a:lnTo>
                <a:lnTo>
                  <a:pt x="1081" y="1762"/>
                </a:lnTo>
                <a:lnTo>
                  <a:pt x="1077" y="1765"/>
                </a:lnTo>
                <a:lnTo>
                  <a:pt x="1105" y="1742"/>
                </a:lnTo>
                <a:lnTo>
                  <a:pt x="1102" y="1745"/>
                </a:lnTo>
                <a:lnTo>
                  <a:pt x="1125" y="1717"/>
                </a:lnTo>
                <a:lnTo>
                  <a:pt x="1122" y="1721"/>
                </a:lnTo>
                <a:lnTo>
                  <a:pt x="1140" y="1688"/>
                </a:lnTo>
                <a:lnTo>
                  <a:pt x="1139" y="1692"/>
                </a:lnTo>
                <a:lnTo>
                  <a:pt x="1150" y="1656"/>
                </a:lnTo>
                <a:lnTo>
                  <a:pt x="1149" y="1661"/>
                </a:lnTo>
                <a:lnTo>
                  <a:pt x="1152" y="1624"/>
                </a:lnTo>
                <a:lnTo>
                  <a:pt x="1153" y="219"/>
                </a:lnTo>
                <a:lnTo>
                  <a:pt x="1149" y="180"/>
                </a:lnTo>
                <a:lnTo>
                  <a:pt x="1150" y="184"/>
                </a:lnTo>
                <a:lnTo>
                  <a:pt x="1139" y="148"/>
                </a:lnTo>
                <a:lnTo>
                  <a:pt x="1141" y="153"/>
                </a:lnTo>
                <a:lnTo>
                  <a:pt x="1123" y="121"/>
                </a:lnTo>
                <a:lnTo>
                  <a:pt x="1125" y="124"/>
                </a:lnTo>
                <a:lnTo>
                  <a:pt x="1102" y="95"/>
                </a:lnTo>
                <a:lnTo>
                  <a:pt x="1105" y="99"/>
                </a:lnTo>
                <a:lnTo>
                  <a:pt x="1077" y="76"/>
                </a:lnTo>
                <a:lnTo>
                  <a:pt x="1081" y="79"/>
                </a:lnTo>
                <a:lnTo>
                  <a:pt x="1048" y="61"/>
                </a:lnTo>
                <a:lnTo>
                  <a:pt x="1052" y="62"/>
                </a:lnTo>
                <a:lnTo>
                  <a:pt x="1016" y="51"/>
                </a:lnTo>
                <a:lnTo>
                  <a:pt x="1021" y="52"/>
                </a:lnTo>
                <a:lnTo>
                  <a:pt x="984" y="48"/>
                </a:lnTo>
                <a:lnTo>
                  <a:pt x="219" y="48"/>
                </a:lnTo>
                <a:lnTo>
                  <a:pt x="180" y="52"/>
                </a:lnTo>
                <a:lnTo>
                  <a:pt x="184" y="51"/>
                </a:lnTo>
                <a:lnTo>
                  <a:pt x="148" y="62"/>
                </a:lnTo>
                <a:lnTo>
                  <a:pt x="153" y="60"/>
                </a:lnTo>
                <a:lnTo>
                  <a:pt x="121" y="78"/>
                </a:lnTo>
                <a:lnTo>
                  <a:pt x="124" y="76"/>
                </a:lnTo>
                <a:lnTo>
                  <a:pt x="95" y="99"/>
                </a:lnTo>
                <a:lnTo>
                  <a:pt x="99" y="95"/>
                </a:lnTo>
                <a:lnTo>
                  <a:pt x="76" y="124"/>
                </a:lnTo>
                <a:lnTo>
                  <a:pt x="78" y="121"/>
                </a:lnTo>
                <a:lnTo>
                  <a:pt x="60" y="153"/>
                </a:lnTo>
                <a:lnTo>
                  <a:pt x="62" y="148"/>
                </a:lnTo>
                <a:lnTo>
                  <a:pt x="51" y="184"/>
                </a:lnTo>
                <a:lnTo>
                  <a:pt x="52" y="180"/>
                </a:lnTo>
                <a:lnTo>
                  <a:pt x="48" y="216"/>
                </a:lnTo>
                <a:lnTo>
                  <a:pt x="48" y="1622"/>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34" name="Freeform 54"/>
          <p:cNvSpPr>
            <a:spLocks/>
          </p:cNvSpPr>
          <p:nvPr/>
        </p:nvSpPr>
        <p:spPr bwMode="auto">
          <a:xfrm>
            <a:off x="5599114" y="1839913"/>
            <a:ext cx="595313" cy="792163"/>
          </a:xfrm>
          <a:custGeom>
            <a:avLst/>
            <a:gdLst/>
            <a:ahLst/>
            <a:cxnLst>
              <a:cxn ang="0">
                <a:pos x="0" y="192"/>
              </a:cxn>
              <a:cxn ang="0">
                <a:pos x="192" y="0"/>
              </a:cxn>
              <a:cxn ang="0">
                <a:pos x="192" y="0"/>
              </a:cxn>
              <a:cxn ang="0">
                <a:pos x="192" y="0"/>
              </a:cxn>
              <a:cxn ang="0">
                <a:pos x="960" y="0"/>
              </a:cxn>
              <a:cxn ang="0">
                <a:pos x="960" y="0"/>
              </a:cxn>
              <a:cxn ang="0">
                <a:pos x="1152" y="192"/>
              </a:cxn>
              <a:cxn ang="0">
                <a:pos x="1152" y="192"/>
              </a:cxn>
              <a:cxn ang="0">
                <a:pos x="1152" y="192"/>
              </a:cxn>
              <a:cxn ang="0">
                <a:pos x="1152" y="1600"/>
              </a:cxn>
              <a:cxn ang="0">
                <a:pos x="1152" y="1600"/>
              </a:cxn>
              <a:cxn ang="0">
                <a:pos x="960" y="1792"/>
              </a:cxn>
              <a:cxn ang="0">
                <a:pos x="960" y="1792"/>
              </a:cxn>
              <a:cxn ang="0">
                <a:pos x="960" y="1792"/>
              </a:cxn>
              <a:cxn ang="0">
                <a:pos x="192" y="1792"/>
              </a:cxn>
              <a:cxn ang="0">
                <a:pos x="192" y="1792"/>
              </a:cxn>
              <a:cxn ang="0">
                <a:pos x="0" y="1600"/>
              </a:cxn>
              <a:cxn ang="0">
                <a:pos x="0" y="1600"/>
              </a:cxn>
              <a:cxn ang="0">
                <a:pos x="0" y="192"/>
              </a:cxn>
            </a:cxnLst>
            <a:rect l="0" t="0" r="r" b="b"/>
            <a:pathLst>
              <a:path w="1152" h="1792">
                <a:moveTo>
                  <a:pt x="0" y="192"/>
                </a:moveTo>
                <a:cubicBezTo>
                  <a:pt x="0" y="86"/>
                  <a:pt x="86" y="0"/>
                  <a:pt x="192" y="0"/>
                </a:cubicBezTo>
                <a:cubicBezTo>
                  <a:pt x="192" y="0"/>
                  <a:pt x="192" y="0"/>
                  <a:pt x="192" y="0"/>
                </a:cubicBezTo>
                <a:lnTo>
                  <a:pt x="192" y="0"/>
                </a:lnTo>
                <a:lnTo>
                  <a:pt x="960" y="0"/>
                </a:lnTo>
                <a:lnTo>
                  <a:pt x="960" y="0"/>
                </a:lnTo>
                <a:cubicBezTo>
                  <a:pt x="1067" y="0"/>
                  <a:pt x="1152" y="86"/>
                  <a:pt x="1152" y="192"/>
                </a:cubicBezTo>
                <a:cubicBezTo>
                  <a:pt x="1152" y="192"/>
                  <a:pt x="1152" y="192"/>
                  <a:pt x="1152" y="192"/>
                </a:cubicBezTo>
                <a:lnTo>
                  <a:pt x="1152" y="192"/>
                </a:lnTo>
                <a:lnTo>
                  <a:pt x="1152" y="1600"/>
                </a:lnTo>
                <a:lnTo>
                  <a:pt x="1152" y="1600"/>
                </a:lnTo>
                <a:cubicBezTo>
                  <a:pt x="1152" y="1707"/>
                  <a:pt x="1067" y="1792"/>
                  <a:pt x="960" y="1792"/>
                </a:cubicBezTo>
                <a:cubicBezTo>
                  <a:pt x="960" y="1792"/>
                  <a:pt x="960" y="1792"/>
                  <a:pt x="960" y="1792"/>
                </a:cubicBezTo>
                <a:lnTo>
                  <a:pt x="960" y="1792"/>
                </a:lnTo>
                <a:lnTo>
                  <a:pt x="192" y="1792"/>
                </a:lnTo>
                <a:lnTo>
                  <a:pt x="192" y="1792"/>
                </a:lnTo>
                <a:cubicBezTo>
                  <a:pt x="86" y="1792"/>
                  <a:pt x="0" y="1707"/>
                  <a:pt x="0" y="1600"/>
                </a:cubicBezTo>
                <a:cubicBezTo>
                  <a:pt x="0" y="1600"/>
                  <a:pt x="0" y="1600"/>
                  <a:pt x="0" y="1600"/>
                </a:cubicBezTo>
                <a:lnTo>
                  <a:pt x="0" y="192"/>
                </a:lnTo>
                <a:close/>
              </a:path>
            </a:pathLst>
          </a:custGeom>
          <a:solidFill>
            <a:srgbClr val="B9CDE5"/>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35" name="Freeform 55"/>
          <p:cNvSpPr>
            <a:spLocks noEditPoints="1"/>
          </p:cNvSpPr>
          <p:nvPr/>
        </p:nvSpPr>
        <p:spPr bwMode="auto">
          <a:xfrm>
            <a:off x="5586414" y="1830388"/>
            <a:ext cx="620713" cy="811213"/>
          </a:xfrm>
          <a:custGeom>
            <a:avLst/>
            <a:gdLst/>
            <a:ahLst/>
            <a:cxnLst>
              <a:cxn ang="0">
                <a:pos x="6" y="170"/>
              </a:cxn>
              <a:cxn ang="0">
                <a:pos x="37" y="98"/>
              </a:cxn>
              <a:cxn ang="0">
                <a:pos x="66" y="62"/>
              </a:cxn>
              <a:cxn ang="0">
                <a:pos x="130" y="19"/>
              </a:cxn>
              <a:cxn ang="0">
                <a:pos x="175" y="5"/>
              </a:cxn>
              <a:cxn ang="0">
                <a:pos x="1026" y="5"/>
              </a:cxn>
              <a:cxn ang="0">
                <a:pos x="1071" y="18"/>
              </a:cxn>
              <a:cxn ang="0">
                <a:pos x="1136" y="62"/>
              </a:cxn>
              <a:cxn ang="0">
                <a:pos x="1164" y="98"/>
              </a:cxn>
              <a:cxn ang="0">
                <a:pos x="1195" y="170"/>
              </a:cxn>
              <a:cxn ang="0">
                <a:pos x="1200" y="1624"/>
              </a:cxn>
              <a:cxn ang="0">
                <a:pos x="1184" y="1706"/>
              </a:cxn>
              <a:cxn ang="0">
                <a:pos x="1162" y="1748"/>
              </a:cxn>
              <a:cxn ang="0">
                <a:pos x="1108" y="1802"/>
              </a:cxn>
              <a:cxn ang="0">
                <a:pos x="1066" y="1824"/>
              </a:cxn>
              <a:cxn ang="0">
                <a:pos x="987" y="1840"/>
              </a:cxn>
              <a:cxn ang="0">
                <a:pos x="170" y="1835"/>
              </a:cxn>
              <a:cxn ang="0">
                <a:pos x="98" y="1804"/>
              </a:cxn>
              <a:cxn ang="0">
                <a:pos x="62" y="1776"/>
              </a:cxn>
              <a:cxn ang="0">
                <a:pos x="18" y="1711"/>
              </a:cxn>
              <a:cxn ang="0">
                <a:pos x="5" y="1666"/>
              </a:cxn>
              <a:cxn ang="0">
                <a:pos x="48" y="1622"/>
              </a:cxn>
              <a:cxn ang="0">
                <a:pos x="62" y="1692"/>
              </a:cxn>
              <a:cxn ang="0">
                <a:pos x="76" y="1717"/>
              </a:cxn>
              <a:cxn ang="0">
                <a:pos x="124" y="1765"/>
              </a:cxn>
              <a:cxn ang="0">
                <a:pos x="148" y="1779"/>
              </a:cxn>
              <a:cxn ang="0">
                <a:pos x="216" y="1792"/>
              </a:cxn>
              <a:cxn ang="0">
                <a:pos x="1016" y="1790"/>
              </a:cxn>
              <a:cxn ang="0">
                <a:pos x="1081" y="1762"/>
              </a:cxn>
              <a:cxn ang="0">
                <a:pos x="1102" y="1745"/>
              </a:cxn>
              <a:cxn ang="0">
                <a:pos x="1140" y="1688"/>
              </a:cxn>
              <a:cxn ang="0">
                <a:pos x="1149" y="1661"/>
              </a:cxn>
              <a:cxn ang="0">
                <a:pos x="1149" y="180"/>
              </a:cxn>
              <a:cxn ang="0">
                <a:pos x="1141" y="153"/>
              </a:cxn>
              <a:cxn ang="0">
                <a:pos x="1102" y="95"/>
              </a:cxn>
              <a:cxn ang="0">
                <a:pos x="1081" y="79"/>
              </a:cxn>
              <a:cxn ang="0">
                <a:pos x="1016" y="51"/>
              </a:cxn>
              <a:cxn ang="0">
                <a:pos x="219" y="48"/>
              </a:cxn>
              <a:cxn ang="0">
                <a:pos x="148" y="62"/>
              </a:cxn>
              <a:cxn ang="0">
                <a:pos x="124" y="76"/>
              </a:cxn>
              <a:cxn ang="0">
                <a:pos x="76" y="124"/>
              </a:cxn>
              <a:cxn ang="0">
                <a:pos x="62" y="148"/>
              </a:cxn>
              <a:cxn ang="0">
                <a:pos x="48" y="216"/>
              </a:cxn>
            </a:cxnLst>
            <a:rect l="0" t="0" r="r" b="b"/>
            <a:pathLst>
              <a:path w="1200" h="1840">
                <a:moveTo>
                  <a:pt x="0" y="216"/>
                </a:moveTo>
                <a:lnTo>
                  <a:pt x="5" y="175"/>
                </a:lnTo>
                <a:cubicBezTo>
                  <a:pt x="5" y="173"/>
                  <a:pt x="5" y="172"/>
                  <a:pt x="6" y="170"/>
                </a:cubicBezTo>
                <a:lnTo>
                  <a:pt x="17" y="134"/>
                </a:lnTo>
                <a:cubicBezTo>
                  <a:pt x="17" y="133"/>
                  <a:pt x="18" y="131"/>
                  <a:pt x="19" y="130"/>
                </a:cubicBezTo>
                <a:lnTo>
                  <a:pt x="37" y="98"/>
                </a:lnTo>
                <a:cubicBezTo>
                  <a:pt x="37" y="97"/>
                  <a:pt x="38" y="96"/>
                  <a:pt x="39" y="95"/>
                </a:cubicBezTo>
                <a:lnTo>
                  <a:pt x="62" y="66"/>
                </a:lnTo>
                <a:cubicBezTo>
                  <a:pt x="63" y="64"/>
                  <a:pt x="64" y="63"/>
                  <a:pt x="66" y="62"/>
                </a:cubicBezTo>
                <a:lnTo>
                  <a:pt x="95" y="39"/>
                </a:lnTo>
                <a:cubicBezTo>
                  <a:pt x="96" y="38"/>
                  <a:pt x="97" y="37"/>
                  <a:pt x="98" y="37"/>
                </a:cubicBezTo>
                <a:lnTo>
                  <a:pt x="130" y="19"/>
                </a:lnTo>
                <a:cubicBezTo>
                  <a:pt x="131" y="18"/>
                  <a:pt x="133" y="17"/>
                  <a:pt x="134" y="17"/>
                </a:cubicBezTo>
                <a:lnTo>
                  <a:pt x="170" y="6"/>
                </a:lnTo>
                <a:cubicBezTo>
                  <a:pt x="172" y="5"/>
                  <a:pt x="173" y="5"/>
                  <a:pt x="175" y="5"/>
                </a:cubicBezTo>
                <a:lnTo>
                  <a:pt x="214" y="1"/>
                </a:lnTo>
                <a:lnTo>
                  <a:pt x="984" y="0"/>
                </a:lnTo>
                <a:lnTo>
                  <a:pt x="1026" y="5"/>
                </a:lnTo>
                <a:cubicBezTo>
                  <a:pt x="1027" y="5"/>
                  <a:pt x="1029" y="5"/>
                  <a:pt x="1030" y="6"/>
                </a:cubicBezTo>
                <a:lnTo>
                  <a:pt x="1066" y="17"/>
                </a:lnTo>
                <a:cubicBezTo>
                  <a:pt x="1068" y="17"/>
                  <a:pt x="1070" y="18"/>
                  <a:pt x="1071" y="18"/>
                </a:cubicBezTo>
                <a:lnTo>
                  <a:pt x="1104" y="36"/>
                </a:lnTo>
                <a:cubicBezTo>
                  <a:pt x="1105" y="37"/>
                  <a:pt x="1107" y="38"/>
                  <a:pt x="1108" y="39"/>
                </a:cubicBezTo>
                <a:lnTo>
                  <a:pt x="1136" y="62"/>
                </a:lnTo>
                <a:cubicBezTo>
                  <a:pt x="1137" y="63"/>
                  <a:pt x="1138" y="64"/>
                  <a:pt x="1139" y="66"/>
                </a:cubicBezTo>
                <a:lnTo>
                  <a:pt x="1162" y="95"/>
                </a:lnTo>
                <a:cubicBezTo>
                  <a:pt x="1163" y="96"/>
                  <a:pt x="1164" y="97"/>
                  <a:pt x="1164" y="98"/>
                </a:cubicBezTo>
                <a:lnTo>
                  <a:pt x="1182" y="130"/>
                </a:lnTo>
                <a:cubicBezTo>
                  <a:pt x="1183" y="131"/>
                  <a:pt x="1184" y="133"/>
                  <a:pt x="1184" y="134"/>
                </a:cubicBezTo>
                <a:lnTo>
                  <a:pt x="1195" y="170"/>
                </a:lnTo>
                <a:cubicBezTo>
                  <a:pt x="1196" y="172"/>
                  <a:pt x="1196" y="173"/>
                  <a:pt x="1196" y="175"/>
                </a:cubicBezTo>
                <a:lnTo>
                  <a:pt x="1200" y="214"/>
                </a:lnTo>
                <a:lnTo>
                  <a:pt x="1200" y="1624"/>
                </a:lnTo>
                <a:lnTo>
                  <a:pt x="1196" y="1666"/>
                </a:lnTo>
                <a:cubicBezTo>
                  <a:pt x="1196" y="1667"/>
                  <a:pt x="1196" y="1669"/>
                  <a:pt x="1195" y="1670"/>
                </a:cubicBezTo>
                <a:lnTo>
                  <a:pt x="1184" y="1706"/>
                </a:lnTo>
                <a:cubicBezTo>
                  <a:pt x="1184" y="1708"/>
                  <a:pt x="1183" y="1710"/>
                  <a:pt x="1183" y="1711"/>
                </a:cubicBezTo>
                <a:lnTo>
                  <a:pt x="1165" y="1744"/>
                </a:lnTo>
                <a:cubicBezTo>
                  <a:pt x="1164" y="1745"/>
                  <a:pt x="1163" y="1747"/>
                  <a:pt x="1162" y="1748"/>
                </a:cubicBezTo>
                <a:lnTo>
                  <a:pt x="1139" y="1776"/>
                </a:lnTo>
                <a:cubicBezTo>
                  <a:pt x="1138" y="1777"/>
                  <a:pt x="1137" y="1778"/>
                  <a:pt x="1136" y="1779"/>
                </a:cubicBezTo>
                <a:lnTo>
                  <a:pt x="1108" y="1802"/>
                </a:lnTo>
                <a:cubicBezTo>
                  <a:pt x="1107" y="1803"/>
                  <a:pt x="1105" y="1804"/>
                  <a:pt x="1104" y="1805"/>
                </a:cubicBezTo>
                <a:lnTo>
                  <a:pt x="1071" y="1823"/>
                </a:lnTo>
                <a:cubicBezTo>
                  <a:pt x="1070" y="1823"/>
                  <a:pt x="1068" y="1824"/>
                  <a:pt x="1066" y="1824"/>
                </a:cubicBezTo>
                <a:lnTo>
                  <a:pt x="1030" y="1835"/>
                </a:lnTo>
                <a:cubicBezTo>
                  <a:pt x="1029" y="1836"/>
                  <a:pt x="1027" y="1836"/>
                  <a:pt x="1026" y="1836"/>
                </a:cubicBezTo>
                <a:lnTo>
                  <a:pt x="987" y="1840"/>
                </a:lnTo>
                <a:lnTo>
                  <a:pt x="216" y="1840"/>
                </a:lnTo>
                <a:lnTo>
                  <a:pt x="175" y="1836"/>
                </a:lnTo>
                <a:cubicBezTo>
                  <a:pt x="173" y="1836"/>
                  <a:pt x="172" y="1836"/>
                  <a:pt x="170" y="1835"/>
                </a:cubicBezTo>
                <a:lnTo>
                  <a:pt x="134" y="1824"/>
                </a:lnTo>
                <a:cubicBezTo>
                  <a:pt x="133" y="1824"/>
                  <a:pt x="131" y="1823"/>
                  <a:pt x="130" y="1822"/>
                </a:cubicBezTo>
                <a:lnTo>
                  <a:pt x="98" y="1804"/>
                </a:lnTo>
                <a:cubicBezTo>
                  <a:pt x="97" y="1804"/>
                  <a:pt x="96" y="1803"/>
                  <a:pt x="95" y="1802"/>
                </a:cubicBezTo>
                <a:lnTo>
                  <a:pt x="66" y="1779"/>
                </a:lnTo>
                <a:cubicBezTo>
                  <a:pt x="64" y="1778"/>
                  <a:pt x="63" y="1777"/>
                  <a:pt x="62" y="1776"/>
                </a:cubicBezTo>
                <a:lnTo>
                  <a:pt x="39" y="1748"/>
                </a:lnTo>
                <a:cubicBezTo>
                  <a:pt x="38" y="1747"/>
                  <a:pt x="37" y="1745"/>
                  <a:pt x="36" y="1744"/>
                </a:cubicBezTo>
                <a:lnTo>
                  <a:pt x="18" y="1711"/>
                </a:lnTo>
                <a:cubicBezTo>
                  <a:pt x="18" y="1710"/>
                  <a:pt x="17" y="1708"/>
                  <a:pt x="17" y="1706"/>
                </a:cubicBezTo>
                <a:lnTo>
                  <a:pt x="6" y="1670"/>
                </a:lnTo>
                <a:cubicBezTo>
                  <a:pt x="5" y="1669"/>
                  <a:pt x="5" y="1667"/>
                  <a:pt x="5" y="1666"/>
                </a:cubicBezTo>
                <a:lnTo>
                  <a:pt x="1" y="1627"/>
                </a:lnTo>
                <a:lnTo>
                  <a:pt x="0" y="216"/>
                </a:lnTo>
                <a:close/>
                <a:moveTo>
                  <a:pt x="48" y="1622"/>
                </a:moveTo>
                <a:lnTo>
                  <a:pt x="52" y="1661"/>
                </a:lnTo>
                <a:lnTo>
                  <a:pt x="51" y="1656"/>
                </a:lnTo>
                <a:lnTo>
                  <a:pt x="62" y="1692"/>
                </a:lnTo>
                <a:lnTo>
                  <a:pt x="61" y="1688"/>
                </a:lnTo>
                <a:lnTo>
                  <a:pt x="79" y="1721"/>
                </a:lnTo>
                <a:lnTo>
                  <a:pt x="76" y="1717"/>
                </a:lnTo>
                <a:lnTo>
                  <a:pt x="99" y="1745"/>
                </a:lnTo>
                <a:lnTo>
                  <a:pt x="95" y="1742"/>
                </a:lnTo>
                <a:lnTo>
                  <a:pt x="124" y="1765"/>
                </a:lnTo>
                <a:lnTo>
                  <a:pt x="121" y="1763"/>
                </a:lnTo>
                <a:lnTo>
                  <a:pt x="153" y="1781"/>
                </a:lnTo>
                <a:lnTo>
                  <a:pt x="148" y="1779"/>
                </a:lnTo>
                <a:lnTo>
                  <a:pt x="184" y="1790"/>
                </a:lnTo>
                <a:lnTo>
                  <a:pt x="180" y="1789"/>
                </a:lnTo>
                <a:lnTo>
                  <a:pt x="216" y="1792"/>
                </a:lnTo>
                <a:lnTo>
                  <a:pt x="982" y="1793"/>
                </a:lnTo>
                <a:lnTo>
                  <a:pt x="1021" y="1789"/>
                </a:lnTo>
                <a:lnTo>
                  <a:pt x="1016" y="1790"/>
                </a:lnTo>
                <a:lnTo>
                  <a:pt x="1052" y="1779"/>
                </a:lnTo>
                <a:lnTo>
                  <a:pt x="1048" y="1780"/>
                </a:lnTo>
                <a:lnTo>
                  <a:pt x="1081" y="1762"/>
                </a:lnTo>
                <a:lnTo>
                  <a:pt x="1077" y="1765"/>
                </a:lnTo>
                <a:lnTo>
                  <a:pt x="1105" y="1742"/>
                </a:lnTo>
                <a:lnTo>
                  <a:pt x="1102" y="1745"/>
                </a:lnTo>
                <a:lnTo>
                  <a:pt x="1125" y="1717"/>
                </a:lnTo>
                <a:lnTo>
                  <a:pt x="1122" y="1721"/>
                </a:lnTo>
                <a:lnTo>
                  <a:pt x="1140" y="1688"/>
                </a:lnTo>
                <a:lnTo>
                  <a:pt x="1139" y="1692"/>
                </a:lnTo>
                <a:lnTo>
                  <a:pt x="1150" y="1656"/>
                </a:lnTo>
                <a:lnTo>
                  <a:pt x="1149" y="1661"/>
                </a:lnTo>
                <a:lnTo>
                  <a:pt x="1152" y="1624"/>
                </a:lnTo>
                <a:lnTo>
                  <a:pt x="1153" y="219"/>
                </a:lnTo>
                <a:lnTo>
                  <a:pt x="1149" y="180"/>
                </a:lnTo>
                <a:lnTo>
                  <a:pt x="1150" y="184"/>
                </a:lnTo>
                <a:lnTo>
                  <a:pt x="1139" y="148"/>
                </a:lnTo>
                <a:lnTo>
                  <a:pt x="1141" y="153"/>
                </a:lnTo>
                <a:lnTo>
                  <a:pt x="1123" y="121"/>
                </a:lnTo>
                <a:lnTo>
                  <a:pt x="1125" y="124"/>
                </a:lnTo>
                <a:lnTo>
                  <a:pt x="1102" y="95"/>
                </a:lnTo>
                <a:lnTo>
                  <a:pt x="1105" y="99"/>
                </a:lnTo>
                <a:lnTo>
                  <a:pt x="1077" y="76"/>
                </a:lnTo>
                <a:lnTo>
                  <a:pt x="1081" y="79"/>
                </a:lnTo>
                <a:lnTo>
                  <a:pt x="1048" y="61"/>
                </a:lnTo>
                <a:lnTo>
                  <a:pt x="1052" y="62"/>
                </a:lnTo>
                <a:lnTo>
                  <a:pt x="1016" y="51"/>
                </a:lnTo>
                <a:lnTo>
                  <a:pt x="1021" y="52"/>
                </a:lnTo>
                <a:lnTo>
                  <a:pt x="984" y="48"/>
                </a:lnTo>
                <a:lnTo>
                  <a:pt x="219" y="48"/>
                </a:lnTo>
                <a:lnTo>
                  <a:pt x="180" y="52"/>
                </a:lnTo>
                <a:lnTo>
                  <a:pt x="184" y="51"/>
                </a:lnTo>
                <a:lnTo>
                  <a:pt x="148" y="62"/>
                </a:lnTo>
                <a:lnTo>
                  <a:pt x="153" y="60"/>
                </a:lnTo>
                <a:lnTo>
                  <a:pt x="121" y="78"/>
                </a:lnTo>
                <a:lnTo>
                  <a:pt x="124" y="76"/>
                </a:lnTo>
                <a:lnTo>
                  <a:pt x="95" y="99"/>
                </a:lnTo>
                <a:lnTo>
                  <a:pt x="99" y="95"/>
                </a:lnTo>
                <a:lnTo>
                  <a:pt x="76" y="124"/>
                </a:lnTo>
                <a:lnTo>
                  <a:pt x="78" y="121"/>
                </a:lnTo>
                <a:lnTo>
                  <a:pt x="60" y="153"/>
                </a:lnTo>
                <a:lnTo>
                  <a:pt x="62" y="148"/>
                </a:lnTo>
                <a:lnTo>
                  <a:pt x="51" y="184"/>
                </a:lnTo>
                <a:lnTo>
                  <a:pt x="52" y="180"/>
                </a:lnTo>
                <a:lnTo>
                  <a:pt x="48" y="216"/>
                </a:lnTo>
                <a:lnTo>
                  <a:pt x="48" y="1622"/>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6138" name="Freeform 58"/>
          <p:cNvSpPr>
            <a:spLocks noEditPoints="1"/>
          </p:cNvSpPr>
          <p:nvPr/>
        </p:nvSpPr>
        <p:spPr bwMode="auto">
          <a:xfrm>
            <a:off x="5795964" y="3306764"/>
            <a:ext cx="223838" cy="1490663"/>
          </a:xfrm>
          <a:custGeom>
            <a:avLst/>
            <a:gdLst/>
            <a:ahLst/>
            <a:cxnLst>
              <a:cxn ang="0">
                <a:pos x="1" y="84"/>
              </a:cxn>
              <a:cxn ang="0">
                <a:pos x="10" y="50"/>
              </a:cxn>
              <a:cxn ang="0">
                <a:pos x="30" y="24"/>
              </a:cxn>
              <a:cxn ang="0">
                <a:pos x="59" y="6"/>
              </a:cxn>
              <a:cxn ang="0">
                <a:pos x="88" y="0"/>
              </a:cxn>
              <a:cxn ang="0">
                <a:pos x="349" y="1"/>
              </a:cxn>
              <a:cxn ang="0">
                <a:pos x="383" y="9"/>
              </a:cxn>
              <a:cxn ang="0">
                <a:pos x="411" y="30"/>
              </a:cxn>
              <a:cxn ang="0">
                <a:pos x="427" y="59"/>
              </a:cxn>
              <a:cxn ang="0">
                <a:pos x="432" y="88"/>
              </a:cxn>
              <a:cxn ang="0">
                <a:pos x="432" y="3293"/>
              </a:cxn>
              <a:cxn ang="0">
                <a:pos x="424" y="3326"/>
              </a:cxn>
              <a:cxn ang="0">
                <a:pos x="403" y="3355"/>
              </a:cxn>
              <a:cxn ang="0">
                <a:pos x="374" y="3371"/>
              </a:cxn>
              <a:cxn ang="0">
                <a:pos x="344" y="3376"/>
              </a:cxn>
              <a:cxn ang="0">
                <a:pos x="84" y="3376"/>
              </a:cxn>
              <a:cxn ang="0">
                <a:pos x="50" y="3368"/>
              </a:cxn>
              <a:cxn ang="0">
                <a:pos x="23" y="3348"/>
              </a:cxn>
              <a:cxn ang="0">
                <a:pos x="6" y="3318"/>
              </a:cxn>
              <a:cxn ang="0">
                <a:pos x="0" y="3288"/>
              </a:cxn>
              <a:cxn ang="0">
                <a:pos x="48" y="3288"/>
              </a:cxn>
              <a:cxn ang="0">
                <a:pos x="53" y="3309"/>
              </a:cxn>
              <a:cxn ang="0">
                <a:pos x="63" y="3321"/>
              </a:cxn>
              <a:cxn ang="0">
                <a:pos x="77" y="3327"/>
              </a:cxn>
              <a:cxn ang="0">
                <a:pos x="93" y="3329"/>
              </a:cxn>
              <a:cxn ang="0">
                <a:pos x="344" y="3328"/>
              </a:cxn>
              <a:cxn ang="0">
                <a:pos x="365" y="3324"/>
              </a:cxn>
              <a:cxn ang="0">
                <a:pos x="378" y="3314"/>
              </a:cxn>
              <a:cxn ang="0">
                <a:pos x="383" y="3301"/>
              </a:cxn>
              <a:cxn ang="0">
                <a:pos x="385" y="3284"/>
              </a:cxn>
              <a:cxn ang="0">
                <a:pos x="384" y="88"/>
              </a:cxn>
              <a:cxn ang="0">
                <a:pos x="380" y="68"/>
              </a:cxn>
              <a:cxn ang="0">
                <a:pos x="370" y="57"/>
              </a:cxn>
              <a:cxn ang="0">
                <a:pos x="356" y="49"/>
              </a:cxn>
              <a:cxn ang="0">
                <a:pos x="340" y="48"/>
              </a:cxn>
              <a:cxn ang="0">
                <a:pos x="88" y="48"/>
              </a:cxn>
              <a:cxn ang="0">
                <a:pos x="68" y="53"/>
              </a:cxn>
              <a:cxn ang="0">
                <a:pos x="57" y="63"/>
              </a:cxn>
              <a:cxn ang="0">
                <a:pos x="49" y="77"/>
              </a:cxn>
              <a:cxn ang="0">
                <a:pos x="48" y="93"/>
              </a:cxn>
              <a:cxn ang="0">
                <a:pos x="48" y="3288"/>
              </a:cxn>
            </a:cxnLst>
            <a:rect l="0" t="0" r="r" b="b"/>
            <a:pathLst>
              <a:path w="432" h="3376">
                <a:moveTo>
                  <a:pt x="0" y="88"/>
                </a:moveTo>
                <a:cubicBezTo>
                  <a:pt x="0" y="87"/>
                  <a:pt x="1" y="85"/>
                  <a:pt x="1" y="84"/>
                </a:cubicBezTo>
                <a:lnTo>
                  <a:pt x="6" y="59"/>
                </a:lnTo>
                <a:cubicBezTo>
                  <a:pt x="7" y="56"/>
                  <a:pt x="8" y="52"/>
                  <a:pt x="10" y="50"/>
                </a:cubicBezTo>
                <a:lnTo>
                  <a:pt x="24" y="30"/>
                </a:lnTo>
                <a:cubicBezTo>
                  <a:pt x="25" y="27"/>
                  <a:pt x="27" y="25"/>
                  <a:pt x="30" y="24"/>
                </a:cubicBezTo>
                <a:lnTo>
                  <a:pt x="50" y="10"/>
                </a:lnTo>
                <a:cubicBezTo>
                  <a:pt x="52" y="8"/>
                  <a:pt x="56" y="7"/>
                  <a:pt x="59" y="6"/>
                </a:cubicBezTo>
                <a:lnTo>
                  <a:pt x="84" y="1"/>
                </a:lnTo>
                <a:cubicBezTo>
                  <a:pt x="85" y="1"/>
                  <a:pt x="87" y="0"/>
                  <a:pt x="88" y="0"/>
                </a:cubicBezTo>
                <a:lnTo>
                  <a:pt x="344" y="0"/>
                </a:lnTo>
                <a:cubicBezTo>
                  <a:pt x="346" y="0"/>
                  <a:pt x="348" y="1"/>
                  <a:pt x="349" y="1"/>
                </a:cubicBezTo>
                <a:lnTo>
                  <a:pt x="374" y="6"/>
                </a:lnTo>
                <a:cubicBezTo>
                  <a:pt x="377" y="7"/>
                  <a:pt x="380" y="8"/>
                  <a:pt x="383" y="9"/>
                </a:cubicBezTo>
                <a:lnTo>
                  <a:pt x="404" y="23"/>
                </a:lnTo>
                <a:cubicBezTo>
                  <a:pt x="406" y="25"/>
                  <a:pt x="409" y="28"/>
                  <a:pt x="411" y="30"/>
                </a:cubicBezTo>
                <a:lnTo>
                  <a:pt x="424" y="50"/>
                </a:lnTo>
                <a:cubicBezTo>
                  <a:pt x="425" y="53"/>
                  <a:pt x="426" y="56"/>
                  <a:pt x="427" y="59"/>
                </a:cubicBezTo>
                <a:lnTo>
                  <a:pt x="432" y="84"/>
                </a:lnTo>
                <a:cubicBezTo>
                  <a:pt x="432" y="85"/>
                  <a:pt x="432" y="87"/>
                  <a:pt x="432" y="88"/>
                </a:cubicBezTo>
                <a:lnTo>
                  <a:pt x="432" y="3288"/>
                </a:lnTo>
                <a:cubicBezTo>
                  <a:pt x="432" y="3290"/>
                  <a:pt x="432" y="3292"/>
                  <a:pt x="432" y="3293"/>
                </a:cubicBezTo>
                <a:lnTo>
                  <a:pt x="427" y="3318"/>
                </a:lnTo>
                <a:cubicBezTo>
                  <a:pt x="426" y="3321"/>
                  <a:pt x="425" y="3324"/>
                  <a:pt x="424" y="3326"/>
                </a:cubicBezTo>
                <a:lnTo>
                  <a:pt x="411" y="3347"/>
                </a:lnTo>
                <a:cubicBezTo>
                  <a:pt x="409" y="3350"/>
                  <a:pt x="406" y="3353"/>
                  <a:pt x="403" y="3355"/>
                </a:cubicBezTo>
                <a:lnTo>
                  <a:pt x="382" y="3368"/>
                </a:lnTo>
                <a:cubicBezTo>
                  <a:pt x="380" y="3369"/>
                  <a:pt x="377" y="3370"/>
                  <a:pt x="374" y="3371"/>
                </a:cubicBezTo>
                <a:lnTo>
                  <a:pt x="349" y="3376"/>
                </a:lnTo>
                <a:cubicBezTo>
                  <a:pt x="348" y="3376"/>
                  <a:pt x="346" y="3376"/>
                  <a:pt x="344" y="3376"/>
                </a:cubicBezTo>
                <a:lnTo>
                  <a:pt x="88" y="3376"/>
                </a:lnTo>
                <a:cubicBezTo>
                  <a:pt x="87" y="3376"/>
                  <a:pt x="85" y="3376"/>
                  <a:pt x="84" y="3376"/>
                </a:cubicBezTo>
                <a:lnTo>
                  <a:pt x="59" y="3371"/>
                </a:lnTo>
                <a:cubicBezTo>
                  <a:pt x="56" y="3370"/>
                  <a:pt x="53" y="3369"/>
                  <a:pt x="50" y="3368"/>
                </a:cubicBezTo>
                <a:lnTo>
                  <a:pt x="30" y="3355"/>
                </a:lnTo>
                <a:cubicBezTo>
                  <a:pt x="28" y="3353"/>
                  <a:pt x="25" y="3350"/>
                  <a:pt x="23" y="3348"/>
                </a:cubicBezTo>
                <a:lnTo>
                  <a:pt x="9" y="3327"/>
                </a:lnTo>
                <a:cubicBezTo>
                  <a:pt x="8" y="3324"/>
                  <a:pt x="7" y="3321"/>
                  <a:pt x="6" y="3318"/>
                </a:cubicBezTo>
                <a:lnTo>
                  <a:pt x="1" y="3293"/>
                </a:lnTo>
                <a:cubicBezTo>
                  <a:pt x="1" y="3292"/>
                  <a:pt x="0" y="3290"/>
                  <a:pt x="0" y="3288"/>
                </a:cubicBezTo>
                <a:lnTo>
                  <a:pt x="0" y="88"/>
                </a:lnTo>
                <a:close/>
                <a:moveTo>
                  <a:pt x="48" y="3288"/>
                </a:moveTo>
                <a:lnTo>
                  <a:pt x="48" y="3284"/>
                </a:lnTo>
                <a:lnTo>
                  <a:pt x="53" y="3309"/>
                </a:lnTo>
                <a:lnTo>
                  <a:pt x="49" y="3300"/>
                </a:lnTo>
                <a:lnTo>
                  <a:pt x="63" y="3321"/>
                </a:lnTo>
                <a:lnTo>
                  <a:pt x="57" y="3314"/>
                </a:lnTo>
                <a:lnTo>
                  <a:pt x="77" y="3327"/>
                </a:lnTo>
                <a:lnTo>
                  <a:pt x="68" y="3324"/>
                </a:lnTo>
                <a:lnTo>
                  <a:pt x="93" y="3329"/>
                </a:lnTo>
                <a:lnTo>
                  <a:pt x="88" y="3328"/>
                </a:lnTo>
                <a:lnTo>
                  <a:pt x="344" y="3328"/>
                </a:lnTo>
                <a:lnTo>
                  <a:pt x="340" y="3329"/>
                </a:lnTo>
                <a:lnTo>
                  <a:pt x="365" y="3324"/>
                </a:lnTo>
                <a:lnTo>
                  <a:pt x="357" y="3327"/>
                </a:lnTo>
                <a:lnTo>
                  <a:pt x="378" y="3314"/>
                </a:lnTo>
                <a:lnTo>
                  <a:pt x="370" y="3322"/>
                </a:lnTo>
                <a:lnTo>
                  <a:pt x="383" y="3301"/>
                </a:lnTo>
                <a:lnTo>
                  <a:pt x="380" y="3309"/>
                </a:lnTo>
                <a:lnTo>
                  <a:pt x="385" y="3284"/>
                </a:lnTo>
                <a:lnTo>
                  <a:pt x="384" y="3288"/>
                </a:lnTo>
                <a:lnTo>
                  <a:pt x="384" y="88"/>
                </a:lnTo>
                <a:lnTo>
                  <a:pt x="385" y="93"/>
                </a:lnTo>
                <a:lnTo>
                  <a:pt x="380" y="68"/>
                </a:lnTo>
                <a:lnTo>
                  <a:pt x="383" y="77"/>
                </a:lnTo>
                <a:lnTo>
                  <a:pt x="370" y="57"/>
                </a:lnTo>
                <a:lnTo>
                  <a:pt x="377" y="63"/>
                </a:lnTo>
                <a:lnTo>
                  <a:pt x="356" y="49"/>
                </a:lnTo>
                <a:lnTo>
                  <a:pt x="365" y="53"/>
                </a:lnTo>
                <a:lnTo>
                  <a:pt x="340" y="48"/>
                </a:lnTo>
                <a:lnTo>
                  <a:pt x="344" y="48"/>
                </a:lnTo>
                <a:lnTo>
                  <a:pt x="88" y="48"/>
                </a:lnTo>
                <a:lnTo>
                  <a:pt x="93" y="48"/>
                </a:lnTo>
                <a:lnTo>
                  <a:pt x="68" y="53"/>
                </a:lnTo>
                <a:lnTo>
                  <a:pt x="77" y="49"/>
                </a:lnTo>
                <a:lnTo>
                  <a:pt x="57" y="63"/>
                </a:lnTo>
                <a:lnTo>
                  <a:pt x="63" y="57"/>
                </a:lnTo>
                <a:lnTo>
                  <a:pt x="49" y="77"/>
                </a:lnTo>
                <a:lnTo>
                  <a:pt x="53" y="68"/>
                </a:lnTo>
                <a:lnTo>
                  <a:pt x="48" y="93"/>
                </a:lnTo>
                <a:lnTo>
                  <a:pt x="48" y="88"/>
                </a:lnTo>
                <a:lnTo>
                  <a:pt x="48" y="3288"/>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3" name="Freeform 5"/>
          <p:cNvSpPr>
            <a:spLocks noEditPoints="1"/>
          </p:cNvSpPr>
          <p:nvPr/>
        </p:nvSpPr>
        <p:spPr bwMode="auto">
          <a:xfrm>
            <a:off x="7236296" y="3284985"/>
            <a:ext cx="360040" cy="1080120"/>
          </a:xfrm>
          <a:custGeom>
            <a:avLst/>
            <a:gdLst/>
            <a:ahLst/>
            <a:cxnLst>
              <a:cxn ang="0">
                <a:pos x="1" y="148"/>
              </a:cxn>
              <a:cxn ang="0">
                <a:pos x="15" y="89"/>
              </a:cxn>
              <a:cxn ang="0">
                <a:pos x="49" y="43"/>
              </a:cxn>
              <a:cxn ang="0">
                <a:pos x="98" y="11"/>
              </a:cxn>
              <a:cxn ang="0">
                <a:pos x="152" y="0"/>
              </a:cxn>
              <a:cxn ang="0">
                <a:pos x="669" y="1"/>
              </a:cxn>
              <a:cxn ang="0">
                <a:pos x="728" y="15"/>
              </a:cxn>
              <a:cxn ang="0">
                <a:pos x="775" y="49"/>
              </a:cxn>
              <a:cxn ang="0">
                <a:pos x="806" y="98"/>
              </a:cxn>
              <a:cxn ang="0">
                <a:pos x="816" y="152"/>
              </a:cxn>
              <a:cxn ang="0">
                <a:pos x="816" y="3229"/>
              </a:cxn>
              <a:cxn ang="0">
                <a:pos x="803" y="3288"/>
              </a:cxn>
              <a:cxn ang="0">
                <a:pos x="769" y="3336"/>
              </a:cxn>
              <a:cxn ang="0">
                <a:pos x="719" y="3366"/>
              </a:cxn>
              <a:cxn ang="0">
                <a:pos x="664" y="3376"/>
              </a:cxn>
              <a:cxn ang="0">
                <a:pos x="148" y="3376"/>
              </a:cxn>
              <a:cxn ang="0">
                <a:pos x="89" y="3362"/>
              </a:cxn>
              <a:cxn ang="0">
                <a:pos x="43" y="3329"/>
              </a:cxn>
              <a:cxn ang="0">
                <a:pos x="11" y="3279"/>
              </a:cxn>
              <a:cxn ang="0">
                <a:pos x="0" y="3224"/>
              </a:cxn>
              <a:cxn ang="0">
                <a:pos x="48" y="3224"/>
              </a:cxn>
              <a:cxn ang="0">
                <a:pos x="58" y="3270"/>
              </a:cxn>
              <a:cxn ang="0">
                <a:pos x="82" y="3302"/>
              </a:cxn>
              <a:cxn ang="0">
                <a:pos x="116" y="3323"/>
              </a:cxn>
              <a:cxn ang="0">
                <a:pos x="157" y="3329"/>
              </a:cxn>
              <a:cxn ang="0">
                <a:pos x="664" y="3328"/>
              </a:cxn>
              <a:cxn ang="0">
                <a:pos x="710" y="3319"/>
              </a:cxn>
              <a:cxn ang="0">
                <a:pos x="742" y="3295"/>
              </a:cxn>
              <a:cxn ang="0">
                <a:pos x="762" y="3261"/>
              </a:cxn>
              <a:cxn ang="0">
                <a:pos x="769" y="3220"/>
              </a:cxn>
              <a:cxn ang="0">
                <a:pos x="768" y="152"/>
              </a:cxn>
              <a:cxn ang="0">
                <a:pos x="759" y="107"/>
              </a:cxn>
              <a:cxn ang="0">
                <a:pos x="736" y="76"/>
              </a:cxn>
              <a:cxn ang="0">
                <a:pos x="701" y="54"/>
              </a:cxn>
              <a:cxn ang="0">
                <a:pos x="660" y="48"/>
              </a:cxn>
              <a:cxn ang="0">
                <a:pos x="152" y="48"/>
              </a:cxn>
              <a:cxn ang="0">
                <a:pos x="107" y="58"/>
              </a:cxn>
              <a:cxn ang="0">
                <a:pos x="76" y="82"/>
              </a:cxn>
              <a:cxn ang="0">
                <a:pos x="54" y="116"/>
              </a:cxn>
              <a:cxn ang="0">
                <a:pos x="48" y="157"/>
              </a:cxn>
              <a:cxn ang="0">
                <a:pos x="48" y="3224"/>
              </a:cxn>
            </a:cxnLst>
            <a:rect l="0" t="0" r="r" b="b"/>
            <a:pathLst>
              <a:path w="816" h="3376">
                <a:moveTo>
                  <a:pt x="0" y="152"/>
                </a:moveTo>
                <a:cubicBezTo>
                  <a:pt x="0" y="151"/>
                  <a:pt x="1" y="149"/>
                  <a:pt x="1" y="148"/>
                </a:cubicBezTo>
                <a:lnTo>
                  <a:pt x="11" y="98"/>
                </a:lnTo>
                <a:cubicBezTo>
                  <a:pt x="12" y="95"/>
                  <a:pt x="13" y="91"/>
                  <a:pt x="15" y="89"/>
                </a:cubicBezTo>
                <a:lnTo>
                  <a:pt x="43" y="49"/>
                </a:lnTo>
                <a:cubicBezTo>
                  <a:pt x="44" y="46"/>
                  <a:pt x="46" y="44"/>
                  <a:pt x="49" y="43"/>
                </a:cubicBezTo>
                <a:lnTo>
                  <a:pt x="89" y="15"/>
                </a:lnTo>
                <a:cubicBezTo>
                  <a:pt x="91" y="13"/>
                  <a:pt x="95" y="12"/>
                  <a:pt x="98" y="11"/>
                </a:cubicBezTo>
                <a:lnTo>
                  <a:pt x="148" y="1"/>
                </a:lnTo>
                <a:cubicBezTo>
                  <a:pt x="149" y="1"/>
                  <a:pt x="151" y="0"/>
                  <a:pt x="152" y="0"/>
                </a:cubicBezTo>
                <a:lnTo>
                  <a:pt x="664" y="0"/>
                </a:lnTo>
                <a:cubicBezTo>
                  <a:pt x="666" y="0"/>
                  <a:pt x="668" y="1"/>
                  <a:pt x="669" y="1"/>
                </a:cubicBezTo>
                <a:lnTo>
                  <a:pt x="719" y="11"/>
                </a:lnTo>
                <a:cubicBezTo>
                  <a:pt x="722" y="12"/>
                  <a:pt x="725" y="13"/>
                  <a:pt x="728" y="15"/>
                </a:cubicBezTo>
                <a:lnTo>
                  <a:pt x="769" y="43"/>
                </a:lnTo>
                <a:cubicBezTo>
                  <a:pt x="772" y="44"/>
                  <a:pt x="774" y="47"/>
                  <a:pt x="775" y="49"/>
                </a:cubicBezTo>
                <a:lnTo>
                  <a:pt x="802" y="89"/>
                </a:lnTo>
                <a:cubicBezTo>
                  <a:pt x="804" y="92"/>
                  <a:pt x="805" y="95"/>
                  <a:pt x="806" y="98"/>
                </a:cubicBezTo>
                <a:lnTo>
                  <a:pt x="816" y="148"/>
                </a:lnTo>
                <a:cubicBezTo>
                  <a:pt x="816" y="149"/>
                  <a:pt x="816" y="151"/>
                  <a:pt x="816" y="152"/>
                </a:cubicBezTo>
                <a:lnTo>
                  <a:pt x="816" y="3224"/>
                </a:lnTo>
                <a:cubicBezTo>
                  <a:pt x="816" y="3226"/>
                  <a:pt x="816" y="3228"/>
                  <a:pt x="816" y="3229"/>
                </a:cubicBezTo>
                <a:lnTo>
                  <a:pt x="806" y="3279"/>
                </a:lnTo>
                <a:cubicBezTo>
                  <a:pt x="805" y="3282"/>
                  <a:pt x="804" y="3285"/>
                  <a:pt x="803" y="3288"/>
                </a:cubicBezTo>
                <a:lnTo>
                  <a:pt x="776" y="3329"/>
                </a:lnTo>
                <a:cubicBezTo>
                  <a:pt x="774" y="3331"/>
                  <a:pt x="771" y="3334"/>
                  <a:pt x="769" y="3336"/>
                </a:cubicBezTo>
                <a:lnTo>
                  <a:pt x="728" y="3363"/>
                </a:lnTo>
                <a:cubicBezTo>
                  <a:pt x="725" y="3364"/>
                  <a:pt x="722" y="3365"/>
                  <a:pt x="719" y="3366"/>
                </a:cubicBezTo>
                <a:lnTo>
                  <a:pt x="669" y="3376"/>
                </a:lnTo>
                <a:cubicBezTo>
                  <a:pt x="668" y="3376"/>
                  <a:pt x="666" y="3376"/>
                  <a:pt x="664" y="3376"/>
                </a:cubicBezTo>
                <a:lnTo>
                  <a:pt x="152" y="3376"/>
                </a:lnTo>
                <a:cubicBezTo>
                  <a:pt x="151" y="3376"/>
                  <a:pt x="149" y="3376"/>
                  <a:pt x="148" y="3376"/>
                </a:cubicBezTo>
                <a:lnTo>
                  <a:pt x="98" y="3366"/>
                </a:lnTo>
                <a:cubicBezTo>
                  <a:pt x="95" y="3365"/>
                  <a:pt x="92" y="3364"/>
                  <a:pt x="89" y="3362"/>
                </a:cubicBezTo>
                <a:lnTo>
                  <a:pt x="49" y="3335"/>
                </a:lnTo>
                <a:cubicBezTo>
                  <a:pt x="47" y="3334"/>
                  <a:pt x="44" y="3332"/>
                  <a:pt x="43" y="3329"/>
                </a:cubicBezTo>
                <a:lnTo>
                  <a:pt x="15" y="3288"/>
                </a:lnTo>
                <a:cubicBezTo>
                  <a:pt x="13" y="3285"/>
                  <a:pt x="12" y="3282"/>
                  <a:pt x="11" y="3279"/>
                </a:cubicBezTo>
                <a:lnTo>
                  <a:pt x="1" y="3229"/>
                </a:lnTo>
                <a:cubicBezTo>
                  <a:pt x="1" y="3228"/>
                  <a:pt x="0" y="3226"/>
                  <a:pt x="0" y="3224"/>
                </a:cubicBezTo>
                <a:lnTo>
                  <a:pt x="0" y="152"/>
                </a:lnTo>
                <a:close/>
                <a:moveTo>
                  <a:pt x="48" y="3224"/>
                </a:moveTo>
                <a:lnTo>
                  <a:pt x="48" y="3220"/>
                </a:lnTo>
                <a:lnTo>
                  <a:pt x="58" y="3270"/>
                </a:lnTo>
                <a:lnTo>
                  <a:pt x="54" y="3261"/>
                </a:lnTo>
                <a:lnTo>
                  <a:pt x="82" y="3302"/>
                </a:lnTo>
                <a:lnTo>
                  <a:pt x="76" y="3296"/>
                </a:lnTo>
                <a:lnTo>
                  <a:pt x="116" y="3323"/>
                </a:lnTo>
                <a:lnTo>
                  <a:pt x="107" y="3319"/>
                </a:lnTo>
                <a:lnTo>
                  <a:pt x="157" y="3329"/>
                </a:lnTo>
                <a:lnTo>
                  <a:pt x="152" y="3328"/>
                </a:lnTo>
                <a:lnTo>
                  <a:pt x="664" y="3328"/>
                </a:lnTo>
                <a:lnTo>
                  <a:pt x="660" y="3329"/>
                </a:lnTo>
                <a:lnTo>
                  <a:pt x="710" y="3319"/>
                </a:lnTo>
                <a:lnTo>
                  <a:pt x="701" y="3322"/>
                </a:lnTo>
                <a:lnTo>
                  <a:pt x="742" y="3295"/>
                </a:lnTo>
                <a:lnTo>
                  <a:pt x="735" y="3302"/>
                </a:lnTo>
                <a:lnTo>
                  <a:pt x="762" y="3261"/>
                </a:lnTo>
                <a:lnTo>
                  <a:pt x="759" y="3270"/>
                </a:lnTo>
                <a:lnTo>
                  <a:pt x="769" y="3220"/>
                </a:lnTo>
                <a:lnTo>
                  <a:pt x="768" y="3224"/>
                </a:lnTo>
                <a:lnTo>
                  <a:pt x="768" y="152"/>
                </a:lnTo>
                <a:lnTo>
                  <a:pt x="769" y="157"/>
                </a:lnTo>
                <a:lnTo>
                  <a:pt x="759" y="107"/>
                </a:lnTo>
                <a:lnTo>
                  <a:pt x="763" y="116"/>
                </a:lnTo>
                <a:lnTo>
                  <a:pt x="736" y="76"/>
                </a:lnTo>
                <a:lnTo>
                  <a:pt x="742" y="82"/>
                </a:lnTo>
                <a:lnTo>
                  <a:pt x="701" y="54"/>
                </a:lnTo>
                <a:lnTo>
                  <a:pt x="710" y="58"/>
                </a:lnTo>
                <a:lnTo>
                  <a:pt x="660" y="48"/>
                </a:lnTo>
                <a:lnTo>
                  <a:pt x="664" y="48"/>
                </a:lnTo>
                <a:lnTo>
                  <a:pt x="152" y="48"/>
                </a:lnTo>
                <a:lnTo>
                  <a:pt x="157" y="48"/>
                </a:lnTo>
                <a:lnTo>
                  <a:pt x="107" y="58"/>
                </a:lnTo>
                <a:lnTo>
                  <a:pt x="116" y="54"/>
                </a:lnTo>
                <a:lnTo>
                  <a:pt x="76" y="82"/>
                </a:lnTo>
                <a:lnTo>
                  <a:pt x="82" y="76"/>
                </a:lnTo>
                <a:lnTo>
                  <a:pt x="54" y="116"/>
                </a:lnTo>
                <a:lnTo>
                  <a:pt x="58" y="107"/>
                </a:lnTo>
                <a:lnTo>
                  <a:pt x="48" y="157"/>
                </a:lnTo>
                <a:lnTo>
                  <a:pt x="48" y="152"/>
                </a:lnTo>
                <a:lnTo>
                  <a:pt x="48" y="3224"/>
                </a:lnTo>
                <a:close/>
              </a:path>
            </a:pathLst>
          </a:custGeom>
          <a:solidFill>
            <a:srgbClr val="385D8A"/>
          </a:solidFill>
          <a:ln w="0" cap="flat">
            <a:solidFill>
              <a:srgbClr val="385D8A"/>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Between group effects</a:t>
            </a:r>
            <a:r>
              <a:rPr lang="en-GB" sz="2400" dirty="0" smtClean="0"/>
              <a:t>:</a:t>
            </a:r>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pPr marL="342900" lvl="2" indent="-342900">
              <a:buNone/>
            </a:pPr>
            <a:r>
              <a:rPr lang="en-GB" sz="1600" dirty="0" smtClean="0"/>
              <a:t>	Source</a:t>
            </a:r>
            <a:r>
              <a:rPr lang="en-GB" sz="1600" dirty="0" smtClean="0"/>
              <a:t>: Family Expenditure Survey, </a:t>
            </a:r>
            <a:r>
              <a:rPr lang="en-GB" sz="1600" dirty="0" smtClean="0"/>
              <a:t>1987-2001, Labour Force Survey, 1995-2008</a:t>
            </a:r>
            <a:endParaRPr lang="en-GB" sz="1600" dirty="0" smtClean="0"/>
          </a:p>
          <a:p>
            <a:endParaRPr lang="en-GB" sz="2400" dirty="0" smtClean="0"/>
          </a:p>
        </p:txBody>
      </p:sp>
      <p:graphicFrame>
        <p:nvGraphicFramePr>
          <p:cNvPr id="4" name="Table 3"/>
          <p:cNvGraphicFramePr>
            <a:graphicFrameLocks noGrp="1"/>
          </p:cNvGraphicFramePr>
          <p:nvPr/>
        </p:nvGraphicFramePr>
        <p:xfrm>
          <a:off x="755576" y="1916832"/>
          <a:ext cx="7416824" cy="3035416"/>
        </p:xfrm>
        <a:graphic>
          <a:graphicData uri="http://schemas.openxmlformats.org/drawingml/2006/table">
            <a:tbl>
              <a:tblPr/>
              <a:tblGrid>
                <a:gridCol w="1747404"/>
                <a:gridCol w="1016105"/>
                <a:gridCol w="765416"/>
                <a:gridCol w="1065056"/>
                <a:gridCol w="881119"/>
                <a:gridCol w="900402"/>
                <a:gridCol w="1041322"/>
              </a:tblGrid>
              <a:tr h="432048">
                <a:tc>
                  <a:txBody>
                    <a:bodyPr/>
                    <a:lstStyle/>
                    <a:p>
                      <a:pPr>
                        <a:spcAft>
                          <a:spcPts val="0"/>
                        </a:spcAft>
                      </a:pPr>
                      <a:endParaRPr lang="en-GB" sz="1000" dirty="0">
                        <a:solidFill>
                          <a:srgbClr val="000000"/>
                        </a:solidFill>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a:spcAft>
                          <a:spcPts val="0"/>
                        </a:spcAft>
                      </a:pPr>
                      <a:r>
                        <a:rPr lang="en-GB" sz="1000">
                          <a:solidFill>
                            <a:srgbClr val="000000"/>
                          </a:solidFill>
                          <a:latin typeface="Times New Roman"/>
                          <a:ea typeface="Times New Roman"/>
                          <a:cs typeface="Times New Roman"/>
                        </a:rPr>
                        <a:t>Mean hourly wage</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spcAft>
                          <a:spcPts val="0"/>
                        </a:spcAft>
                      </a:pPr>
                      <a:r>
                        <a:rPr lang="en-GB" sz="1000">
                          <a:solidFill>
                            <a:srgbClr val="000000"/>
                          </a:solidFill>
                          <a:latin typeface="Times New Roman"/>
                          <a:ea typeface="Times New Roman"/>
                          <a:cs typeface="Times New Roman"/>
                        </a:rPr>
                        <a:t>Earnings growth rate, %</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pPr>
                      <a:r>
                        <a:rPr lang="en-GB" sz="1000">
                          <a:solidFill>
                            <a:srgbClr val="000000"/>
                          </a:solidFill>
                          <a:latin typeface="Times New Roman"/>
                          <a:ea typeface="Times New Roman"/>
                          <a:cs typeface="Times New Roman"/>
                        </a:rPr>
                        <a:t>Mean hourly wage</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tc>
                  <a:txBody>
                    <a:bodyPr/>
                    <a:lstStyle/>
                    <a:p>
                      <a:pPr algn="ctr">
                        <a:spcAft>
                          <a:spcPts val="0"/>
                        </a:spcAft>
                      </a:pPr>
                      <a:r>
                        <a:rPr lang="en-GB" sz="1000" dirty="0">
                          <a:solidFill>
                            <a:srgbClr val="000000"/>
                          </a:solidFill>
                          <a:latin typeface="Times New Roman"/>
                          <a:ea typeface="Times New Roman"/>
                          <a:cs typeface="Times New Roman"/>
                        </a:rPr>
                        <a:t>Earnings growth rate, %</a:t>
                      </a:r>
                      <a:endParaRPr lang="en-GB" sz="1200" dirty="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421">
                <a:tc>
                  <a:txBody>
                    <a:bodyPr/>
                    <a:lstStyle/>
                    <a:p>
                      <a:pPr>
                        <a:spcAft>
                          <a:spcPts val="0"/>
                        </a:spcAft>
                      </a:pPr>
                      <a:endParaRPr lang="en-GB" sz="1000">
                        <a:solidFill>
                          <a:srgbClr val="000000"/>
                        </a:solidFill>
                        <a:latin typeface="Times New Roman"/>
                        <a:ea typeface="Times New Roman"/>
                        <a:cs typeface="Times New Roman"/>
                      </a:endParaRPr>
                    </a:p>
                  </a:txBody>
                  <a:tcPr marL="68580" marR="68580" marT="0" marB="0" anchor="b">
                    <a:lnL>
                      <a:noFill/>
                    </a:lnL>
                    <a:lnR>
                      <a:noFill/>
                    </a:lnR>
                    <a:lnT>
                      <a:noFill/>
                    </a:lnT>
                    <a:lnB>
                      <a:noFill/>
                    </a:lnB>
                  </a:tcPr>
                </a:tc>
                <a:tc>
                  <a:txBody>
                    <a:bodyPr/>
                    <a:lstStyle/>
                    <a:p>
                      <a:pPr algn="ctr">
                        <a:spcAft>
                          <a:spcPts val="0"/>
                        </a:spcAft>
                      </a:pPr>
                      <a:r>
                        <a:rPr lang="en-GB" sz="1000" i="1">
                          <a:solidFill>
                            <a:srgbClr val="000000"/>
                          </a:solidFill>
                          <a:latin typeface="Times New Roman"/>
                          <a:ea typeface="Times New Roman"/>
                          <a:cs typeface="Times New Roman"/>
                        </a:rPr>
                        <a:t>1987</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i="1">
                          <a:solidFill>
                            <a:srgbClr val="000000"/>
                          </a:solidFill>
                          <a:latin typeface="Times New Roman"/>
                          <a:ea typeface="Times New Roman"/>
                          <a:cs typeface="Times New Roman"/>
                        </a:rPr>
                        <a:t>2001</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i="1">
                          <a:solidFill>
                            <a:srgbClr val="000000"/>
                          </a:solidFill>
                          <a:latin typeface="Times New Roman"/>
                          <a:ea typeface="Times New Roman"/>
                          <a:cs typeface="Times New Roman"/>
                        </a:rPr>
                        <a:t>1987-2001</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i="1">
                          <a:solidFill>
                            <a:srgbClr val="000000"/>
                          </a:solidFill>
                          <a:latin typeface="Times New Roman"/>
                          <a:ea typeface="Times New Roman"/>
                          <a:cs typeface="Times New Roman"/>
                        </a:rPr>
                        <a:t>1995</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i="1">
                          <a:solidFill>
                            <a:srgbClr val="000000"/>
                          </a:solidFill>
                          <a:latin typeface="Times New Roman"/>
                          <a:ea typeface="Times New Roman"/>
                          <a:cs typeface="Times New Roman"/>
                        </a:rPr>
                        <a:t>2008</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i="1">
                          <a:solidFill>
                            <a:srgbClr val="000000"/>
                          </a:solidFill>
                          <a:latin typeface="Times New Roman"/>
                          <a:ea typeface="Times New Roman"/>
                          <a:cs typeface="Times New Roman"/>
                        </a:rPr>
                        <a:t>1995-2008</a:t>
                      </a:r>
                      <a:endParaRPr lang="en-GB" sz="1200">
                        <a:latin typeface="Times New Roman"/>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421">
                <a:tc>
                  <a:txBody>
                    <a:bodyPr/>
                    <a:lstStyle/>
                    <a:p>
                      <a:pPr>
                        <a:spcAft>
                          <a:spcPts val="0"/>
                        </a:spcAft>
                      </a:pPr>
                      <a:r>
                        <a:rPr lang="en-GB" sz="1000">
                          <a:solidFill>
                            <a:srgbClr val="000000"/>
                          </a:solidFill>
                          <a:latin typeface="Times New Roman"/>
                          <a:ea typeface="Times New Roman"/>
                          <a:cs typeface="Times New Roman"/>
                        </a:rPr>
                        <a:t>Professional</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6.95</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a:solidFill>
                            <a:srgbClr val="000000"/>
                          </a:solidFill>
                          <a:latin typeface="Times New Roman"/>
                          <a:ea typeface="Times New Roman"/>
                          <a:cs typeface="Times New Roman"/>
                        </a:rPr>
                        <a:t>14.10</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a:solidFill>
                            <a:srgbClr val="000000"/>
                          </a:solidFill>
                          <a:latin typeface="Times New Roman"/>
                          <a:ea typeface="Times New Roman"/>
                          <a:cs typeface="Times New Roman"/>
                        </a:rPr>
                        <a:t>102.9</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a:solidFill>
                            <a:srgbClr val="000000"/>
                          </a:solidFill>
                          <a:latin typeface="Times New Roman"/>
                          <a:ea typeface="Times New Roman"/>
                          <a:cs typeface="Times New Roman"/>
                        </a:rPr>
                        <a:t>11.55</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a:solidFill>
                            <a:srgbClr val="000000"/>
                          </a:solidFill>
                          <a:latin typeface="Times New Roman"/>
                          <a:ea typeface="Times New Roman"/>
                          <a:cs typeface="Times New Roman"/>
                        </a:rPr>
                        <a:t>18.27</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spcAft>
                          <a:spcPts val="0"/>
                        </a:spcAft>
                      </a:pPr>
                      <a:r>
                        <a:rPr lang="en-GB" sz="1000">
                          <a:solidFill>
                            <a:srgbClr val="000000"/>
                          </a:solidFill>
                          <a:latin typeface="Times New Roman"/>
                          <a:ea typeface="Times New Roman"/>
                          <a:cs typeface="Times New Roman"/>
                        </a:rPr>
                        <a:t>58.2</a:t>
                      </a:r>
                      <a:endParaRPr lang="en-GB" sz="1200">
                        <a:latin typeface="Times New Roman"/>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325421">
                <a:tc>
                  <a:txBody>
                    <a:bodyPr/>
                    <a:lstStyle/>
                    <a:p>
                      <a:pPr>
                        <a:spcAft>
                          <a:spcPts val="0"/>
                        </a:spcAft>
                      </a:pPr>
                      <a:r>
                        <a:rPr lang="en-GB" sz="1000">
                          <a:solidFill>
                            <a:srgbClr val="000000"/>
                          </a:solidFill>
                          <a:latin typeface="Times New Roman"/>
                          <a:ea typeface="Times New Roman"/>
                          <a:cs typeface="Times New Roman"/>
                        </a:rPr>
                        <a:t>Managerial</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6.16</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14.86</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141.3</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11.09</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19.04</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71.6</a:t>
                      </a:r>
                      <a:endParaRPr lang="en-GB" sz="1200">
                        <a:latin typeface="Times New Roman"/>
                        <a:ea typeface="Times New Roman"/>
                        <a:cs typeface="Times New Roman"/>
                      </a:endParaRPr>
                    </a:p>
                  </a:txBody>
                  <a:tcPr marL="68580" marR="68580" marT="0" marB="0" anchor="ctr">
                    <a:lnL>
                      <a:noFill/>
                    </a:lnL>
                    <a:lnR>
                      <a:noFill/>
                    </a:lnR>
                    <a:lnT>
                      <a:noFill/>
                    </a:lnT>
                    <a:lnB>
                      <a:noFill/>
                    </a:lnB>
                  </a:tcPr>
                </a:tc>
              </a:tr>
              <a:tr h="325421">
                <a:tc>
                  <a:txBody>
                    <a:bodyPr/>
                    <a:lstStyle/>
                    <a:p>
                      <a:pPr>
                        <a:spcAft>
                          <a:spcPts val="0"/>
                        </a:spcAft>
                      </a:pPr>
                      <a:r>
                        <a:rPr lang="en-GB" sz="1000">
                          <a:solidFill>
                            <a:srgbClr val="000000"/>
                          </a:solidFill>
                          <a:latin typeface="Times New Roman"/>
                          <a:ea typeface="Times New Roman"/>
                          <a:cs typeface="Times New Roman"/>
                        </a:rPr>
                        <a:t>Intermediate</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5.11</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9.65</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88.7</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7.94</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12.86</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62.0</a:t>
                      </a:r>
                      <a:endParaRPr lang="en-GB" sz="1200">
                        <a:latin typeface="Times New Roman"/>
                        <a:ea typeface="Times New Roman"/>
                        <a:cs typeface="Times New Roman"/>
                      </a:endParaRPr>
                    </a:p>
                  </a:txBody>
                  <a:tcPr marL="68580" marR="68580" marT="0" marB="0" anchor="ctr">
                    <a:lnL>
                      <a:noFill/>
                    </a:lnL>
                    <a:lnR>
                      <a:noFill/>
                    </a:lnR>
                    <a:lnT>
                      <a:noFill/>
                    </a:lnT>
                    <a:lnB>
                      <a:noFill/>
                    </a:lnB>
                  </a:tcPr>
                </a:tc>
              </a:tr>
              <a:tr h="325421">
                <a:tc>
                  <a:txBody>
                    <a:bodyPr/>
                    <a:lstStyle/>
                    <a:p>
                      <a:pPr>
                        <a:spcAft>
                          <a:spcPts val="0"/>
                        </a:spcAft>
                      </a:pPr>
                      <a:r>
                        <a:rPr lang="en-GB" sz="1000">
                          <a:solidFill>
                            <a:srgbClr val="000000"/>
                          </a:solidFill>
                          <a:latin typeface="Times New Roman"/>
                          <a:ea typeface="Times New Roman"/>
                          <a:cs typeface="Times New Roman"/>
                        </a:rPr>
                        <a:t>Manual Routine</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dirty="0">
                          <a:solidFill>
                            <a:srgbClr val="000000"/>
                          </a:solidFill>
                          <a:latin typeface="Times New Roman"/>
                          <a:ea typeface="Times New Roman"/>
                          <a:cs typeface="Times New Roman"/>
                        </a:rPr>
                        <a:t>3.43</a:t>
                      </a:r>
                      <a:endParaRPr lang="en-GB" sz="1200" dirty="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6.58</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91.7</a:t>
                      </a:r>
                      <a:endParaRPr lang="en-GB" sz="1200">
                        <a:latin typeface="Times New Roman"/>
                        <a:ea typeface="Times New Roman"/>
                        <a:cs typeface="Times New Roman"/>
                      </a:endParaRPr>
                    </a:p>
                  </a:txBody>
                  <a:tcPr marL="68580" marR="68580" marT="0" marB="0" anchor="ctr">
                    <a:lnL>
                      <a:noFill/>
                    </a:lnL>
                    <a:lnR>
                      <a:noFill/>
                    </a:lnR>
                    <a:lnT>
                      <a:noFill/>
                    </a:lnT>
                    <a:lnB>
                      <a:noFill/>
                    </a:lnB>
                  </a:tcPr>
                </a:tc>
                <a:tc rowSpan="2">
                  <a:txBody>
                    <a:bodyPr/>
                    <a:lstStyle/>
                    <a:p>
                      <a:pPr algn="ctr">
                        <a:spcAft>
                          <a:spcPts val="0"/>
                        </a:spcAft>
                      </a:pPr>
                      <a:r>
                        <a:rPr lang="en-GB" sz="1000">
                          <a:solidFill>
                            <a:srgbClr val="000000"/>
                          </a:solidFill>
                          <a:latin typeface="Times New Roman"/>
                          <a:ea typeface="Times New Roman"/>
                          <a:cs typeface="Times New Roman"/>
                        </a:rPr>
                        <a:t>5.55</a:t>
                      </a:r>
                      <a:endParaRPr lang="en-GB" sz="1200">
                        <a:latin typeface="Times New Roman"/>
                        <a:ea typeface="Times New Roman"/>
                        <a:cs typeface="Times New Roman"/>
                      </a:endParaRPr>
                    </a:p>
                  </a:txBody>
                  <a:tcPr marL="68580" marR="68580" marT="0" marB="0" anchor="ctr">
                    <a:lnL>
                      <a:noFill/>
                    </a:lnL>
                    <a:lnR>
                      <a:noFill/>
                    </a:lnR>
                    <a:lnT>
                      <a:noFill/>
                    </a:lnT>
                    <a:lnB>
                      <a:noFill/>
                    </a:lnB>
                  </a:tcPr>
                </a:tc>
                <a:tc rowSpan="2">
                  <a:txBody>
                    <a:bodyPr/>
                    <a:lstStyle/>
                    <a:p>
                      <a:pPr algn="ctr">
                        <a:spcAft>
                          <a:spcPts val="0"/>
                        </a:spcAft>
                      </a:pPr>
                      <a:r>
                        <a:rPr lang="en-GB" sz="1000">
                          <a:solidFill>
                            <a:srgbClr val="000000"/>
                          </a:solidFill>
                          <a:latin typeface="Times New Roman"/>
                          <a:ea typeface="Times New Roman"/>
                          <a:cs typeface="Times New Roman"/>
                        </a:rPr>
                        <a:t>9.01</a:t>
                      </a:r>
                      <a:endParaRPr lang="en-GB" sz="1200">
                        <a:latin typeface="Times New Roman"/>
                        <a:ea typeface="Times New Roman"/>
                        <a:cs typeface="Times New Roman"/>
                      </a:endParaRPr>
                    </a:p>
                  </a:txBody>
                  <a:tcPr marL="68580" marR="68580" marT="0" marB="0" anchor="ctr">
                    <a:lnL>
                      <a:noFill/>
                    </a:lnL>
                    <a:lnR>
                      <a:noFill/>
                    </a:lnR>
                    <a:lnT>
                      <a:noFill/>
                    </a:lnT>
                    <a:lnB>
                      <a:noFill/>
                    </a:lnB>
                  </a:tcPr>
                </a:tc>
                <a:tc rowSpan="2">
                  <a:txBody>
                    <a:bodyPr/>
                    <a:lstStyle/>
                    <a:p>
                      <a:pPr algn="ctr">
                        <a:spcAft>
                          <a:spcPts val="0"/>
                        </a:spcAft>
                      </a:pPr>
                      <a:r>
                        <a:rPr lang="en-GB" sz="1000" dirty="0">
                          <a:solidFill>
                            <a:srgbClr val="000000"/>
                          </a:solidFill>
                          <a:latin typeface="Times New Roman"/>
                          <a:ea typeface="Times New Roman"/>
                          <a:cs typeface="Times New Roman"/>
                        </a:rPr>
                        <a:t>62.3</a:t>
                      </a:r>
                      <a:endParaRPr lang="en-GB" sz="1200" dirty="0">
                        <a:latin typeface="Times New Roman"/>
                        <a:ea typeface="Times New Roman"/>
                        <a:cs typeface="Times New Roman"/>
                      </a:endParaRPr>
                    </a:p>
                  </a:txBody>
                  <a:tcPr marL="68580" marR="68580" marT="0" marB="0" anchor="ctr">
                    <a:lnL>
                      <a:noFill/>
                    </a:lnL>
                    <a:lnR>
                      <a:noFill/>
                    </a:lnR>
                    <a:lnT>
                      <a:noFill/>
                    </a:lnT>
                    <a:lnB>
                      <a:noFill/>
                    </a:lnB>
                  </a:tcPr>
                </a:tc>
              </a:tr>
              <a:tr h="325421">
                <a:tc>
                  <a:txBody>
                    <a:bodyPr/>
                    <a:lstStyle/>
                    <a:p>
                      <a:pPr>
                        <a:spcAft>
                          <a:spcPts val="0"/>
                        </a:spcAft>
                      </a:pPr>
                      <a:r>
                        <a:rPr lang="en-GB" sz="1000">
                          <a:solidFill>
                            <a:srgbClr val="000000"/>
                          </a:solidFill>
                          <a:latin typeface="Times New Roman"/>
                          <a:ea typeface="Times New Roman"/>
                          <a:cs typeface="Times New Roman"/>
                        </a:rPr>
                        <a:t>Admin Routine</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3.77</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7.07</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87.4</a:t>
                      </a:r>
                      <a:endParaRPr lang="en-GB" sz="1200">
                        <a:latin typeface="Times New Roman"/>
                        <a:ea typeface="Times New Roman"/>
                        <a:cs typeface="Times New Roman"/>
                      </a:endParaRPr>
                    </a:p>
                  </a:txBody>
                  <a:tcPr marL="68580" marR="68580" marT="0" marB="0" anchor="ctr">
                    <a:lnL>
                      <a:noFill/>
                    </a:lnL>
                    <a:lnR>
                      <a:noFill/>
                    </a:lnR>
                    <a:lnT>
                      <a:noFill/>
                    </a:lnT>
                    <a:lnB>
                      <a:noFill/>
                    </a:lnB>
                  </a:tcPr>
                </a:tc>
                <a:tc vMerge="1">
                  <a:txBody>
                    <a:bodyPr/>
                    <a:lstStyle/>
                    <a:p>
                      <a:endParaRPr lang="en-GB"/>
                    </a:p>
                  </a:txBody>
                  <a:tcPr/>
                </a:tc>
                <a:tc vMerge="1">
                  <a:txBody>
                    <a:bodyPr/>
                    <a:lstStyle/>
                    <a:p>
                      <a:endParaRPr lang="en-GB"/>
                    </a:p>
                  </a:txBody>
                  <a:tcPr/>
                </a:tc>
                <a:tc vMerge="1">
                  <a:txBody>
                    <a:bodyPr/>
                    <a:lstStyle/>
                    <a:p>
                      <a:endParaRPr lang="en-GB"/>
                    </a:p>
                  </a:txBody>
                  <a:tcPr/>
                </a:tc>
              </a:tr>
              <a:tr h="325421">
                <a:tc>
                  <a:txBody>
                    <a:bodyPr/>
                    <a:lstStyle/>
                    <a:p>
                      <a:pPr>
                        <a:spcAft>
                          <a:spcPts val="0"/>
                        </a:spcAft>
                      </a:pPr>
                      <a:r>
                        <a:rPr lang="en-GB" sz="1000">
                          <a:solidFill>
                            <a:srgbClr val="000000"/>
                          </a:solidFill>
                          <a:latin typeface="Times New Roman"/>
                          <a:ea typeface="Times New Roman"/>
                          <a:cs typeface="Times New Roman"/>
                        </a:rPr>
                        <a:t>Manual Non-routine</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2.90</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5.13</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77.1</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4.94</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9.28</a:t>
                      </a:r>
                      <a:endParaRPr lang="en-GB" sz="1200">
                        <a:latin typeface="Times New Roman"/>
                        <a:ea typeface="Times New Roman"/>
                        <a:cs typeface="Times New Roman"/>
                      </a:endParaRPr>
                    </a:p>
                  </a:txBody>
                  <a:tcPr marL="68580" marR="68580" marT="0" marB="0" anchor="ctr">
                    <a:lnL>
                      <a:noFill/>
                    </a:lnL>
                    <a:lnR>
                      <a:noFill/>
                    </a:lnR>
                    <a:lnT>
                      <a:noFill/>
                    </a:lnT>
                    <a:lnB>
                      <a:noFill/>
                    </a:lnB>
                  </a:tcPr>
                </a:tc>
                <a:tc>
                  <a:txBody>
                    <a:bodyPr/>
                    <a:lstStyle/>
                    <a:p>
                      <a:pPr algn="ctr">
                        <a:spcAft>
                          <a:spcPts val="0"/>
                        </a:spcAft>
                      </a:pPr>
                      <a:r>
                        <a:rPr lang="en-GB" sz="1000">
                          <a:solidFill>
                            <a:srgbClr val="000000"/>
                          </a:solidFill>
                          <a:latin typeface="Times New Roman"/>
                          <a:ea typeface="Times New Roman"/>
                          <a:cs typeface="Times New Roman"/>
                        </a:rPr>
                        <a:t>87.7</a:t>
                      </a:r>
                      <a:endParaRPr lang="en-GB" sz="1200">
                        <a:latin typeface="Times New Roman"/>
                        <a:ea typeface="Times New Roman"/>
                        <a:cs typeface="Times New Roman"/>
                      </a:endParaRPr>
                    </a:p>
                  </a:txBody>
                  <a:tcPr marL="68580" marR="68580" marT="0" marB="0" anchor="ctr">
                    <a:lnL>
                      <a:noFill/>
                    </a:lnL>
                    <a:lnR>
                      <a:noFill/>
                    </a:lnR>
                    <a:lnT>
                      <a:noFill/>
                    </a:lnT>
                    <a:lnB>
                      <a:noFill/>
                    </a:lnB>
                  </a:tcPr>
                </a:tc>
              </a:tr>
              <a:tr h="325421">
                <a:tc>
                  <a:txBody>
                    <a:bodyPr/>
                    <a:lstStyle/>
                    <a:p>
                      <a:pPr>
                        <a:spcAft>
                          <a:spcPts val="0"/>
                        </a:spcAft>
                      </a:pPr>
                      <a:r>
                        <a:rPr lang="en-GB" sz="1000" dirty="0">
                          <a:solidFill>
                            <a:srgbClr val="000000"/>
                          </a:solidFill>
                          <a:latin typeface="Times New Roman"/>
                          <a:ea typeface="Times New Roman"/>
                          <a:cs typeface="Times New Roman"/>
                        </a:rPr>
                        <a:t>Service</a:t>
                      </a:r>
                      <a:endParaRPr lang="en-GB"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latin typeface="Times New Roman"/>
                          <a:ea typeface="Times New Roman"/>
                          <a:cs typeface="Times New Roman"/>
                        </a:rPr>
                        <a:t>2.40</a:t>
                      </a:r>
                      <a:endParaRPr lang="en-GB" sz="12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latin typeface="Times New Roman"/>
                          <a:ea typeface="Times New Roman"/>
                          <a:cs typeface="Times New Roman"/>
                        </a:rPr>
                        <a:t>5.04</a:t>
                      </a:r>
                      <a:endParaRPr lang="en-GB" sz="12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latin typeface="Times New Roman"/>
                          <a:ea typeface="Times New Roman"/>
                          <a:cs typeface="Times New Roman"/>
                        </a:rPr>
                        <a:t>109.7</a:t>
                      </a:r>
                      <a:endParaRPr lang="en-GB" sz="12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latin typeface="Times New Roman"/>
                          <a:ea typeface="Times New Roman"/>
                          <a:cs typeface="Times New Roman"/>
                        </a:rPr>
                        <a:t>4.45</a:t>
                      </a:r>
                      <a:endParaRPr lang="en-GB" sz="12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a:solidFill>
                            <a:srgbClr val="000000"/>
                          </a:solidFill>
                          <a:latin typeface="Times New Roman"/>
                          <a:ea typeface="Times New Roman"/>
                          <a:cs typeface="Times New Roman"/>
                        </a:rPr>
                        <a:t>7.18</a:t>
                      </a:r>
                      <a:endParaRPr lang="en-GB" sz="120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GB" sz="1000" dirty="0">
                          <a:solidFill>
                            <a:srgbClr val="000000"/>
                          </a:solidFill>
                          <a:latin typeface="Times New Roman"/>
                          <a:ea typeface="Times New Roman"/>
                          <a:cs typeface="Times New Roman"/>
                        </a:rPr>
                        <a:t>61.1</a:t>
                      </a:r>
                      <a:endParaRPr lang="en-GB" sz="1200" dirty="0">
                        <a:latin typeface="Times New Roman"/>
                        <a:ea typeface="Times New Roman"/>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4557912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Within-group </a:t>
            </a:r>
            <a:r>
              <a:rPr lang="en-GB" sz="2400" dirty="0" smtClean="0"/>
              <a:t>effects:</a:t>
            </a:r>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pPr lvl="1">
              <a:buNone/>
            </a:pPr>
            <a:r>
              <a:rPr lang="en-GB" sz="1600" dirty="0" smtClean="0"/>
              <a:t>Source</a:t>
            </a:r>
            <a:r>
              <a:rPr lang="en-GB" sz="1600" dirty="0" smtClean="0"/>
              <a:t>: Family Expenditure Survey, 1987-2001, Labour Force Survey, 1995-2008</a:t>
            </a:r>
            <a:endParaRPr lang="en-GB" sz="1600" dirty="0" smtClean="0"/>
          </a:p>
        </p:txBody>
      </p:sp>
      <p:graphicFrame>
        <p:nvGraphicFramePr>
          <p:cNvPr id="5" name="Chart 4"/>
          <p:cNvGraphicFramePr/>
          <p:nvPr/>
        </p:nvGraphicFramePr>
        <p:xfrm>
          <a:off x="767299" y="1798667"/>
          <a:ext cx="3672408" cy="328986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4572000" y="1772816"/>
          <a:ext cx="3684130" cy="3315717"/>
        </p:xfrm>
        <a:graphic>
          <a:graphicData uri="http://schemas.openxmlformats.org/drawingml/2006/chart">
            <c:chart xmlns:c="http://schemas.openxmlformats.org/drawingml/2006/chart" xmlns:r="http://schemas.openxmlformats.org/officeDocument/2006/relationships" r:id="rId4"/>
          </a:graphicData>
        </a:graphic>
      </p:graphicFrame>
      <p:sp>
        <p:nvSpPr>
          <p:cNvPr id="132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xmlns="" val="917240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Interaction between occupations and education:</a:t>
            </a:r>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pPr lvl="1">
              <a:buNone/>
            </a:pPr>
            <a:r>
              <a:rPr lang="en-GB" sz="1600" dirty="0" smtClean="0"/>
              <a:t>Source</a:t>
            </a:r>
            <a:r>
              <a:rPr lang="en-GB" sz="1600" dirty="0" smtClean="0"/>
              <a:t>: Family Expenditure Survey, 1987-2001, Labour Force Survey, 1995-2008</a:t>
            </a:r>
            <a:endParaRPr lang="en-GB" sz="1600" dirty="0" smtClean="0"/>
          </a:p>
        </p:txBody>
      </p:sp>
      <p:sp>
        <p:nvSpPr>
          <p:cNvPr id="132099"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Chart 6"/>
          <p:cNvGraphicFramePr/>
          <p:nvPr/>
        </p:nvGraphicFramePr>
        <p:xfrm>
          <a:off x="683568" y="1844824"/>
          <a:ext cx="7344816" cy="33123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172402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Graduate “</a:t>
            </a:r>
            <a:r>
              <a:rPr lang="en-GB" sz="2400" dirty="0" err="1" smtClean="0"/>
              <a:t>premia</a:t>
            </a:r>
            <a:r>
              <a:rPr lang="en-GB" sz="2400" dirty="0" smtClean="0"/>
              <a:t>” across the distribution:</a:t>
            </a:r>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endParaRPr lang="en-GB" sz="2400" dirty="0" smtClean="0"/>
          </a:p>
          <a:p>
            <a:pPr lvl="2">
              <a:buNone/>
            </a:pPr>
            <a:r>
              <a:rPr lang="en-GB" sz="1600" dirty="0" smtClean="0"/>
              <a:t>Source: Family Expenditure Survey, 1987-2001</a:t>
            </a:r>
          </a:p>
          <a:p>
            <a:pPr lvl="2"/>
            <a:endParaRPr lang="en-GB" sz="1600" dirty="0" smtClean="0"/>
          </a:p>
        </p:txBody>
      </p:sp>
      <p:graphicFrame>
        <p:nvGraphicFramePr>
          <p:cNvPr id="4" name="Chart 3"/>
          <p:cNvGraphicFramePr/>
          <p:nvPr/>
        </p:nvGraphicFramePr>
        <p:xfrm>
          <a:off x="899592" y="1916832"/>
          <a:ext cx="7272808" cy="381642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9172402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dirty="0" smtClean="0"/>
              <a:t>Occupations and wage </a:t>
            </a:r>
            <a:r>
              <a:rPr lang="en-GB" sz="4000" dirty="0"/>
              <a:t>distributions</a:t>
            </a:r>
            <a:endParaRPr lang="en-US" sz="4000" dirty="0"/>
          </a:p>
        </p:txBody>
      </p:sp>
      <p:sp>
        <p:nvSpPr>
          <p:cNvPr id="3" name="Content Placeholder 2"/>
          <p:cNvSpPr>
            <a:spLocks noGrp="1"/>
          </p:cNvSpPr>
          <p:nvPr>
            <p:ph idx="1"/>
          </p:nvPr>
        </p:nvSpPr>
        <p:spPr>
          <a:xfrm>
            <a:off x="457200" y="1285860"/>
            <a:ext cx="8229600" cy="4525963"/>
          </a:xfrm>
        </p:spPr>
        <p:txBody>
          <a:bodyPr/>
          <a:lstStyle/>
          <a:p>
            <a:r>
              <a:rPr lang="en-GB" sz="2400" dirty="0" smtClean="0"/>
              <a:t>“Room at the bottom</a:t>
            </a:r>
            <a:r>
              <a:rPr lang="en-GB" sz="2400" dirty="0" smtClean="0"/>
              <a:t>?”</a:t>
            </a:r>
          </a:p>
          <a:p>
            <a:pPr lvl="1"/>
            <a:r>
              <a:rPr lang="en-GB" sz="2000" dirty="0" smtClean="0"/>
              <a:t>Highly qualified individuals increasingly found in lower wage service occupations (6.6%</a:t>
            </a:r>
            <a:r>
              <a:rPr lang="en-GB" sz="2000" dirty="0" smtClean="0">
                <a:sym typeface="Wingdings" pitchFamily="2" charset="2"/>
              </a:rPr>
              <a:t>13.9% between 1995 and 2008)</a:t>
            </a:r>
            <a:endParaRPr lang="en-GB" sz="2000" dirty="0" smtClean="0"/>
          </a:p>
        </p:txBody>
      </p:sp>
      <p:graphicFrame>
        <p:nvGraphicFramePr>
          <p:cNvPr id="4" name="Chart 3"/>
          <p:cNvGraphicFramePr/>
          <p:nvPr/>
        </p:nvGraphicFramePr>
        <p:xfrm>
          <a:off x="899592" y="2492896"/>
          <a:ext cx="7056784" cy="32403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6771401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Introduction</a:t>
            </a:r>
            <a:endParaRPr lang="en-US" sz="4000" dirty="0" smtClean="0"/>
          </a:p>
        </p:txBody>
      </p:sp>
      <p:sp>
        <p:nvSpPr>
          <p:cNvPr id="12291" name="Content Placeholder 2"/>
          <p:cNvSpPr>
            <a:spLocks noGrp="1"/>
          </p:cNvSpPr>
          <p:nvPr>
            <p:ph idx="1"/>
          </p:nvPr>
        </p:nvSpPr>
        <p:spPr/>
        <p:txBody>
          <a:bodyPr/>
          <a:lstStyle/>
          <a:p>
            <a:r>
              <a:rPr lang="en-GB" sz="2400" dirty="0" smtClean="0"/>
              <a:t>Skills policy across many countries is driven by two related economic concepts:</a:t>
            </a:r>
          </a:p>
          <a:p>
            <a:pPr lvl="1"/>
            <a:r>
              <a:rPr lang="en-GB" sz="2000" dirty="0" smtClean="0"/>
              <a:t>Human capital theory (HCT): supply of </a:t>
            </a:r>
            <a:r>
              <a:rPr lang="en-GB" sz="2000" dirty="0" err="1" smtClean="0"/>
              <a:t>skills</a:t>
            </a:r>
            <a:r>
              <a:rPr lang="en-GB" sz="2000" dirty="0" err="1" smtClean="0">
                <a:sym typeface="Wingdings" pitchFamily="2" charset="2"/>
              </a:rPr>
              <a:t>productivity</a:t>
            </a:r>
            <a:r>
              <a:rPr lang="en-GB" sz="2000" dirty="0" smtClean="0">
                <a:sym typeface="Wingdings" pitchFamily="2" charset="2"/>
              </a:rPr>
              <a:t> of labour </a:t>
            </a:r>
            <a:r>
              <a:rPr lang="en-GB" sz="2000" dirty="0" err="1" smtClean="0">
                <a:sym typeface="Wingdings" pitchFamily="2" charset="2"/>
              </a:rPr>
              <a:t>forcewages</a:t>
            </a:r>
            <a:r>
              <a:rPr lang="en-GB" sz="2000" dirty="0" smtClean="0">
                <a:sym typeface="Wingdings" pitchFamily="2" charset="2"/>
              </a:rPr>
              <a:t> and national output</a:t>
            </a:r>
          </a:p>
          <a:p>
            <a:pPr lvl="1"/>
            <a:r>
              <a:rPr lang="en-GB" sz="2000" dirty="0" smtClean="0">
                <a:sym typeface="Wingdings" pitchFamily="2" charset="2"/>
              </a:rPr>
              <a:t>Skill-biased technical change (SBTC): technical </a:t>
            </a:r>
            <a:r>
              <a:rPr lang="en-GB" sz="2000" dirty="0" err="1" smtClean="0">
                <a:sym typeface="Wingdings" pitchFamily="2" charset="2"/>
              </a:rPr>
              <a:t>progressdemand</a:t>
            </a:r>
            <a:r>
              <a:rPr lang="en-GB" sz="2000" dirty="0" smtClean="0">
                <a:sym typeface="Wingdings" pitchFamily="2" charset="2"/>
              </a:rPr>
              <a:t> for skills</a:t>
            </a:r>
          </a:p>
          <a:p>
            <a:pPr>
              <a:defRPr/>
            </a:pPr>
            <a:r>
              <a:rPr lang="en-GB" sz="2400" dirty="0"/>
              <a:t>The idea that there has been </a:t>
            </a:r>
            <a:r>
              <a:rPr lang="en-GB" sz="2400" dirty="0" smtClean="0"/>
              <a:t>an increase in </a:t>
            </a:r>
            <a:r>
              <a:rPr lang="en-GB" sz="2400" dirty="0"/>
              <a:t>high-wage, high-skill jobs in the UK has been an attractive one for policymakers:</a:t>
            </a:r>
          </a:p>
          <a:p>
            <a:pPr marL="742950" lvl="2" indent="-342900">
              <a:buFont typeface="Calibri" pitchFamily="34" charset="0"/>
              <a:buChar char="─"/>
              <a:defRPr/>
            </a:pPr>
            <a:r>
              <a:rPr lang="en-GB" sz="2000" dirty="0" smtClean="0"/>
              <a:t>“</a:t>
            </a:r>
            <a:r>
              <a:rPr lang="en-GB" sz="2000" dirty="0"/>
              <a:t>There is…evidence that the demand for skilled workers is currently 	outstripping supply, which suggests there is 'room at the top' for 	highly qualified graduates from all backgrounds.” (HM Government, 	2011, p. 11</a:t>
            </a:r>
            <a:r>
              <a:rPr lang="en-GB" sz="2000" dirty="0" smtClean="0"/>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US" dirty="0"/>
          </a:p>
        </p:txBody>
      </p:sp>
      <p:sp>
        <p:nvSpPr>
          <p:cNvPr id="3" name="Content Placeholder 2"/>
          <p:cNvSpPr>
            <a:spLocks noGrp="1"/>
          </p:cNvSpPr>
          <p:nvPr>
            <p:ph idx="1"/>
          </p:nvPr>
        </p:nvSpPr>
        <p:spPr/>
        <p:txBody>
          <a:bodyPr/>
          <a:lstStyle/>
          <a:p>
            <a:r>
              <a:rPr lang="en-GB" sz="2400" dirty="0" smtClean="0"/>
              <a:t>Increased heterogeneity within good non-routine jobs – average-of-group earnings have masked this and suggested a much more “room at the top”.</a:t>
            </a:r>
          </a:p>
          <a:p>
            <a:r>
              <a:rPr lang="en-GB" sz="2400" dirty="0" smtClean="0"/>
              <a:t>Consistent with Brown, Lauder and Ashton (2011):</a:t>
            </a:r>
          </a:p>
          <a:p>
            <a:pPr lvl="1"/>
            <a:r>
              <a:rPr lang="en-GB" sz="2000" dirty="0" smtClean="0"/>
              <a:t>Two labour markets for skilled workers (particularly graduates)</a:t>
            </a:r>
          </a:p>
          <a:p>
            <a:pPr lvl="1"/>
            <a:r>
              <a:rPr lang="en-GB" sz="2000" dirty="0" smtClean="0"/>
              <a:t>Top end – the “war for talent”. </a:t>
            </a:r>
          </a:p>
          <a:p>
            <a:pPr lvl="2"/>
            <a:r>
              <a:rPr lang="en-GB" sz="1600" dirty="0" smtClean="0"/>
              <a:t>Demand outstrips supply. </a:t>
            </a:r>
          </a:p>
          <a:p>
            <a:pPr lvl="2"/>
            <a:r>
              <a:rPr lang="en-GB" sz="1600" dirty="0" smtClean="0"/>
              <a:t>Barriers to entry based on elite university access.</a:t>
            </a:r>
          </a:p>
          <a:p>
            <a:pPr lvl="1"/>
            <a:r>
              <a:rPr lang="en-GB" sz="2000" dirty="0" smtClean="0"/>
              <a:t>The rest</a:t>
            </a:r>
          </a:p>
          <a:p>
            <a:pPr lvl="2"/>
            <a:r>
              <a:rPr lang="en-GB" sz="1600" dirty="0" smtClean="0"/>
              <a:t>rapidly increasing global supply outstripping demand</a:t>
            </a:r>
          </a:p>
          <a:p>
            <a:pPr lvl="2"/>
            <a:r>
              <a:rPr lang="en-GB" sz="1600" dirty="0" smtClean="0"/>
              <a:t>“digital </a:t>
            </a:r>
            <a:r>
              <a:rPr lang="en-GB" sz="1600" dirty="0" err="1" smtClean="0"/>
              <a:t>Taylorism</a:t>
            </a:r>
            <a:r>
              <a:rPr lang="en-GB" sz="1600" dirty="0" smtClean="0"/>
              <a:t>” reducing the skill content of good jobs.</a:t>
            </a:r>
          </a:p>
          <a:p>
            <a:pPr lvl="2"/>
            <a:r>
              <a:rPr lang="en-GB" sz="1600" dirty="0" smtClean="0">
                <a:sym typeface="Wingdings" pitchFamily="2" charset="2"/>
              </a:rPr>
              <a:t> Further </a:t>
            </a:r>
            <a:r>
              <a:rPr lang="en-GB" sz="1600" dirty="0" err="1" smtClean="0">
                <a:sym typeface="Wingdings" pitchFamily="2" charset="2"/>
              </a:rPr>
              <a:t>routinisation</a:t>
            </a:r>
            <a:r>
              <a:rPr lang="en-GB" sz="1600" dirty="0" smtClean="0">
                <a:sym typeface="Wingdings" pitchFamily="2" charset="2"/>
              </a:rPr>
              <a:t> in future?</a:t>
            </a:r>
            <a:endParaRPr lang="en-GB" sz="1600" dirty="0" smtClean="0"/>
          </a:p>
          <a:p>
            <a:pPr lvl="1"/>
            <a:endParaRPr lang="en-GB" sz="2000" dirty="0" smtClean="0"/>
          </a:p>
          <a:p>
            <a:pPr lvl="1"/>
            <a:endParaRPr lang="en-GB" sz="2000" dirty="0" smtClean="0"/>
          </a:p>
          <a:p>
            <a:endParaRPr lang="en-GB" sz="2400" dirty="0" smtClean="0"/>
          </a:p>
          <a:p>
            <a:pPr lvl="1"/>
            <a:endParaRPr lang="en-US" sz="2000" dirty="0"/>
          </a:p>
        </p:txBody>
      </p:sp>
    </p:spTree>
    <p:extLst>
      <p:ext uri="{BB962C8B-B14F-4D97-AF65-F5344CB8AC3E}">
        <p14:creationId xmlns:p14="http://schemas.microsoft.com/office/powerpoint/2010/main" xmlns="" val="3174960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Occupational mobility</a:t>
            </a:r>
            <a:endParaRPr lang="en-US" sz="4000" b="1" dirty="0" smtClean="0"/>
          </a:p>
        </p:txBody>
      </p:sp>
      <p:sp>
        <p:nvSpPr>
          <p:cNvPr id="12291" name="Content Placeholder 2"/>
          <p:cNvSpPr>
            <a:spLocks noGrp="1"/>
          </p:cNvSpPr>
          <p:nvPr>
            <p:ph idx="1"/>
          </p:nvPr>
        </p:nvSpPr>
        <p:spPr/>
        <p:txBody>
          <a:bodyPr/>
          <a:lstStyle/>
          <a:p>
            <a:r>
              <a:rPr lang="en-GB" sz="2400" dirty="0" smtClean="0"/>
              <a:t>Occupational structure also matters for mobility</a:t>
            </a:r>
          </a:p>
          <a:p>
            <a:pPr lvl="1"/>
            <a:r>
              <a:rPr lang="en-GB" sz="2000" dirty="0" smtClean="0"/>
              <a:t>Displaced workers from routine jobs</a:t>
            </a:r>
          </a:p>
          <a:p>
            <a:pPr lvl="1"/>
            <a:r>
              <a:rPr lang="en-GB" sz="2000" dirty="0" smtClean="0"/>
              <a:t>Changes in career paths towards good non-routine jobs</a:t>
            </a:r>
          </a:p>
          <a:p>
            <a:r>
              <a:rPr lang="en-GB" sz="2400" dirty="0" smtClean="0"/>
              <a:t>HCT would predict:</a:t>
            </a:r>
          </a:p>
          <a:p>
            <a:pPr marL="742950" lvl="2" indent="-342900"/>
            <a:r>
              <a:rPr lang="en-GB" sz="2000" dirty="0"/>
              <a:t>Workers with </a:t>
            </a:r>
            <a:r>
              <a:rPr lang="en-GB" sz="2000" dirty="0" smtClean="0"/>
              <a:t>higher capabilities </a:t>
            </a:r>
            <a:r>
              <a:rPr lang="en-GB" sz="2000" dirty="0"/>
              <a:t>move “up” from routine occupations</a:t>
            </a:r>
          </a:p>
          <a:p>
            <a:pPr marL="742950" lvl="2" indent="-342900">
              <a:buFont typeface="Arial" pitchFamily="34" charset="0"/>
              <a:buChar char="•"/>
            </a:pPr>
            <a:r>
              <a:rPr lang="en-GB" sz="2000" dirty="0" smtClean="0"/>
              <a:t>Workers </a:t>
            </a:r>
            <a:r>
              <a:rPr lang="en-GB" sz="2000" dirty="0"/>
              <a:t>with </a:t>
            </a:r>
            <a:r>
              <a:rPr lang="en-GB" sz="2000" dirty="0" smtClean="0"/>
              <a:t>routine-specific </a:t>
            </a:r>
            <a:r>
              <a:rPr lang="en-GB" sz="2000" dirty="0"/>
              <a:t>skills are less likely to move:</a:t>
            </a:r>
          </a:p>
          <a:p>
            <a:r>
              <a:rPr lang="en-GB" sz="2400" dirty="0" smtClean="0"/>
              <a:t>However, employer recruitment and progression routes affect individuals with similar HC in different ways</a:t>
            </a:r>
          </a:p>
          <a:p>
            <a:pPr marL="342900" lvl="2" indent="-342900"/>
            <a:r>
              <a:rPr lang="en-GB" sz="2400" dirty="0" smtClean="0"/>
              <a:t>Therefore, demand side constraints and labour market institutions affect the relationship between occupatio</a:t>
            </a:r>
            <a:r>
              <a:rPr lang="en-GB" dirty="0" smtClean="0"/>
              <a:t>nal mobility and structure (</a:t>
            </a:r>
            <a:r>
              <a:rPr lang="en-GB" dirty="0" err="1"/>
              <a:t>Rhein</a:t>
            </a:r>
            <a:r>
              <a:rPr lang="en-GB" dirty="0"/>
              <a:t> and </a:t>
            </a:r>
            <a:r>
              <a:rPr lang="en-GB" dirty="0" err="1" smtClean="0"/>
              <a:t>Trübswetter</a:t>
            </a:r>
            <a:r>
              <a:rPr lang="en-GB" dirty="0" smtClean="0"/>
              <a:t>, 2012</a:t>
            </a:r>
            <a:r>
              <a:rPr lang="en-GB" dirty="0"/>
              <a:t>)</a:t>
            </a:r>
          </a:p>
          <a:p>
            <a:endParaRPr lang="en-GB" sz="2400" dirty="0" smtClean="0"/>
          </a:p>
        </p:txBody>
      </p:sp>
    </p:spTree>
    <p:extLst>
      <p:ext uri="{BB962C8B-B14F-4D97-AF65-F5344CB8AC3E}">
        <p14:creationId xmlns:p14="http://schemas.microsoft.com/office/powerpoint/2010/main" xmlns="" val="37344083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GB" sz="4000" dirty="0" smtClean="0"/>
              <a:t>Occupational mobility</a:t>
            </a:r>
            <a:endParaRPr lang="en-US" sz="4000" dirty="0" smtClean="0"/>
          </a:p>
        </p:txBody>
      </p:sp>
      <p:sp>
        <p:nvSpPr>
          <p:cNvPr id="16387" name="Content Placeholder 2"/>
          <p:cNvSpPr>
            <a:spLocks noGrp="1"/>
          </p:cNvSpPr>
          <p:nvPr>
            <p:ph idx="1"/>
          </p:nvPr>
        </p:nvSpPr>
        <p:spPr/>
        <p:txBody>
          <a:bodyPr/>
          <a:lstStyle/>
          <a:p>
            <a:r>
              <a:rPr lang="en-GB" sz="2400" dirty="0" smtClean="0"/>
              <a:t>National Child Development Study (NCDS)</a:t>
            </a:r>
            <a:endParaRPr lang="en-GB" sz="2000" dirty="0" smtClean="0"/>
          </a:p>
          <a:p>
            <a:pPr lvl="1"/>
            <a:r>
              <a:rPr lang="en-GB" sz="2000" dirty="0" smtClean="0"/>
              <a:t>Members all born in a single week in March 1958</a:t>
            </a:r>
          </a:p>
          <a:p>
            <a:pPr lvl="1"/>
            <a:r>
              <a:rPr lang="en-GB" sz="2000" dirty="0" smtClean="0"/>
              <a:t>Use waves 1981, 1991, 1999-2000, 2004-5</a:t>
            </a:r>
          </a:p>
          <a:p>
            <a:pPr lvl="1"/>
            <a:r>
              <a:rPr lang="en-GB" sz="2000" dirty="0" smtClean="0"/>
              <a:t>Data covers age 23 to age 46-7</a:t>
            </a:r>
          </a:p>
          <a:p>
            <a:pPr lvl="1"/>
            <a:r>
              <a:rPr lang="en-GB" sz="2000" dirty="0" smtClean="0"/>
              <a:t>N = 10-12,000 in each wave</a:t>
            </a:r>
          </a:p>
          <a:p>
            <a:r>
              <a:rPr lang="en-GB" sz="2400" dirty="0" smtClean="0"/>
              <a:t>British Cohort Study (BCS)</a:t>
            </a:r>
          </a:p>
          <a:p>
            <a:pPr lvl="1"/>
            <a:r>
              <a:rPr lang="en-GB" sz="2000" dirty="0" smtClean="0"/>
              <a:t>Members all born in a single week in April 1970.</a:t>
            </a:r>
          </a:p>
          <a:p>
            <a:pPr lvl="1"/>
            <a:r>
              <a:rPr lang="en-GB" sz="2000" dirty="0" smtClean="0"/>
              <a:t>Use waves 1992, 1996, 1999, 2004, 2008</a:t>
            </a:r>
          </a:p>
          <a:p>
            <a:pPr lvl="1"/>
            <a:r>
              <a:rPr lang="en-GB" sz="2000" dirty="0" smtClean="0"/>
              <a:t>Data covers age 22 to age 38</a:t>
            </a:r>
          </a:p>
          <a:p>
            <a:pPr lvl="1"/>
            <a:r>
              <a:rPr lang="en-GB" sz="2000" dirty="0" smtClean="0"/>
              <a:t>N = 9,000 in each wave</a:t>
            </a:r>
          </a:p>
          <a:p>
            <a:endParaRPr lang="en-GB" sz="2400" dirty="0" smtClean="0"/>
          </a:p>
        </p:txBody>
      </p:sp>
    </p:spTree>
    <p:extLst>
      <p:ext uri="{BB962C8B-B14F-4D97-AF65-F5344CB8AC3E}">
        <p14:creationId xmlns:p14="http://schemas.microsoft.com/office/powerpoint/2010/main" xmlns="" val="35770746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GB" sz="4000" dirty="0"/>
              <a:t>Occupational mobility</a:t>
            </a:r>
            <a:endParaRPr lang="en-US" sz="4000" dirty="0" smtClean="0"/>
          </a:p>
        </p:txBody>
      </p:sp>
      <p:sp>
        <p:nvSpPr>
          <p:cNvPr id="18435" name="Content Placeholder 2"/>
          <p:cNvSpPr>
            <a:spLocks noGrp="1"/>
          </p:cNvSpPr>
          <p:nvPr>
            <p:ph idx="1"/>
          </p:nvPr>
        </p:nvSpPr>
        <p:spPr/>
        <p:txBody>
          <a:bodyPr/>
          <a:lstStyle/>
          <a:p>
            <a:r>
              <a:rPr lang="en-GB" sz="2400" dirty="0" smtClean="0"/>
              <a:t>How  has routinisation affected transitions from routine occupations?</a:t>
            </a:r>
          </a:p>
          <a:p>
            <a:pPr lvl="1"/>
            <a:r>
              <a:rPr lang="en-GB" sz="2000" dirty="0" smtClean="0"/>
              <a:t>Counterfactual dataset does not exist</a:t>
            </a:r>
          </a:p>
          <a:p>
            <a:pPr lvl="1"/>
            <a:r>
              <a:rPr lang="en-GB" sz="2000" dirty="0" smtClean="0"/>
              <a:t>Look at 4 or 5 year periods of transitions between 1981 and 2008</a:t>
            </a:r>
          </a:p>
          <a:p>
            <a:pPr lvl="1"/>
            <a:r>
              <a:rPr lang="en-GB" sz="2000" dirty="0" smtClean="0"/>
              <a:t>Include a measure of routinisation using changes in employment share of routine workers across entire economy (LFS data)</a:t>
            </a:r>
          </a:p>
          <a:p>
            <a:pPr>
              <a:buFont typeface="Arial" charset="0"/>
              <a:buNone/>
            </a:pPr>
            <a:endParaRPr lang="en-GB" sz="2400" dirty="0" smtClean="0"/>
          </a:p>
        </p:txBody>
      </p:sp>
      <p:graphicFrame>
        <p:nvGraphicFramePr>
          <p:cNvPr id="6" name="Table 5"/>
          <p:cNvGraphicFramePr>
            <a:graphicFrameLocks noGrp="1"/>
          </p:cNvGraphicFramePr>
          <p:nvPr/>
        </p:nvGraphicFramePr>
        <p:xfrm>
          <a:off x="611563" y="4005064"/>
          <a:ext cx="7992885" cy="1261872"/>
        </p:xfrm>
        <a:graphic>
          <a:graphicData uri="http://schemas.openxmlformats.org/drawingml/2006/table">
            <a:tbl>
              <a:tblPr/>
              <a:tblGrid>
                <a:gridCol w="2376261"/>
                <a:gridCol w="936104"/>
                <a:gridCol w="936104"/>
                <a:gridCol w="936104"/>
                <a:gridCol w="936104"/>
                <a:gridCol w="936104"/>
                <a:gridCol w="936104"/>
              </a:tblGrid>
              <a:tr h="190500">
                <a:tc>
                  <a:txBody>
                    <a:bodyPr/>
                    <a:lstStyle/>
                    <a:p>
                      <a:pPr algn="ctr">
                        <a:lnSpc>
                          <a:spcPct val="115000"/>
                        </a:lnSpc>
                        <a:spcAft>
                          <a:spcPts val="600"/>
                        </a:spcAft>
                      </a:pPr>
                      <a:endParaRPr lang="en-GB" sz="1200">
                        <a:solidFill>
                          <a:srgbClr val="000000"/>
                        </a:solidFill>
                        <a:latin typeface="+mn-lt"/>
                        <a:ea typeface="Times New Roman"/>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1</a:t>
                      </a:r>
                      <a:endParaRPr lang="en-GB" sz="1200" dirty="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2</a:t>
                      </a:r>
                      <a:endParaRPr lang="en-GB" sz="1200" dirty="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3</a:t>
                      </a:r>
                      <a:endParaRPr lang="en-GB" sz="1200" dirty="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4</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5</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6</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0500">
                <a:tc>
                  <a:txBody>
                    <a:bodyPr/>
                    <a:lstStyle/>
                    <a:p>
                      <a:pPr>
                        <a:lnSpc>
                          <a:spcPct val="115000"/>
                        </a:lnSpc>
                        <a:spcAft>
                          <a:spcPts val="600"/>
                        </a:spcAft>
                      </a:pPr>
                      <a:r>
                        <a:rPr lang="en-GB" sz="1200">
                          <a:solidFill>
                            <a:srgbClr val="000000"/>
                          </a:solidFill>
                          <a:latin typeface="+mn-lt"/>
                          <a:ea typeface="Times New Roman"/>
                          <a:cs typeface="Times New Roman"/>
                        </a:rPr>
                        <a:t>Drop in proportion of routine jobs</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-5.83%</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-5.64%</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-3.52%</a:t>
                      </a:r>
                      <a:endParaRPr lang="en-GB" sz="1200" dirty="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-1.60%</a:t>
                      </a:r>
                      <a:endParaRPr lang="en-GB" sz="1200" dirty="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-5.68%</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-2.22%</a:t>
                      </a:r>
                      <a:endParaRPr lang="en-GB" sz="1200">
                        <a:latin typeface="+mn-lt"/>
                        <a:ea typeface="Calibri"/>
                        <a:cs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r h="190500">
                <a:tc>
                  <a:txBody>
                    <a:bodyPr/>
                    <a:lstStyle/>
                    <a:p>
                      <a:pPr>
                        <a:lnSpc>
                          <a:spcPct val="115000"/>
                        </a:lnSpc>
                        <a:spcAft>
                          <a:spcPts val="600"/>
                        </a:spcAft>
                      </a:pPr>
                      <a:r>
                        <a:rPr lang="en-GB" sz="1200">
                          <a:solidFill>
                            <a:srgbClr val="000000"/>
                          </a:solidFill>
                          <a:latin typeface="+mn-lt"/>
                          <a:ea typeface="Times New Roman"/>
                          <a:cs typeface="Times New Roman"/>
                        </a:rPr>
                        <a:t>Rate of decline</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-10.91%</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-11.85%</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-8.39%</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-4.15%</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-15.42%</a:t>
                      </a:r>
                      <a:endParaRPr lang="en-GB" sz="1200" dirty="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-7.11%</a:t>
                      </a:r>
                      <a:endParaRPr lang="en-GB" sz="1200">
                        <a:latin typeface="+mn-lt"/>
                        <a:ea typeface="Calibri"/>
                        <a:cs typeface="Times New Roman"/>
                      </a:endParaRPr>
                    </a:p>
                  </a:txBody>
                  <a:tcPr marL="68580" marR="68580" marT="0" marB="0" anchor="ctr">
                    <a:lnL>
                      <a:noFill/>
                    </a:lnL>
                    <a:lnR>
                      <a:noFill/>
                    </a:lnR>
                    <a:lnT>
                      <a:noFill/>
                    </a:lnT>
                    <a:lnB>
                      <a:noFill/>
                    </a:lnB>
                  </a:tcPr>
                </a:tc>
              </a:tr>
              <a:tr h="190500">
                <a:tc>
                  <a:txBody>
                    <a:bodyPr/>
                    <a:lstStyle/>
                    <a:p>
                      <a:pPr>
                        <a:lnSpc>
                          <a:spcPct val="115000"/>
                        </a:lnSpc>
                        <a:spcAft>
                          <a:spcPts val="600"/>
                        </a:spcAft>
                      </a:pPr>
                      <a:r>
                        <a:rPr lang="en-GB" sz="1200">
                          <a:solidFill>
                            <a:srgbClr val="000000"/>
                          </a:solidFill>
                          <a:latin typeface="+mn-lt"/>
                          <a:ea typeface="Times New Roman"/>
                          <a:cs typeface="Times New Roman"/>
                        </a:rPr>
                        <a:t>DISPLACEMENT</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0.1091</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0.1185</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0.0839</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0.0415</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0.1542</a:t>
                      </a:r>
                      <a:endParaRPr lang="en-GB" sz="1200" dirty="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0.0711</a:t>
                      </a:r>
                      <a:endParaRPr lang="en-GB" sz="1200" dirty="0">
                        <a:latin typeface="+mn-lt"/>
                        <a:ea typeface="Calibri"/>
                        <a:cs typeface="Times New Roman"/>
                      </a:endParaRPr>
                    </a:p>
                  </a:txBody>
                  <a:tcPr marL="68580" marR="68580" marT="0" marB="0" anchor="ctr">
                    <a:lnL>
                      <a:noFill/>
                    </a:lnL>
                    <a:lnR>
                      <a:noFill/>
                    </a:lnR>
                    <a:lnT>
                      <a:noFill/>
                    </a:lnT>
                    <a:lnB>
                      <a:noFill/>
                    </a:lnB>
                  </a:tcPr>
                </a:tc>
              </a:tr>
              <a:tr h="50800">
                <a:tc>
                  <a:txBody>
                    <a:bodyPr/>
                    <a:lstStyle/>
                    <a:p>
                      <a:pPr>
                        <a:lnSpc>
                          <a:spcPct val="115000"/>
                        </a:lnSpc>
                        <a:spcAft>
                          <a:spcPts val="600"/>
                        </a:spcAft>
                      </a:pPr>
                      <a:r>
                        <a:rPr lang="en-GB" sz="1200">
                          <a:solidFill>
                            <a:srgbClr val="000000"/>
                          </a:solidFill>
                          <a:latin typeface="+mn-lt"/>
                          <a:ea typeface="Times New Roman"/>
                          <a:cs typeface="Times New Roman"/>
                        </a:rPr>
                        <a:t>NCDS age</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23</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28</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33</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37</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a:solidFill>
                            <a:srgbClr val="000000"/>
                          </a:solidFill>
                          <a:latin typeface="+mn-lt"/>
                          <a:ea typeface="Times New Roman"/>
                          <a:cs typeface="Times New Roman"/>
                        </a:rPr>
                        <a:t>41</a:t>
                      </a:r>
                      <a:endParaRPr lang="en-GB" sz="1200">
                        <a:latin typeface="+mn-lt"/>
                        <a:ea typeface="Calibri"/>
                        <a:cs typeface="Times New Roman"/>
                      </a:endParaRPr>
                    </a:p>
                  </a:txBody>
                  <a:tcPr marL="68580" marR="68580" marT="0" marB="0" anchor="ctr">
                    <a:lnL>
                      <a:noFill/>
                    </a:lnL>
                    <a:lnR>
                      <a:noFill/>
                    </a:lnR>
                    <a:lnT>
                      <a:noFill/>
                    </a:lnT>
                    <a:lnB>
                      <a:noFill/>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a:t>
                      </a:r>
                      <a:endParaRPr lang="en-GB" sz="1200" dirty="0">
                        <a:latin typeface="+mn-lt"/>
                        <a:ea typeface="Calibri"/>
                        <a:cs typeface="Times New Roman"/>
                      </a:endParaRPr>
                    </a:p>
                  </a:txBody>
                  <a:tcPr marL="68580" marR="68580" marT="0" marB="0" anchor="ctr">
                    <a:lnL>
                      <a:noFill/>
                    </a:lnL>
                    <a:lnR>
                      <a:noFill/>
                    </a:lnR>
                    <a:lnT>
                      <a:noFill/>
                    </a:lnT>
                    <a:lnB>
                      <a:noFill/>
                    </a:lnB>
                  </a:tcPr>
                </a:tc>
              </a:tr>
              <a:tr h="190500">
                <a:tc>
                  <a:txBody>
                    <a:bodyPr/>
                    <a:lstStyle/>
                    <a:p>
                      <a:pPr>
                        <a:lnSpc>
                          <a:spcPct val="115000"/>
                        </a:lnSpc>
                        <a:spcAft>
                          <a:spcPts val="600"/>
                        </a:spcAft>
                      </a:pPr>
                      <a:r>
                        <a:rPr lang="en-GB" sz="1200">
                          <a:solidFill>
                            <a:srgbClr val="000000"/>
                          </a:solidFill>
                          <a:latin typeface="+mn-lt"/>
                          <a:ea typeface="Times New Roman"/>
                          <a:cs typeface="Times New Roman"/>
                        </a:rPr>
                        <a:t>BCS age</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22</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26</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a:solidFill>
                            <a:srgbClr val="000000"/>
                          </a:solidFill>
                          <a:latin typeface="+mn-lt"/>
                          <a:ea typeface="Times New Roman"/>
                          <a:cs typeface="Times New Roman"/>
                        </a:rPr>
                        <a:t>30</a:t>
                      </a:r>
                      <a:endParaRPr lang="en-GB" sz="120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GB" sz="1200" dirty="0">
                          <a:solidFill>
                            <a:srgbClr val="000000"/>
                          </a:solidFill>
                          <a:latin typeface="+mn-lt"/>
                          <a:ea typeface="Times New Roman"/>
                          <a:cs typeface="Times New Roman"/>
                        </a:rPr>
                        <a:t>34</a:t>
                      </a:r>
                      <a:endParaRPr lang="en-GB" sz="1200" dirty="0">
                        <a:latin typeface="+mn-lt"/>
                        <a:ea typeface="Calibri"/>
                        <a:cs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5384159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4000" dirty="0"/>
              <a:t>Occupational mobility</a:t>
            </a:r>
            <a:endParaRPr lang="en-US" sz="4000" dirty="0" smtClean="0"/>
          </a:p>
        </p:txBody>
      </p:sp>
      <p:sp>
        <p:nvSpPr>
          <p:cNvPr id="19459" name="Content Placeholder 2"/>
          <p:cNvSpPr>
            <a:spLocks noGrp="1"/>
          </p:cNvSpPr>
          <p:nvPr>
            <p:ph idx="1"/>
          </p:nvPr>
        </p:nvSpPr>
        <p:spPr/>
        <p:txBody>
          <a:bodyPr/>
          <a:lstStyle/>
          <a:p>
            <a:r>
              <a:rPr lang="en-GB" sz="2400" dirty="0" smtClean="0"/>
              <a:t>Econometric analysis using </a:t>
            </a:r>
            <a:r>
              <a:rPr lang="en-GB" sz="2400" dirty="0" err="1" smtClean="0"/>
              <a:t>logit</a:t>
            </a:r>
            <a:r>
              <a:rPr lang="en-GB" sz="2400" dirty="0" smtClean="0"/>
              <a:t> model</a:t>
            </a:r>
          </a:p>
          <a:p>
            <a:pPr lvl="1"/>
            <a:r>
              <a:rPr lang="en-GB" sz="2000" dirty="0" smtClean="0"/>
              <a:t>One equation for each destination occupation (or out of work), conditional on starting in a routine occupation</a:t>
            </a:r>
          </a:p>
          <a:p>
            <a:pPr lvl="1"/>
            <a:r>
              <a:rPr lang="en-GB" sz="2000" dirty="0" smtClean="0"/>
              <a:t>Estimates the conditional probability that a routine worker makes a particular transitions.</a:t>
            </a:r>
          </a:p>
          <a:p>
            <a:r>
              <a:rPr lang="en-GB" sz="2400" dirty="0" smtClean="0"/>
              <a:t>Independent variables (baseline model):</a:t>
            </a:r>
          </a:p>
          <a:p>
            <a:pPr lvl="1"/>
            <a:r>
              <a:rPr lang="en-GB" sz="2000" dirty="0" smtClean="0"/>
              <a:t>Gender, ethnicity</a:t>
            </a:r>
          </a:p>
          <a:p>
            <a:pPr lvl="1"/>
            <a:r>
              <a:rPr lang="en-GB" sz="2000" dirty="0" smtClean="0"/>
              <a:t>Age, routine occupation experience</a:t>
            </a:r>
          </a:p>
          <a:p>
            <a:pPr lvl="1"/>
            <a:r>
              <a:rPr lang="en-GB" sz="2000" dirty="0" smtClean="0"/>
              <a:t>Qualifications (vocational and academic)</a:t>
            </a:r>
          </a:p>
          <a:p>
            <a:pPr lvl="1"/>
            <a:r>
              <a:rPr lang="en-GB" sz="2000" dirty="0" smtClean="0"/>
              <a:t>Displacement</a:t>
            </a:r>
          </a:p>
        </p:txBody>
      </p:sp>
      <p:sp>
        <p:nvSpPr>
          <p:cNvPr id="194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xmlns="" val="203551376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4000" dirty="0"/>
              <a:t>Occupational mobility</a:t>
            </a:r>
            <a:endParaRPr lang="en-US" sz="4000" dirty="0" smtClean="0"/>
          </a:p>
        </p:txBody>
      </p:sp>
      <p:sp>
        <p:nvSpPr>
          <p:cNvPr id="19459" name="Content Placeholder 2"/>
          <p:cNvSpPr>
            <a:spLocks noGrp="1"/>
          </p:cNvSpPr>
          <p:nvPr>
            <p:ph idx="1"/>
          </p:nvPr>
        </p:nvSpPr>
        <p:spPr/>
        <p:txBody>
          <a:bodyPr/>
          <a:lstStyle/>
          <a:p>
            <a:r>
              <a:rPr lang="en-GB" sz="2400" dirty="0" smtClean="0"/>
              <a:t>Women are more mobile</a:t>
            </a:r>
          </a:p>
          <a:p>
            <a:r>
              <a:rPr lang="en-GB" sz="2400" dirty="0" smtClean="0"/>
              <a:t>Specific experience decreases mobility</a:t>
            </a:r>
          </a:p>
          <a:p>
            <a:r>
              <a:rPr lang="en-GB" sz="2400" dirty="0" smtClean="0"/>
              <a:t>Effect of age differs between cohorts – younger cohort becomes more mobile as they age</a:t>
            </a:r>
          </a:p>
          <a:p>
            <a:r>
              <a:rPr lang="en-GB" sz="2400" dirty="0" smtClean="0"/>
              <a:t>Age and routine experience combined increases mobility</a:t>
            </a:r>
          </a:p>
          <a:p>
            <a:pPr lvl="1"/>
            <a:r>
              <a:rPr lang="en-GB" sz="2000" dirty="0" smtClean="0"/>
              <a:t>Career progression (</a:t>
            </a:r>
            <a:r>
              <a:rPr lang="en-GB" sz="2000" dirty="0" err="1" smtClean="0"/>
              <a:t>Sicherman</a:t>
            </a:r>
            <a:r>
              <a:rPr lang="en-GB" sz="2000" dirty="0" smtClean="0"/>
              <a:t> and </a:t>
            </a:r>
            <a:r>
              <a:rPr lang="en-GB" sz="2000" dirty="0" err="1" smtClean="0"/>
              <a:t>Galor</a:t>
            </a:r>
            <a:r>
              <a:rPr lang="en-GB" sz="2000" dirty="0" smtClean="0"/>
              <a:t>, 1990)?</a:t>
            </a:r>
          </a:p>
          <a:p>
            <a:pPr lvl="1"/>
            <a:r>
              <a:rPr lang="en-GB" sz="2000" dirty="0" smtClean="0"/>
              <a:t>Structural unemployment?</a:t>
            </a:r>
          </a:p>
          <a:p>
            <a:r>
              <a:rPr lang="en-GB" sz="2400" dirty="0" smtClean="0"/>
              <a:t>More qualified are more mobile, particularly academic qualifications. More mixed picture for vocational qualifications</a:t>
            </a:r>
          </a:p>
          <a:p>
            <a:endParaRPr lang="en-GB" sz="2000" dirty="0" smtClean="0"/>
          </a:p>
          <a:p>
            <a:endParaRPr lang="en-GB" sz="2000" dirty="0" smtClean="0"/>
          </a:p>
        </p:txBody>
      </p:sp>
      <p:sp>
        <p:nvSpPr>
          <p:cNvPr id="194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xmlns="" val="419861298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95536" y="155679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2400" dirty="0" smtClean="0">
                <a:solidFill>
                  <a:schemeClr val="tx2"/>
                </a:solidFill>
                <a:latin typeface="+mn-lt"/>
                <a:cs typeface="+mn-cs"/>
              </a:rPr>
              <a:t>How much mobility is displacement?</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2400" dirty="0" smtClean="0">
                <a:solidFill>
                  <a:schemeClr val="tx2"/>
                </a:solidFill>
                <a:latin typeface="+mn-lt"/>
                <a:cs typeface="+mn-cs"/>
              </a:rPr>
              <a:t>Younger cohort is:</a:t>
            </a:r>
          </a:p>
          <a:p>
            <a:pPr marL="800100" lvl="1" indent="-342900" eaLnBrk="0" hangingPunct="0">
              <a:spcBef>
                <a:spcPct val="20000"/>
              </a:spcBef>
              <a:buFont typeface="Arial" charset="0"/>
              <a:buChar char="•"/>
              <a:defRPr/>
            </a:pPr>
            <a:r>
              <a:rPr lang="en-GB" sz="2000" dirty="0" smtClean="0">
                <a:solidFill>
                  <a:schemeClr val="tx2"/>
                </a:solidFill>
                <a:latin typeface="+mn-lt"/>
                <a:cs typeface="+mn-cs"/>
              </a:rPr>
              <a:t>More mobile overall, but...</a:t>
            </a:r>
          </a:p>
          <a:p>
            <a:pPr marL="800100" lvl="1" indent="-342900" eaLnBrk="0" hangingPunct="0">
              <a:spcBef>
                <a:spcPct val="20000"/>
              </a:spcBef>
              <a:buFont typeface="Arial" charset="0"/>
              <a:buChar char="•"/>
              <a:defRPr/>
            </a:pPr>
            <a:r>
              <a:rPr lang="en-GB" sz="2000" dirty="0" smtClean="0">
                <a:solidFill>
                  <a:schemeClr val="tx2"/>
                </a:solidFill>
                <a:latin typeface="+mn-lt"/>
                <a:cs typeface="+mn-cs"/>
              </a:rPr>
              <a:t>Less affected by displacement</a:t>
            </a:r>
          </a:p>
          <a:p>
            <a:pPr marL="800100" lvl="1" indent="-342900" eaLnBrk="0" hangingPunct="0">
              <a:spcBef>
                <a:spcPct val="20000"/>
              </a:spcBef>
              <a:buFont typeface="Arial" charset="0"/>
              <a:buChar char="•"/>
              <a:defRPr/>
            </a:pPr>
            <a:r>
              <a:rPr lang="en-GB" sz="2000" dirty="0" smtClean="0">
                <a:solidFill>
                  <a:schemeClr val="tx2"/>
                </a:solidFill>
                <a:latin typeface="+mn-lt"/>
                <a:cs typeface="+mn-cs"/>
              </a:rPr>
              <a:t>Why?</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p:txBody>
      </p:sp>
      <p:sp>
        <p:nvSpPr>
          <p:cNvPr id="12290" name="Title 1"/>
          <p:cNvSpPr>
            <a:spLocks noGrp="1"/>
          </p:cNvSpPr>
          <p:nvPr>
            <p:ph type="title"/>
          </p:nvPr>
        </p:nvSpPr>
        <p:spPr/>
        <p:txBody>
          <a:bodyPr/>
          <a:lstStyle/>
          <a:p>
            <a:r>
              <a:rPr lang="en-GB" sz="4000" dirty="0"/>
              <a:t>Occupational mobility</a:t>
            </a:r>
            <a:endParaRPr lang="en-US" sz="4000" dirty="0" smtClean="0"/>
          </a:p>
        </p:txBody>
      </p:sp>
      <p:graphicFrame>
        <p:nvGraphicFramePr>
          <p:cNvPr id="4" name="Content Placeholder 3"/>
          <p:cNvGraphicFramePr>
            <a:graphicFrameLocks noGrp="1"/>
          </p:cNvGraphicFramePr>
          <p:nvPr>
            <p:ph idx="1"/>
          </p:nvPr>
        </p:nvGraphicFramePr>
        <p:xfrm>
          <a:off x="611560" y="2204864"/>
          <a:ext cx="7704853" cy="1476263"/>
        </p:xfrm>
        <a:graphic>
          <a:graphicData uri="http://schemas.openxmlformats.org/drawingml/2006/table">
            <a:tbl>
              <a:tblPr/>
              <a:tblGrid>
                <a:gridCol w="2445522"/>
                <a:gridCol w="751333"/>
                <a:gridCol w="751333"/>
                <a:gridCol w="751333"/>
                <a:gridCol w="751333"/>
                <a:gridCol w="751333"/>
                <a:gridCol w="751333"/>
                <a:gridCol w="751333"/>
              </a:tblGrid>
              <a:tr h="339031">
                <a:tc>
                  <a:txBody>
                    <a:bodyPr/>
                    <a:lstStyle/>
                    <a:p>
                      <a:pPr>
                        <a:lnSpc>
                          <a:spcPct val="115000"/>
                        </a:lnSpc>
                      </a:pPr>
                      <a:r>
                        <a:rPr lang="en-GB" sz="1400" dirty="0" smtClean="0">
                          <a:solidFill>
                            <a:schemeClr val="accent1">
                              <a:lumMod val="75000"/>
                            </a:schemeClr>
                          </a:solidFill>
                          <a:latin typeface="+mn-lt"/>
                          <a:ea typeface="Times New Roman"/>
                          <a:cs typeface="Times New Roman"/>
                        </a:rPr>
                        <a:t>Probability of staying in routine</a:t>
                      </a:r>
                      <a:endParaRPr lang="en-GB" sz="1400" dirty="0">
                        <a:solidFill>
                          <a:schemeClr val="accent1">
                            <a:lumMod val="75000"/>
                          </a:schemeClr>
                        </a:solidFill>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Calibri"/>
                          <a:cs typeface="Times New Roman"/>
                        </a:rPr>
                        <a:t>A-Levels</a:t>
                      </a:r>
                      <a:r>
                        <a:rPr lang="en-GB" sz="1400" baseline="0" dirty="0" smtClean="0">
                          <a:solidFill>
                            <a:schemeClr val="accent1">
                              <a:lumMod val="75000"/>
                            </a:schemeClr>
                          </a:solidFill>
                          <a:latin typeface="+mn-lt"/>
                          <a:ea typeface="Calibri"/>
                          <a:cs typeface="Times New Roman"/>
                        </a:rPr>
                        <a:t> and equivalent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Times New Roman"/>
                          <a:cs typeface="Times New Roman"/>
                        </a:rPr>
                        <a:t>Graduates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r>
              <a:tr h="309040">
                <a:tc>
                  <a:txBody>
                    <a:bodyPr/>
                    <a:lstStyle/>
                    <a:p>
                      <a:pPr>
                        <a:lnSpc>
                          <a:spcPct val="115000"/>
                        </a:lnSpc>
                        <a:spcAft>
                          <a:spcPts val="0"/>
                        </a:spcAft>
                      </a:pPr>
                      <a:r>
                        <a:rPr lang="en-GB" sz="1400" dirty="0" smtClean="0">
                          <a:solidFill>
                            <a:schemeClr val="accent1">
                              <a:lumMod val="75000"/>
                            </a:schemeClr>
                          </a:solidFill>
                          <a:latin typeface="+mn-lt"/>
                          <a:ea typeface="Calibri"/>
                          <a:cs typeface="Times New Roman"/>
                        </a:rPr>
                        <a:t>Decline of routine jobs: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0%</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NCDS (1958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95%</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85%</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10</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88%</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67%</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20</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BCS (1970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82%</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78%</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3</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62%</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57%</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5</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18898809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95536" y="155679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2400" dirty="0" smtClean="0">
                <a:solidFill>
                  <a:schemeClr val="tx2"/>
                </a:solidFill>
                <a:latin typeface="+mn-lt"/>
                <a:cs typeface="+mn-cs"/>
              </a:rPr>
              <a:t>Displacement including job and education interactions</a:t>
            </a: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lang="en-GB" sz="2400" dirty="0" smtClean="0">
              <a:solidFill>
                <a:schemeClr val="tx2"/>
              </a:solidFill>
              <a:latin typeface="+mn-lt"/>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kumimoji="0" lang="en-GB" sz="2400" b="0" i="0" u="none" strike="noStrike" kern="1200" cap="none" spc="0" normalizeH="0" baseline="0" noProof="0" dirty="0">
              <a:ln>
                <a:noFill/>
              </a:ln>
              <a:solidFill>
                <a:schemeClr val="tx2"/>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endParaRPr lang="en-GB" sz="2400" dirty="0" smtClean="0">
              <a:solidFill>
                <a:schemeClr val="tx2"/>
              </a:solidFill>
              <a:latin typeface="+mn-lt"/>
              <a:cs typeface="+mn-cs"/>
            </a:endParaRPr>
          </a:p>
        </p:txBody>
      </p:sp>
      <p:sp>
        <p:nvSpPr>
          <p:cNvPr id="12290" name="Title 1"/>
          <p:cNvSpPr>
            <a:spLocks noGrp="1"/>
          </p:cNvSpPr>
          <p:nvPr>
            <p:ph type="title"/>
          </p:nvPr>
        </p:nvSpPr>
        <p:spPr/>
        <p:txBody>
          <a:bodyPr/>
          <a:lstStyle/>
          <a:p>
            <a:r>
              <a:rPr lang="en-GB" sz="4000" dirty="0" smtClean="0"/>
              <a:t>Occupational mobility</a:t>
            </a:r>
            <a:endParaRPr lang="en-US" sz="4000" dirty="0" smtClean="0"/>
          </a:p>
        </p:txBody>
      </p:sp>
      <p:graphicFrame>
        <p:nvGraphicFramePr>
          <p:cNvPr id="4" name="Content Placeholder 3"/>
          <p:cNvGraphicFramePr>
            <a:graphicFrameLocks noGrp="1"/>
          </p:cNvGraphicFramePr>
          <p:nvPr>
            <p:ph idx="1"/>
          </p:nvPr>
        </p:nvGraphicFramePr>
        <p:xfrm>
          <a:off x="611560" y="2348880"/>
          <a:ext cx="7704853" cy="1476263"/>
        </p:xfrm>
        <a:graphic>
          <a:graphicData uri="http://schemas.openxmlformats.org/drawingml/2006/table">
            <a:tbl>
              <a:tblPr/>
              <a:tblGrid>
                <a:gridCol w="2445522"/>
                <a:gridCol w="751333"/>
                <a:gridCol w="751333"/>
                <a:gridCol w="751333"/>
                <a:gridCol w="751333"/>
                <a:gridCol w="751333"/>
                <a:gridCol w="751333"/>
                <a:gridCol w="751333"/>
              </a:tblGrid>
              <a:tr h="339031">
                <a:tc>
                  <a:txBody>
                    <a:bodyPr/>
                    <a:lstStyle/>
                    <a:p>
                      <a:pPr>
                        <a:lnSpc>
                          <a:spcPct val="115000"/>
                        </a:lnSpc>
                      </a:pPr>
                      <a:r>
                        <a:rPr lang="en-GB" sz="1400" dirty="0" smtClean="0">
                          <a:solidFill>
                            <a:schemeClr val="accent1">
                              <a:lumMod val="75000"/>
                            </a:schemeClr>
                          </a:solidFill>
                          <a:latin typeface="+mn-lt"/>
                          <a:ea typeface="Times New Roman"/>
                          <a:cs typeface="Times New Roman"/>
                        </a:rPr>
                        <a:t>Probability of staying in routine</a:t>
                      </a:r>
                      <a:endParaRPr lang="en-GB" sz="1400" dirty="0">
                        <a:solidFill>
                          <a:schemeClr val="accent1">
                            <a:lumMod val="75000"/>
                          </a:schemeClr>
                        </a:solidFill>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Calibri"/>
                          <a:cs typeface="Times New Roman"/>
                        </a:rPr>
                        <a:t>Admin (non-graduates)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Times New Roman"/>
                          <a:cs typeface="Times New Roman"/>
                        </a:rPr>
                        <a:t>Non Admin (</a:t>
                      </a:r>
                      <a:r>
                        <a:rPr lang="en-GB" sz="1400" dirty="0" smtClean="0">
                          <a:solidFill>
                            <a:schemeClr val="accent1">
                              <a:lumMod val="75000"/>
                            </a:schemeClr>
                          </a:solidFill>
                          <a:latin typeface="+mn-lt"/>
                          <a:ea typeface="Calibri"/>
                          <a:cs typeface="Times New Roman"/>
                        </a:rPr>
                        <a:t>non-graduates)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r>
              <a:tr h="309040">
                <a:tc>
                  <a:txBody>
                    <a:bodyPr/>
                    <a:lstStyle/>
                    <a:p>
                      <a:pPr>
                        <a:lnSpc>
                          <a:spcPct val="115000"/>
                        </a:lnSpc>
                        <a:spcAft>
                          <a:spcPts val="0"/>
                        </a:spcAft>
                      </a:pPr>
                      <a:r>
                        <a:rPr lang="en-GB" sz="1400" dirty="0" smtClean="0">
                          <a:solidFill>
                            <a:schemeClr val="accent1">
                              <a:lumMod val="75000"/>
                            </a:schemeClr>
                          </a:solidFill>
                          <a:latin typeface="+mn-lt"/>
                          <a:ea typeface="Calibri"/>
                          <a:cs typeface="Times New Roman"/>
                        </a:rPr>
                        <a:t>Decline of routine jobs: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0%</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NCDS (1958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96%</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84%</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smtClean="0">
                          <a:solidFill>
                            <a:schemeClr val="accent1">
                              <a:lumMod val="75000"/>
                            </a:schemeClr>
                          </a:solidFill>
                          <a:latin typeface="+mn-lt"/>
                          <a:ea typeface="Times New Roman"/>
                          <a:cs typeface="Times New Roman"/>
                        </a:rPr>
                        <a:t>10%***</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94%</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85%</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smtClean="0">
                          <a:solidFill>
                            <a:schemeClr val="accent1">
                              <a:lumMod val="75000"/>
                            </a:schemeClr>
                          </a:solidFill>
                          <a:latin typeface="+mn-lt"/>
                          <a:ea typeface="Times New Roman"/>
                          <a:cs typeface="Times New Roman"/>
                        </a:rPr>
                        <a:t>9%***</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BCS (1970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78%</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76%</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2</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84%</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80%</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4</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7" name="Content Placeholder 3"/>
          <p:cNvGraphicFramePr>
            <a:graphicFrameLocks/>
          </p:cNvGraphicFramePr>
          <p:nvPr/>
        </p:nvGraphicFramePr>
        <p:xfrm>
          <a:off x="611560" y="4221088"/>
          <a:ext cx="7704853" cy="1476263"/>
        </p:xfrm>
        <a:graphic>
          <a:graphicData uri="http://schemas.openxmlformats.org/drawingml/2006/table">
            <a:tbl>
              <a:tblPr/>
              <a:tblGrid>
                <a:gridCol w="2445522"/>
                <a:gridCol w="751333"/>
                <a:gridCol w="751333"/>
                <a:gridCol w="751333"/>
                <a:gridCol w="751333"/>
                <a:gridCol w="751333"/>
                <a:gridCol w="751333"/>
                <a:gridCol w="751333"/>
              </a:tblGrid>
              <a:tr h="339031">
                <a:tc>
                  <a:txBody>
                    <a:bodyPr/>
                    <a:lstStyle/>
                    <a:p>
                      <a:pPr>
                        <a:lnSpc>
                          <a:spcPct val="115000"/>
                        </a:lnSpc>
                      </a:pPr>
                      <a:r>
                        <a:rPr lang="en-GB" sz="1400" dirty="0" smtClean="0">
                          <a:solidFill>
                            <a:schemeClr val="accent1">
                              <a:lumMod val="75000"/>
                            </a:schemeClr>
                          </a:solidFill>
                          <a:latin typeface="+mn-lt"/>
                          <a:ea typeface="Times New Roman"/>
                          <a:cs typeface="Times New Roman"/>
                        </a:rPr>
                        <a:t>Probability of staying in routine</a:t>
                      </a:r>
                      <a:endParaRPr lang="en-GB" sz="1400" dirty="0">
                        <a:solidFill>
                          <a:schemeClr val="accent1">
                            <a:lumMod val="75000"/>
                          </a:schemeClr>
                        </a:solidFill>
                        <a:latin typeface="+mn-lt"/>
                        <a:ea typeface="Times New Roman"/>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Calibri"/>
                          <a:cs typeface="Times New Roman"/>
                        </a:rPr>
                        <a:t>Admin (graduates)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c>
                  <a:txBody>
                    <a:bodyPr/>
                    <a:lstStyle/>
                    <a:p>
                      <a:pPr algn="ctr">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a:noFill/>
                    </a:lnB>
                  </a:tcPr>
                </a:tc>
                <a:tc gridSpan="3">
                  <a:txBody>
                    <a:bodyPr/>
                    <a:lstStyle/>
                    <a:p>
                      <a:pPr algn="ctr">
                        <a:lnSpc>
                          <a:spcPct val="115000"/>
                        </a:lnSpc>
                        <a:spcAft>
                          <a:spcPts val="0"/>
                        </a:spcAft>
                      </a:pPr>
                      <a:r>
                        <a:rPr lang="en-GB" sz="1400" dirty="0" smtClean="0">
                          <a:solidFill>
                            <a:schemeClr val="accent1">
                              <a:lumMod val="75000"/>
                            </a:schemeClr>
                          </a:solidFill>
                          <a:latin typeface="+mn-lt"/>
                          <a:ea typeface="Times New Roman"/>
                          <a:cs typeface="Times New Roman"/>
                        </a:rPr>
                        <a:t>Non Admin (</a:t>
                      </a:r>
                      <a:r>
                        <a:rPr lang="en-GB" sz="1400" dirty="0" smtClean="0">
                          <a:solidFill>
                            <a:schemeClr val="accent1">
                              <a:lumMod val="75000"/>
                            </a:schemeClr>
                          </a:solidFill>
                          <a:latin typeface="+mn-lt"/>
                          <a:ea typeface="Calibri"/>
                          <a:cs typeface="Times New Roman"/>
                        </a:rPr>
                        <a:t>graduates)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GB"/>
                    </a:p>
                  </a:txBody>
                  <a:tcPr/>
                </a:tc>
                <a:tc hMerge="1">
                  <a:txBody>
                    <a:bodyPr/>
                    <a:lstStyle/>
                    <a:p>
                      <a:endParaRPr lang="en-GB"/>
                    </a:p>
                  </a:txBody>
                  <a:tcPr/>
                </a:tc>
              </a:tr>
              <a:tr h="309040">
                <a:tc>
                  <a:txBody>
                    <a:bodyPr/>
                    <a:lstStyle/>
                    <a:p>
                      <a:pPr>
                        <a:lnSpc>
                          <a:spcPct val="115000"/>
                        </a:lnSpc>
                        <a:spcAft>
                          <a:spcPts val="0"/>
                        </a:spcAft>
                      </a:pPr>
                      <a:r>
                        <a:rPr lang="en-GB" sz="1400" dirty="0" smtClean="0">
                          <a:solidFill>
                            <a:schemeClr val="accent1">
                              <a:lumMod val="75000"/>
                            </a:schemeClr>
                          </a:solidFill>
                          <a:latin typeface="+mn-lt"/>
                          <a:ea typeface="Calibri"/>
                          <a:cs typeface="Times New Roman"/>
                        </a:rPr>
                        <a:t>Decline of routine jobs:</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a:solidFill>
                            <a:schemeClr val="accent1">
                              <a:lumMod val="75000"/>
                            </a:schemeClr>
                          </a:solidFill>
                          <a:latin typeface="+mn-lt"/>
                          <a:ea typeface="Times New Roman"/>
                          <a:cs typeface="Times New Roman"/>
                        </a:rPr>
                        <a:t>0%</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a:solidFill>
                            <a:schemeClr val="accent1">
                              <a:lumMod val="75000"/>
                            </a:schemeClr>
                          </a:solidFill>
                          <a:latin typeface="+mn-lt"/>
                          <a:ea typeface="Times New Roman"/>
                          <a:cs typeface="Times New Roman"/>
                        </a:rPr>
                        <a:t>10%</a:t>
                      </a:r>
                      <a:endParaRPr lang="en-GB" sz="140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Calibri"/>
                          <a:cs typeface="Times New Roman"/>
                        </a:rPr>
                        <a:t>DISP</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NCDS (1958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a:noFill/>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91%</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66%</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smtClean="0">
                          <a:solidFill>
                            <a:schemeClr val="accent1">
                              <a:lumMod val="75000"/>
                            </a:schemeClr>
                          </a:solidFill>
                          <a:latin typeface="+mn-lt"/>
                          <a:ea typeface="Times New Roman"/>
                          <a:cs typeface="Times New Roman"/>
                        </a:rPr>
                        <a:t>25%***</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85%</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68%</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15000"/>
                        </a:lnSpc>
                        <a:spcAft>
                          <a:spcPts val="0"/>
                        </a:spcAft>
                      </a:pPr>
                      <a:r>
                        <a:rPr lang="en-GB" sz="1400" b="1" dirty="0" smtClean="0">
                          <a:solidFill>
                            <a:schemeClr val="accent1">
                              <a:lumMod val="75000"/>
                            </a:schemeClr>
                          </a:solidFill>
                          <a:latin typeface="+mn-lt"/>
                          <a:ea typeface="Times New Roman"/>
                          <a:cs typeface="Times New Roman"/>
                        </a:rPr>
                        <a:t>18%***</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414096">
                <a:tc>
                  <a:txBody>
                    <a:bodyPr/>
                    <a:lstStyle/>
                    <a:p>
                      <a:pPr>
                        <a:lnSpc>
                          <a:spcPct val="115000"/>
                        </a:lnSpc>
                        <a:spcAft>
                          <a:spcPts val="0"/>
                        </a:spcAft>
                      </a:pPr>
                      <a:r>
                        <a:rPr lang="en-GB" sz="1400" dirty="0" smtClean="0">
                          <a:solidFill>
                            <a:schemeClr val="accent1">
                              <a:lumMod val="75000"/>
                            </a:schemeClr>
                          </a:solidFill>
                          <a:latin typeface="+mn-lt"/>
                          <a:ea typeface="Times New Roman"/>
                          <a:cs typeface="Times New Roman"/>
                        </a:rPr>
                        <a:t>BCS (1970 cohort)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57%</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54%</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3</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endParaRPr lang="en-GB" sz="1400" dirty="0">
                        <a:solidFill>
                          <a:schemeClr val="accent1">
                            <a:lumMod val="75000"/>
                          </a:schemeClr>
                        </a:solidFill>
                        <a:latin typeface="+mn-lt"/>
                        <a:ea typeface="Times New Roman"/>
                        <a:cs typeface="Times New Roman"/>
                      </a:endParaRPr>
                    </a:p>
                  </a:txBody>
                  <a:tcPr marL="68580" marR="68580" marT="0" marB="0">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66%</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dirty="0" smtClean="0">
                          <a:solidFill>
                            <a:schemeClr val="accent1">
                              <a:lumMod val="75000"/>
                            </a:schemeClr>
                          </a:solidFill>
                          <a:latin typeface="+mn-lt"/>
                          <a:ea typeface="Times New Roman"/>
                          <a:cs typeface="Times New Roman"/>
                        </a:rPr>
                        <a:t>59%</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0"/>
                        </a:spcAft>
                      </a:pPr>
                      <a:r>
                        <a:rPr lang="en-GB" sz="1400" b="1" dirty="0">
                          <a:solidFill>
                            <a:schemeClr val="accent1">
                              <a:lumMod val="75000"/>
                            </a:schemeClr>
                          </a:solidFill>
                          <a:latin typeface="+mn-lt"/>
                          <a:ea typeface="Times New Roman"/>
                          <a:cs typeface="Times New Roman"/>
                        </a:rPr>
                        <a:t>4</a:t>
                      </a:r>
                      <a:r>
                        <a:rPr lang="en-GB" sz="1400" b="1" dirty="0" smtClean="0">
                          <a:solidFill>
                            <a:schemeClr val="accent1">
                              <a:lumMod val="75000"/>
                            </a:schemeClr>
                          </a:solidFill>
                          <a:latin typeface="+mn-lt"/>
                          <a:ea typeface="Times New Roman"/>
                          <a:cs typeface="Times New Roman"/>
                        </a:rPr>
                        <a:t>%***</a:t>
                      </a:r>
                      <a:endParaRPr lang="en-GB" sz="1400" dirty="0">
                        <a:solidFill>
                          <a:schemeClr val="accent1">
                            <a:lumMod val="75000"/>
                          </a:schemeClr>
                        </a:solidFill>
                        <a:latin typeface="+mn-lt"/>
                        <a:ea typeface="Calibri"/>
                        <a:cs typeface="Times New Roman"/>
                      </a:endParaRPr>
                    </a:p>
                  </a:txBody>
                  <a:tcPr marL="68580" marR="68580" marT="0" marB="0" anchor="b">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65105084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395536" y="155679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 typeface="Arial" charset="0"/>
              <a:buChar char="•"/>
              <a:tabLst/>
              <a:defRPr/>
            </a:pPr>
            <a:r>
              <a:rPr lang="en-GB" sz="2400" noProof="0" dirty="0" smtClean="0">
                <a:solidFill>
                  <a:schemeClr val="tx2"/>
                </a:solidFill>
                <a:latin typeface="+mn-lt"/>
                <a:cs typeface="+mn-cs"/>
              </a:rPr>
              <a:t>Is this mobility upward, downward, or outwards?</a:t>
            </a:r>
            <a:endParaRPr kumimoji="0" lang="en-GB" sz="2400" b="0" i="0" u="none" strike="noStrike" kern="1200" cap="none" spc="0" normalizeH="0" baseline="0" noProof="0" dirty="0">
              <a:ln>
                <a:noFill/>
              </a:ln>
              <a:solidFill>
                <a:schemeClr val="tx2"/>
              </a:solidFill>
              <a:effectLst/>
              <a:uLnTx/>
              <a:uFillTx/>
              <a:latin typeface="+mn-lt"/>
              <a:ea typeface="+mn-ea"/>
              <a:cs typeface="+mn-cs"/>
            </a:endParaRPr>
          </a:p>
        </p:txBody>
      </p:sp>
      <p:sp>
        <p:nvSpPr>
          <p:cNvPr id="12290" name="Title 1"/>
          <p:cNvSpPr>
            <a:spLocks noGrp="1"/>
          </p:cNvSpPr>
          <p:nvPr>
            <p:ph type="title"/>
          </p:nvPr>
        </p:nvSpPr>
        <p:spPr/>
        <p:txBody>
          <a:bodyPr/>
          <a:lstStyle/>
          <a:p>
            <a:r>
              <a:rPr lang="en-GB" sz="4000" dirty="0" smtClean="0"/>
              <a:t>Occupational mobility</a:t>
            </a:r>
            <a:endParaRPr lang="en-US" sz="4000" dirty="0" smtClean="0"/>
          </a:p>
        </p:txBody>
      </p:sp>
      <p:graphicFrame>
        <p:nvGraphicFramePr>
          <p:cNvPr id="10" name="Table 9"/>
          <p:cNvGraphicFramePr>
            <a:graphicFrameLocks noGrp="1"/>
          </p:cNvGraphicFramePr>
          <p:nvPr/>
        </p:nvGraphicFramePr>
        <p:xfrm>
          <a:off x="755576" y="2060848"/>
          <a:ext cx="7560837" cy="3672408"/>
        </p:xfrm>
        <a:graphic>
          <a:graphicData uri="http://schemas.openxmlformats.org/drawingml/2006/table">
            <a:tbl>
              <a:tblPr/>
              <a:tblGrid>
                <a:gridCol w="840093"/>
                <a:gridCol w="840093"/>
                <a:gridCol w="840093"/>
                <a:gridCol w="840093"/>
                <a:gridCol w="840093"/>
                <a:gridCol w="840093"/>
                <a:gridCol w="840093"/>
                <a:gridCol w="840093"/>
                <a:gridCol w="840093"/>
              </a:tblGrid>
              <a:tr h="353379">
                <a:tc>
                  <a:txBody>
                    <a:bodyPr/>
                    <a:lstStyle/>
                    <a:p>
                      <a:pPr algn="l" fontAlgn="b"/>
                      <a:r>
                        <a:rPr lang="en-GB" sz="1100" b="0" i="0" u="none" strike="noStrike" dirty="0" smtClean="0">
                          <a:solidFill>
                            <a:srgbClr val="000000"/>
                          </a:solidFill>
                          <a:latin typeface="Calibri"/>
                        </a:rPr>
                        <a:t>Qualification</a:t>
                      </a:r>
                      <a:endParaRPr lang="en-GB" sz="11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GB" sz="1100" b="0" i="0" u="none" strike="noStrike" dirty="0" smtClean="0">
                          <a:solidFill>
                            <a:srgbClr val="000000"/>
                          </a:solidFill>
                          <a:latin typeface="Calibri"/>
                        </a:rPr>
                        <a:t>Cohort</a:t>
                      </a:r>
                      <a:endParaRPr lang="en-GB" sz="11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smtClean="0">
                          <a:solidFill>
                            <a:srgbClr val="000000"/>
                          </a:solidFill>
                          <a:latin typeface="Calibri"/>
                        </a:rPr>
                        <a:t>DISP</a:t>
                      </a:r>
                      <a:endParaRPr lang="en-GB" sz="11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Professional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Managerial</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Intermediate</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Service</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Unemployed</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Inactive</a:t>
                      </a:r>
                    </a:p>
                  </a:txBody>
                  <a:tcPr marL="9525" marR="9525" marT="9525" marB="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5237">
                <a:tc>
                  <a:txBody>
                    <a:bodyPr/>
                    <a:lstStyle/>
                    <a:p>
                      <a:pPr algn="l" fontAlgn="b"/>
                      <a:r>
                        <a:rPr lang="en-GB" sz="1100" b="0" i="0" u="none" strike="noStrike" dirty="0" smtClean="0">
                          <a:solidFill>
                            <a:srgbClr val="000000"/>
                          </a:solidFill>
                          <a:latin typeface="Calibri"/>
                        </a:rPr>
                        <a:t>Academic </a:t>
                      </a:r>
                      <a:endParaRPr lang="en-GB" sz="1100" b="0" i="0" u="none" strike="noStrike" dirty="0">
                        <a:solidFill>
                          <a:srgbClr val="000000"/>
                        </a:solidFill>
                        <a:latin typeface="Calibri"/>
                      </a:endParaRP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l" fontAlgn="b"/>
                      <a:r>
                        <a:rPr lang="en-GB" sz="1100" b="0" i="0" u="none" strike="noStrike">
                          <a:solidFill>
                            <a:srgbClr val="000000"/>
                          </a:solidFill>
                          <a:latin typeface="Calibri"/>
                        </a:rPr>
                        <a:t>NCDS</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dirty="0">
                          <a:solidFill>
                            <a:srgbClr val="000000"/>
                          </a:solidFill>
                          <a:latin typeface="Calibri"/>
                        </a:rPr>
                        <a:t>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latin typeface="Calibri"/>
                        </a:rPr>
                        <a:t>0.6%</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latin typeface="Calibri"/>
                        </a:rPr>
                        <a:t>2.0%</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latin typeface="Calibri"/>
                        </a:rPr>
                        <a:t>0.7%</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latin typeface="Calibri"/>
                        </a:rPr>
                        <a:t>0.3%</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a:solidFill>
                            <a:srgbClr val="000000"/>
                          </a:solidFill>
                          <a:latin typeface="Calibri"/>
                        </a:rPr>
                        <a:t>0.1%</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c>
                  <a:txBody>
                    <a:bodyPr/>
                    <a:lstStyle/>
                    <a:p>
                      <a:pPr algn="ctr" fontAlgn="b"/>
                      <a:r>
                        <a:rPr lang="en-GB" sz="1100" b="0" i="0" u="none" strike="noStrike" dirty="0">
                          <a:solidFill>
                            <a:srgbClr val="000000"/>
                          </a:solidFill>
                          <a:latin typeface="Calibri"/>
                        </a:rPr>
                        <a:t>0.2%</a:t>
                      </a:r>
                    </a:p>
                  </a:txBody>
                  <a:tcPr marL="9525" marR="9525" marT="9525" marB="0" anchor="b">
                    <a:lnL>
                      <a:noFill/>
                    </a:lnL>
                    <a:lnR>
                      <a:noFill/>
                    </a:lnR>
                    <a:lnT w="12700" cap="flat" cmpd="sng" algn="ctr">
                      <a:solidFill>
                        <a:schemeClr val="tx1"/>
                      </a:solidFill>
                      <a:prstDash val="solid"/>
                      <a:round/>
                      <a:headEnd type="none" w="med" len="med"/>
                      <a:tailEnd type="none" w="med" len="med"/>
                    </a:lnT>
                    <a:lnB>
                      <a:noFill/>
                    </a:lnB>
                  </a:tcPr>
                </a:tc>
              </a:tr>
              <a:tr h="195237">
                <a:tc>
                  <a:txBody>
                    <a:bodyPr/>
                    <a:lstStyle/>
                    <a:p>
                      <a:pPr algn="l" fontAlgn="b"/>
                      <a:r>
                        <a:rPr lang="en-GB" sz="1100" b="0" i="0" u="none" strike="noStrike" dirty="0" smtClean="0">
                          <a:solidFill>
                            <a:srgbClr val="000000"/>
                          </a:solidFill>
                          <a:latin typeface="Calibri"/>
                        </a:rPr>
                        <a:t>Level 2</a:t>
                      </a:r>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1.6%</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4.7%</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1.6%</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0.6%</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0.5%</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latin typeface="Calibri"/>
                        </a:rPr>
                        <a:t>BCS</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7.0%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2.3%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0.5%</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0.4%</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7.5%</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0.5%</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r>
              <a:tr h="195237">
                <a:tc>
                  <a:txBody>
                    <a:bodyPr/>
                    <a:lstStyle/>
                    <a:p>
                      <a:pPr algn="l" fontAlgn="b"/>
                      <a:r>
                        <a:rPr lang="en-GB" sz="1100" b="0" i="0" u="none" strike="noStrike" dirty="0" smtClean="0">
                          <a:solidFill>
                            <a:srgbClr val="000000"/>
                          </a:solidFill>
                          <a:latin typeface="Calibri"/>
                        </a:rPr>
                        <a:t>Academic </a:t>
                      </a:r>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latin typeface="Calibri"/>
                        </a:rPr>
                        <a:t>NCDS</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2.2%</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0.7%</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0.2%</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0.2%</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0.2%</a:t>
                      </a:r>
                    </a:p>
                  </a:txBody>
                  <a:tcPr marL="9525" marR="9525" marT="9525" marB="0" anchor="b">
                    <a:lnL>
                      <a:noFill/>
                    </a:lnL>
                    <a:lnR>
                      <a:noFill/>
                    </a:lnR>
                    <a:lnT>
                      <a:noFill/>
                    </a:lnT>
                    <a:lnB>
                      <a:noFill/>
                    </a:lnB>
                  </a:tcPr>
                </a:tc>
              </a:tr>
              <a:tr h="195237">
                <a:tc>
                  <a:txBody>
                    <a:bodyPr/>
                    <a:lstStyle/>
                    <a:p>
                      <a:pPr algn="l" fontAlgn="b"/>
                      <a:r>
                        <a:rPr lang="en-GB" sz="1100" b="0" i="0" u="none" strike="noStrike" dirty="0" smtClean="0">
                          <a:solidFill>
                            <a:srgbClr val="000000"/>
                          </a:solidFill>
                          <a:latin typeface="Calibri"/>
                        </a:rPr>
                        <a:t>Level </a:t>
                      </a:r>
                      <a:r>
                        <a:rPr lang="en-GB" sz="1100" b="0" i="0" u="none" strike="noStrike" dirty="0" smtClean="0">
                          <a:solidFill>
                            <a:srgbClr val="000000"/>
                          </a:solidFill>
                          <a:latin typeface="Calibri"/>
                        </a:rPr>
                        <a:t>3</a:t>
                      </a:r>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2.9%</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5.0%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1.6%</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0.5%</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latin typeface="Calibri"/>
                        </a:rPr>
                        <a:t>BCS</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6.8%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7.5%</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2.3%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0.4%</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6.0%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8.0%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0.5%</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0.5%</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r>
              <a:tr h="195237">
                <a:tc>
                  <a:txBody>
                    <a:bodyPr/>
                    <a:lstStyle/>
                    <a:p>
                      <a:pPr algn="l" fontAlgn="b"/>
                      <a:r>
                        <a:rPr lang="en-GB" sz="1100" b="0" i="0" u="none" strike="noStrike" dirty="0" smtClean="0">
                          <a:solidFill>
                            <a:srgbClr val="000000"/>
                          </a:solidFill>
                          <a:latin typeface="Calibri"/>
                        </a:rPr>
                        <a:t>Academic </a:t>
                      </a:r>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latin typeface="Calibri"/>
                        </a:rPr>
                        <a:t>NCDS</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0.2%</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0.2%</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0.2%</a:t>
                      </a:r>
                    </a:p>
                  </a:txBody>
                  <a:tcPr marL="9525" marR="9525" marT="9525" marB="0" anchor="b">
                    <a:lnL>
                      <a:noFill/>
                    </a:lnL>
                    <a:lnR>
                      <a:noFill/>
                    </a:lnR>
                    <a:lnT>
                      <a:noFill/>
                    </a:lnT>
                    <a:lnB>
                      <a:noFill/>
                    </a:lnB>
                  </a:tcPr>
                </a:tc>
              </a:tr>
              <a:tr h="195237">
                <a:tc>
                  <a:txBody>
                    <a:bodyPr/>
                    <a:lstStyle/>
                    <a:p>
                      <a:pPr algn="l" fontAlgn="b"/>
                      <a:r>
                        <a:rPr lang="en-GB" sz="1100" b="0" i="0" u="none" strike="noStrike" dirty="0" smtClean="0">
                          <a:solidFill>
                            <a:srgbClr val="000000"/>
                          </a:solidFill>
                          <a:latin typeface="Calibri"/>
                        </a:rPr>
                        <a:t>Level 4</a:t>
                      </a:r>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7.8%</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7.0%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3.1%</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0.5%</a:t>
                      </a: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ctr" fontAlgn="b"/>
                      <a:endParaRPr lang="en-GB" sz="1100" b="0" i="0" u="none" strike="noStrike" dirty="0">
                        <a:solidFill>
                          <a:srgbClr val="000000"/>
                        </a:solidFill>
                        <a:latin typeface="Calibri"/>
                      </a:endParaRPr>
                    </a:p>
                  </a:txBody>
                  <a:tcPr marL="9525" marR="9525" marT="9525" marB="0" anchor="b">
                    <a:lnL>
                      <a:noFill/>
                    </a:lnL>
                    <a:lnR>
                      <a:noFill/>
                    </a:lnR>
                    <a:lnT>
                      <a:noFill/>
                    </a:lnT>
                    <a:lnB>
                      <a:noFill/>
                    </a:lnB>
                  </a:tcPr>
                </a:tc>
              </a:tr>
              <a:tr h="195237">
                <a:tc>
                  <a:txBody>
                    <a:bodyPr/>
                    <a:lstStyle/>
                    <a:p>
                      <a:pPr algn="l" fontAlgn="b"/>
                      <a:endParaRPr lang="en-GB" sz="1100" b="0" i="0" u="none" strike="noStrike">
                        <a:solidFill>
                          <a:srgbClr val="000000"/>
                        </a:solidFill>
                        <a:latin typeface="Calibri"/>
                      </a:endParaRPr>
                    </a:p>
                  </a:txBody>
                  <a:tcPr marL="9525" marR="9525" marT="9525" marB="0" anchor="b">
                    <a:lnL>
                      <a:noFill/>
                    </a:lnL>
                    <a:lnR>
                      <a:noFill/>
                    </a:lnR>
                    <a:lnT>
                      <a:noFill/>
                    </a:lnT>
                    <a:lnB>
                      <a:noFill/>
                    </a:lnB>
                  </a:tcPr>
                </a:tc>
                <a:tc>
                  <a:txBody>
                    <a:bodyPr/>
                    <a:lstStyle/>
                    <a:p>
                      <a:pPr algn="l" fontAlgn="b"/>
                      <a:r>
                        <a:rPr lang="en-GB" sz="1100" b="0" i="0" u="none" strike="noStrike">
                          <a:solidFill>
                            <a:srgbClr val="000000"/>
                          </a:solidFill>
                          <a:latin typeface="Calibri"/>
                        </a:rPr>
                        <a:t>BCS</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17.0%</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10.4%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4.4%</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0.3%</a:t>
                      </a:r>
                    </a:p>
                  </a:txBody>
                  <a:tcPr marL="9525" marR="9525" marT="9525" marB="0" anchor="b">
                    <a:lnL>
                      <a:noFill/>
                    </a:lnL>
                    <a:lnR>
                      <a:noFill/>
                    </a:lnR>
                    <a:lnT>
                      <a:noFill/>
                    </a:lnT>
                    <a:lnB>
                      <a:noFill/>
                    </a:lnB>
                  </a:tcPr>
                </a:tc>
                <a:tc>
                  <a:txBody>
                    <a:bodyPr/>
                    <a:lstStyle/>
                    <a:p>
                      <a:pPr algn="ctr" fontAlgn="b"/>
                      <a:r>
                        <a:rPr lang="en-GB" sz="1100" b="0" i="0" u="none" strike="noStrike">
                          <a:solidFill>
                            <a:srgbClr val="000000"/>
                          </a:solidFill>
                          <a:latin typeface="Calibri"/>
                        </a:rPr>
                        <a:t>1.1%</a:t>
                      </a:r>
                    </a:p>
                  </a:txBody>
                  <a:tcPr marL="9525" marR="9525" marT="9525" marB="0" anchor="b">
                    <a:lnL>
                      <a:noFill/>
                    </a:lnL>
                    <a:lnR>
                      <a:noFill/>
                    </a:lnR>
                    <a:lnT>
                      <a:noFill/>
                    </a:lnT>
                    <a:lnB>
                      <a:noFill/>
                    </a:lnB>
                  </a:tcPr>
                </a:tc>
                <a:tc>
                  <a:txBody>
                    <a:bodyPr/>
                    <a:lstStyle/>
                    <a:p>
                      <a:pPr algn="ctr" fontAlgn="b"/>
                      <a:r>
                        <a:rPr lang="en-GB" sz="1100" b="0" i="0" u="none" strike="noStrike" dirty="0">
                          <a:solidFill>
                            <a:srgbClr val="000000"/>
                          </a:solidFill>
                          <a:latin typeface="Calibri"/>
                        </a:rPr>
                        <a:t>0.4%</a:t>
                      </a:r>
                    </a:p>
                  </a:txBody>
                  <a:tcPr marL="9525" marR="9525" marT="9525" marB="0" anchor="b">
                    <a:lnL>
                      <a:noFill/>
                    </a:lnL>
                    <a:lnR>
                      <a:noFill/>
                    </a:lnR>
                    <a:lnT>
                      <a:noFill/>
                    </a:lnT>
                    <a:lnB>
                      <a:noFill/>
                    </a:lnB>
                  </a:tcPr>
                </a:tc>
              </a:tr>
              <a:tr h="195237">
                <a:tc>
                  <a:txBody>
                    <a:bodyPr/>
                    <a:lstStyle/>
                    <a:p>
                      <a:pPr algn="l" fontAlgn="b"/>
                      <a:endParaRPr lang="en-GB" sz="1100" b="0" i="0" u="none" strike="noStrike" dirty="0">
                        <a:solidFill>
                          <a:srgbClr val="000000"/>
                        </a:solidFill>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l" fontAlgn="b"/>
                      <a:endParaRPr lang="en-GB" sz="1100" b="0" i="0" u="none" strike="noStrike" dirty="0">
                        <a:solidFill>
                          <a:srgbClr val="000000"/>
                        </a:solidFill>
                        <a:latin typeface="Calibri"/>
                      </a:endParaRP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10%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15.3%</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11.0%</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5.8%</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a:solidFill>
                            <a:srgbClr val="000000"/>
                          </a:solidFill>
                          <a:latin typeface="Calibri"/>
                        </a:rPr>
                        <a:t>0.4%</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c>
                  <a:txBody>
                    <a:bodyPr/>
                    <a:lstStyle/>
                    <a:p>
                      <a:pPr algn="ctr" fontAlgn="b"/>
                      <a:r>
                        <a:rPr lang="en-GB" sz="1100" b="0" i="0" u="none" strike="noStrike" dirty="0">
                          <a:solidFill>
                            <a:srgbClr val="000000"/>
                          </a:solidFill>
                          <a:latin typeface="Calibri"/>
                        </a:rPr>
                        <a:t>0.5%</a:t>
                      </a:r>
                    </a:p>
                  </a:txBody>
                  <a:tcPr marL="9525" marR="9525" marT="9525" marB="0" anchor="b">
                    <a:lnL>
                      <a:noFill/>
                    </a:lnL>
                    <a:lnR>
                      <a:noFill/>
                    </a:lnR>
                    <a:lnT>
                      <a:noFill/>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37448486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GB" sz="4000" dirty="0"/>
              <a:t>Occupational mobility</a:t>
            </a:r>
            <a:endParaRPr lang="en-US" sz="4000" dirty="0" smtClean="0"/>
          </a:p>
        </p:txBody>
      </p:sp>
      <p:sp>
        <p:nvSpPr>
          <p:cNvPr id="19459" name="Content Placeholder 2"/>
          <p:cNvSpPr>
            <a:spLocks noGrp="1"/>
          </p:cNvSpPr>
          <p:nvPr>
            <p:ph idx="1"/>
          </p:nvPr>
        </p:nvSpPr>
        <p:spPr/>
        <p:txBody>
          <a:bodyPr/>
          <a:lstStyle/>
          <a:p>
            <a:r>
              <a:rPr lang="en-GB" sz="2400" dirty="0" smtClean="0"/>
              <a:t>Later cohort benefits from larger good non-routine group to move up to</a:t>
            </a:r>
          </a:p>
          <a:p>
            <a:r>
              <a:rPr lang="en-GB" sz="2400" dirty="0" smtClean="0"/>
              <a:t>Part of this results from turnover – difference between net and gross mobility</a:t>
            </a:r>
          </a:p>
          <a:p>
            <a:r>
              <a:rPr lang="en-GB" sz="2400" dirty="0" smtClean="0"/>
              <a:t>Occupational mobility of younger cohort does not support occupational structure change in the BCS cohort.</a:t>
            </a:r>
          </a:p>
          <a:p>
            <a:r>
              <a:rPr lang="en-GB" sz="2400" dirty="0" smtClean="0"/>
              <a:t>Points </a:t>
            </a:r>
            <a:r>
              <a:rPr lang="en-GB" sz="2400" dirty="0" smtClean="0"/>
              <a:t>to a change in recruitment to good non-routine jobs experienced by the younger </a:t>
            </a:r>
            <a:r>
              <a:rPr lang="en-GB" sz="2400" dirty="0" smtClean="0"/>
              <a:t>cohort – growth in good non-routine jobs does not create upward mobility opportunities.</a:t>
            </a:r>
            <a:endParaRPr lang="en-GB" sz="2400" dirty="0" smtClean="0"/>
          </a:p>
          <a:p>
            <a:endParaRPr lang="en-GB" sz="2400" dirty="0" smtClean="0"/>
          </a:p>
          <a:p>
            <a:endParaRPr lang="en-GB" sz="2400" dirty="0" smtClean="0"/>
          </a:p>
          <a:p>
            <a:endParaRPr lang="en-GB" sz="2000" dirty="0" smtClean="0"/>
          </a:p>
        </p:txBody>
      </p:sp>
      <p:sp>
        <p:nvSpPr>
          <p:cNvPr id="19460"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1" name="Rectangle 6"/>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2" name="Rectangle 9"/>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3" name="Rectangle 11"/>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
        <p:nvSpPr>
          <p:cNvPr id="19464" name="Rectangle 13"/>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spTree>
    <p:extLst>
      <p:ext uri="{BB962C8B-B14F-4D97-AF65-F5344CB8AC3E}">
        <p14:creationId xmlns:p14="http://schemas.microsoft.com/office/powerpoint/2010/main" xmlns="" val="17814975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Introduction</a:t>
            </a:r>
            <a:endParaRPr lang="en-US" sz="4000" dirty="0" smtClean="0"/>
          </a:p>
        </p:txBody>
      </p:sp>
      <p:sp>
        <p:nvSpPr>
          <p:cNvPr id="12291" name="Content Placeholder 2"/>
          <p:cNvSpPr>
            <a:spLocks noGrp="1"/>
          </p:cNvSpPr>
          <p:nvPr>
            <p:ph idx="1"/>
          </p:nvPr>
        </p:nvSpPr>
        <p:spPr/>
        <p:txBody>
          <a:bodyPr/>
          <a:lstStyle/>
          <a:p>
            <a:r>
              <a:rPr lang="en-GB" sz="2400" dirty="0" smtClean="0"/>
              <a:t>Skills </a:t>
            </a:r>
            <a:r>
              <a:rPr lang="en-GB" sz="2400" dirty="0"/>
              <a:t>policy </a:t>
            </a:r>
            <a:r>
              <a:rPr lang="en-GB" sz="2400" dirty="0" smtClean="0"/>
              <a:t>has become </a:t>
            </a:r>
            <a:r>
              <a:rPr lang="en-GB" sz="2400" dirty="0"/>
              <a:t>linked to </a:t>
            </a:r>
            <a:r>
              <a:rPr lang="en-GB" sz="2400" dirty="0" smtClean="0"/>
              <a:t>reducing inequality</a:t>
            </a:r>
          </a:p>
          <a:p>
            <a:pPr lvl="1"/>
            <a:r>
              <a:rPr lang="en-GB" sz="2000" dirty="0"/>
              <a:t>“As a result of low skills, Britain risks increasing inequality...skills are increasingly </a:t>
            </a:r>
            <a:r>
              <a:rPr lang="en-GB" sz="2000" u="sng" dirty="0"/>
              <a:t>the</a:t>
            </a:r>
            <a:r>
              <a:rPr lang="en-GB" sz="2000" dirty="0"/>
              <a:t> key lever” Leitch Review of Skills final report, </a:t>
            </a:r>
            <a:r>
              <a:rPr lang="en-GB" sz="2000" dirty="0" smtClean="0"/>
              <a:t>2006</a:t>
            </a:r>
            <a:endParaRPr lang="en-GB" sz="2000" dirty="0"/>
          </a:p>
          <a:p>
            <a:r>
              <a:rPr lang="en-GB" sz="2400" dirty="0" smtClean="0"/>
              <a:t> </a:t>
            </a:r>
            <a:r>
              <a:rPr lang="en-GB" sz="2400" dirty="0"/>
              <a:t>In addition, some belief that higher supply can drive higher demand in an increasingly global market</a:t>
            </a:r>
          </a:p>
          <a:p>
            <a:pPr lvl="1"/>
            <a:r>
              <a:rPr lang="en-GB" sz="2000" dirty="0"/>
              <a:t>Providing a country has a competitive advantage in available skills, firms will locate appropriate jobs </a:t>
            </a:r>
            <a:r>
              <a:rPr lang="en-GB" sz="2000" dirty="0" smtClean="0"/>
              <a:t>there.</a:t>
            </a:r>
          </a:p>
          <a:p>
            <a:pPr lvl="1"/>
            <a:r>
              <a:rPr lang="en-GB" sz="2000" dirty="0" smtClean="0"/>
              <a:t>More and more </a:t>
            </a:r>
            <a:r>
              <a:rPr lang="en-GB" sz="2000" dirty="0"/>
              <a:t>higher-paid jobs – greater absolute </a:t>
            </a:r>
            <a:r>
              <a:rPr lang="en-GB" sz="2000" dirty="0" smtClean="0"/>
              <a:t>upward mobility</a:t>
            </a:r>
            <a:endParaRPr lang="en-GB" sz="2000" dirty="0"/>
          </a:p>
          <a:p>
            <a:pPr marL="0" lvl="1" indent="0">
              <a:buNone/>
              <a:defRPr/>
            </a:pPr>
            <a:endParaRPr lang="en-GB" sz="2000" dirty="0"/>
          </a:p>
          <a:p>
            <a:endParaRPr lang="en-GB" sz="2400" dirty="0" smtClean="0"/>
          </a:p>
          <a:p>
            <a:pPr lvl="1"/>
            <a:endParaRPr lang="en-GB" sz="1600" dirty="0" smtClean="0"/>
          </a:p>
        </p:txBody>
      </p:sp>
    </p:spTree>
    <p:extLst>
      <p:ext uri="{BB962C8B-B14F-4D97-AF65-F5344CB8AC3E}">
        <p14:creationId xmlns:p14="http://schemas.microsoft.com/office/powerpoint/2010/main" xmlns="" val="12659348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skills policy</a:t>
            </a:r>
            <a:endParaRPr lang="en-US" dirty="0"/>
          </a:p>
        </p:txBody>
      </p:sp>
      <p:sp>
        <p:nvSpPr>
          <p:cNvPr id="3" name="Content Placeholder 2"/>
          <p:cNvSpPr>
            <a:spLocks noGrp="1"/>
          </p:cNvSpPr>
          <p:nvPr>
            <p:ph idx="1"/>
          </p:nvPr>
        </p:nvSpPr>
        <p:spPr>
          <a:xfrm>
            <a:off x="467544" y="1556792"/>
            <a:ext cx="8229600" cy="4525963"/>
          </a:xfrm>
        </p:spPr>
        <p:txBody>
          <a:bodyPr/>
          <a:lstStyle/>
          <a:p>
            <a:r>
              <a:rPr lang="en-GB" sz="2400" dirty="0" smtClean="0"/>
              <a:t>Above points to wider dispersion at the top – and less aggregate demand for skill</a:t>
            </a:r>
          </a:p>
          <a:p>
            <a:r>
              <a:rPr lang="en-GB" sz="2400" dirty="0" smtClean="0"/>
              <a:t>This dispersion issues comes on top of an increased supply of qualifications that might </a:t>
            </a:r>
            <a:r>
              <a:rPr lang="en-GB" sz="2400" dirty="0" smtClean="0"/>
              <a:t>already have </a:t>
            </a:r>
            <a:r>
              <a:rPr lang="en-GB" sz="2400" dirty="0" smtClean="0"/>
              <a:t>exceeded demand:</a:t>
            </a:r>
          </a:p>
          <a:p>
            <a:endParaRPr lang="en-GB" sz="2400" dirty="0" smtClean="0"/>
          </a:p>
          <a:p>
            <a:endParaRPr lang="en-GB" sz="2400" dirty="0" smtClean="0"/>
          </a:p>
          <a:p>
            <a:endParaRPr lang="en-GB" sz="2400" dirty="0" smtClean="0"/>
          </a:p>
          <a:p>
            <a:endParaRPr lang="en-GB" sz="2400" dirty="0" smtClean="0"/>
          </a:p>
          <a:p>
            <a:pPr lvl="1"/>
            <a:r>
              <a:rPr lang="en-GB" sz="2000" dirty="0" smtClean="0"/>
              <a:t>Living Futures (CBI, 2011</a:t>
            </a:r>
            <a:r>
              <a:rPr lang="en-GB" sz="2000" dirty="0" smtClean="0"/>
              <a:t>): by 2017, 30</a:t>
            </a:r>
            <a:r>
              <a:rPr lang="en-GB" sz="2000" dirty="0" smtClean="0"/>
              <a:t>% of sales and customer service occupations, 23% of personal service occupations and 24% of elementary </a:t>
            </a:r>
            <a:r>
              <a:rPr lang="en-GB" sz="2000" dirty="0" smtClean="0"/>
              <a:t>occupations will “need a degree”.</a:t>
            </a:r>
            <a:endParaRPr lang="en-GB" sz="2000" dirty="0" smtClean="0"/>
          </a:p>
          <a:p>
            <a:endParaRPr lang="en-GB" sz="2000" dirty="0" smtClean="0"/>
          </a:p>
        </p:txBody>
      </p:sp>
      <p:graphicFrame>
        <p:nvGraphicFramePr>
          <p:cNvPr id="4" name="Table 3"/>
          <p:cNvGraphicFramePr>
            <a:graphicFrameLocks noGrp="1"/>
          </p:cNvGraphicFramePr>
          <p:nvPr/>
        </p:nvGraphicFramePr>
        <p:xfrm>
          <a:off x="899592" y="3284984"/>
          <a:ext cx="7704856" cy="1512168"/>
        </p:xfrm>
        <a:graphic>
          <a:graphicData uri="http://schemas.openxmlformats.org/drawingml/2006/table">
            <a:tbl>
              <a:tblPr/>
              <a:tblGrid>
                <a:gridCol w="1755166"/>
                <a:gridCol w="1983230"/>
                <a:gridCol w="1983230"/>
                <a:gridCol w="1983230"/>
              </a:tblGrid>
              <a:tr h="216024">
                <a:tc>
                  <a:txBody>
                    <a:bodyPr/>
                    <a:lstStyle/>
                    <a:p>
                      <a:pPr>
                        <a:lnSpc>
                          <a:spcPct val="115000"/>
                        </a:lnSpc>
                      </a:pPr>
                      <a:endParaRPr lang="en-GB" sz="1200" dirty="0">
                        <a:latin typeface="+mn-lt"/>
                        <a:ea typeface="Times New Roman"/>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b="1">
                          <a:solidFill>
                            <a:srgbClr val="000000"/>
                          </a:solidFill>
                          <a:latin typeface="+mn-lt"/>
                          <a:ea typeface="Times New Roman"/>
                        </a:rPr>
                        <a:t>1981</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b="1">
                          <a:solidFill>
                            <a:srgbClr val="000000"/>
                          </a:solidFill>
                          <a:latin typeface="+mn-lt"/>
                          <a:ea typeface="Times New Roman"/>
                        </a:rPr>
                        <a:t>2008 (predicted)</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b="1">
                          <a:solidFill>
                            <a:srgbClr val="000000"/>
                          </a:solidFill>
                          <a:latin typeface="+mn-lt"/>
                          <a:ea typeface="Times New Roman"/>
                        </a:rPr>
                        <a:t>2008 (actual)</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dirty="0" smtClean="0">
                          <a:solidFill>
                            <a:srgbClr val="000000"/>
                          </a:solidFill>
                          <a:latin typeface="+mn-lt"/>
                          <a:ea typeface="Times New Roman"/>
                        </a:rPr>
                        <a:t>HE qualifications</a:t>
                      </a:r>
                      <a:endParaRPr lang="en-GB" sz="1200" dirty="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14.38%</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23.46%</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33.59%</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a:solidFill>
                            <a:srgbClr val="000000"/>
                          </a:solidFill>
                          <a:latin typeface="+mn-lt"/>
                          <a:ea typeface="Times New Roman"/>
                        </a:rPr>
                        <a:t>Level 3 academic</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3.91%</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5.00%</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6.69%</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a:solidFill>
                            <a:srgbClr val="000000"/>
                          </a:solidFill>
                          <a:latin typeface="+mn-lt"/>
                          <a:ea typeface="Times New Roman"/>
                        </a:rPr>
                        <a:t>Level 2 academic</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9.04%</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8.98%</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15.59%</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a:solidFill>
                            <a:srgbClr val="000000"/>
                          </a:solidFill>
                          <a:latin typeface="+mn-lt"/>
                          <a:ea typeface="Times New Roman"/>
                        </a:rPr>
                        <a:t>Level 2-3 vocational</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24.85%</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21.28%</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22.21%</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a:solidFill>
                            <a:srgbClr val="000000"/>
                          </a:solidFill>
                          <a:latin typeface="+mn-lt"/>
                          <a:ea typeface="Times New Roman"/>
                        </a:rPr>
                        <a:t>Below level 2</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8.12%</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7.26%</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21.30%</a:t>
                      </a:r>
                      <a:endParaRPr lang="en-GB" sz="1200">
                        <a:latin typeface="+mn-lt"/>
                        <a:ea typeface="Calibri"/>
                      </a:endParaRPr>
                    </a:p>
                  </a:txBody>
                  <a:tcPr marL="68580" marR="68580" marT="0" marB="0" anchor="b">
                    <a:lnL>
                      <a:noFill/>
                    </a:lnL>
                    <a:lnR>
                      <a:noFill/>
                    </a:lnR>
                    <a:lnT>
                      <a:noFill/>
                    </a:lnT>
                    <a:lnB>
                      <a:noFill/>
                    </a:lnB>
                  </a:tcPr>
                </a:tc>
              </a:tr>
              <a:tr h="216024">
                <a:tc>
                  <a:txBody>
                    <a:bodyPr/>
                    <a:lstStyle/>
                    <a:p>
                      <a:pPr algn="l">
                        <a:lnSpc>
                          <a:spcPct val="115000"/>
                        </a:lnSpc>
                        <a:spcAft>
                          <a:spcPts val="0"/>
                        </a:spcAft>
                      </a:pPr>
                      <a:r>
                        <a:rPr lang="en-US" sz="1200">
                          <a:solidFill>
                            <a:srgbClr val="000000"/>
                          </a:solidFill>
                          <a:latin typeface="+mn-lt"/>
                          <a:ea typeface="Times New Roman"/>
                        </a:rPr>
                        <a:t>No qualifications</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39.70%</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a:solidFill>
                            <a:srgbClr val="000000"/>
                          </a:solidFill>
                          <a:latin typeface="+mn-lt"/>
                          <a:ea typeface="Times New Roman"/>
                        </a:rPr>
                        <a:t>34.02%</a:t>
                      </a:r>
                      <a:endParaRPr lang="en-GB" sz="1200">
                        <a:latin typeface="+mn-lt"/>
                        <a:ea typeface="Calibri"/>
                      </a:endParaRPr>
                    </a:p>
                  </a:txBody>
                  <a:tcPr marL="68580" marR="68580" marT="0" marB="0" anchor="b">
                    <a:lnL>
                      <a:noFill/>
                    </a:lnL>
                    <a:lnR>
                      <a:noFill/>
                    </a:lnR>
                    <a:lnT>
                      <a:noFill/>
                    </a:lnT>
                    <a:lnB>
                      <a:noFill/>
                    </a:lnB>
                  </a:tcPr>
                </a:tc>
                <a:tc>
                  <a:txBody>
                    <a:bodyPr/>
                    <a:lstStyle/>
                    <a:p>
                      <a:pPr algn="ctr">
                        <a:lnSpc>
                          <a:spcPct val="115000"/>
                        </a:lnSpc>
                        <a:spcAft>
                          <a:spcPts val="0"/>
                        </a:spcAft>
                      </a:pPr>
                      <a:r>
                        <a:rPr lang="en-US" sz="1200" dirty="0">
                          <a:solidFill>
                            <a:srgbClr val="000000"/>
                          </a:solidFill>
                          <a:latin typeface="+mn-lt"/>
                          <a:ea typeface="Times New Roman"/>
                        </a:rPr>
                        <a:t>0.62%</a:t>
                      </a:r>
                      <a:endParaRPr lang="en-GB" sz="1200" dirty="0">
                        <a:latin typeface="+mn-lt"/>
                        <a:ea typeface="Calibri"/>
                      </a:endParaRPr>
                    </a:p>
                  </a:txBody>
                  <a:tcPr marL="68580" marR="68580" marT="0" marB="0" anchor="b">
                    <a:lnL>
                      <a:noFill/>
                    </a:lnL>
                    <a:lnR>
                      <a:noFill/>
                    </a:lnR>
                    <a:lnT>
                      <a:noFill/>
                    </a:lnT>
                    <a:lnB>
                      <a:noFill/>
                    </a:lnB>
                  </a:tcPr>
                </a:tc>
              </a:tr>
            </a:tbl>
          </a:graphicData>
        </a:graphic>
      </p:graphicFrame>
    </p:spTree>
    <p:extLst>
      <p:ext uri="{BB962C8B-B14F-4D97-AF65-F5344CB8AC3E}">
        <p14:creationId xmlns:p14="http://schemas.microsoft.com/office/powerpoint/2010/main" xmlns="" val="5248417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skills policy</a:t>
            </a:r>
            <a:endParaRPr lang="en-US" dirty="0"/>
          </a:p>
        </p:txBody>
      </p:sp>
      <p:sp>
        <p:nvSpPr>
          <p:cNvPr id="3" name="Content Placeholder 2"/>
          <p:cNvSpPr>
            <a:spLocks noGrp="1"/>
          </p:cNvSpPr>
          <p:nvPr>
            <p:ph idx="1"/>
          </p:nvPr>
        </p:nvSpPr>
        <p:spPr>
          <a:xfrm>
            <a:off x="467544" y="1556792"/>
            <a:ext cx="8229600" cy="4525963"/>
          </a:xfrm>
        </p:spPr>
        <p:txBody>
          <a:bodyPr/>
          <a:lstStyle/>
          <a:p>
            <a:r>
              <a:rPr lang="en-GB" sz="2400" dirty="0" smtClean="0"/>
              <a:t>Falling demand for routine jobs changes skills demand at the intermediate level</a:t>
            </a:r>
          </a:p>
          <a:p>
            <a:r>
              <a:rPr lang="en-GB" sz="2400" dirty="0" smtClean="0"/>
              <a:t>UK often seen to have weakness in producing intermediate skills</a:t>
            </a:r>
          </a:p>
          <a:p>
            <a:r>
              <a:rPr lang="en-GB" sz="2400" dirty="0" smtClean="0"/>
              <a:t>Falling supply and demand = no problem?</a:t>
            </a:r>
          </a:p>
          <a:p>
            <a:endParaRPr lang="en-GB" sz="20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Implications for skills policy</a:t>
            </a:r>
            <a:endParaRPr lang="en-US" dirty="0"/>
          </a:p>
        </p:txBody>
      </p:sp>
      <p:sp>
        <p:nvSpPr>
          <p:cNvPr id="3" name="Content Placeholder 2"/>
          <p:cNvSpPr>
            <a:spLocks noGrp="1"/>
          </p:cNvSpPr>
          <p:nvPr>
            <p:ph idx="1"/>
          </p:nvPr>
        </p:nvSpPr>
        <p:spPr>
          <a:xfrm>
            <a:off x="467544" y="1556792"/>
            <a:ext cx="8229600" cy="4525963"/>
          </a:xfrm>
        </p:spPr>
        <p:txBody>
          <a:bodyPr/>
          <a:lstStyle/>
          <a:p>
            <a:r>
              <a:rPr lang="en-GB" sz="2000" dirty="0" smtClean="0"/>
              <a:t>Intermediate skills, particularly vocational ones, may mediate shift in occupational structure</a:t>
            </a:r>
          </a:p>
          <a:p>
            <a:r>
              <a:rPr lang="en-GB" sz="2000" dirty="0" smtClean="0"/>
              <a:t>UK an outlier – HE graduates compensate?</a:t>
            </a:r>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endParaRPr lang="en-GB" sz="2000" dirty="0" smtClean="0"/>
          </a:p>
          <a:p>
            <a:pPr lvl="2">
              <a:buNone/>
            </a:pPr>
            <a:r>
              <a:rPr lang="en-GB" sz="1600" dirty="0" smtClean="0"/>
              <a:t>Source: </a:t>
            </a:r>
            <a:r>
              <a:rPr lang="en-GB" sz="1600" dirty="0" err="1" smtClean="0"/>
              <a:t>Eurostat</a:t>
            </a:r>
            <a:r>
              <a:rPr lang="en-GB" sz="1600" dirty="0" smtClean="0"/>
              <a:t>/EULFS</a:t>
            </a:r>
            <a:endParaRPr lang="en-GB" sz="1600" dirty="0" smtClean="0"/>
          </a:p>
        </p:txBody>
      </p:sp>
      <p:graphicFrame>
        <p:nvGraphicFramePr>
          <p:cNvPr id="4" name="Chart 3"/>
          <p:cNvGraphicFramePr/>
          <p:nvPr/>
        </p:nvGraphicFramePr>
        <p:xfrm>
          <a:off x="1403648" y="2780928"/>
          <a:ext cx="5616624" cy="31683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US" dirty="0"/>
          </a:p>
        </p:txBody>
      </p:sp>
      <p:sp>
        <p:nvSpPr>
          <p:cNvPr id="3" name="Content Placeholder 2"/>
          <p:cNvSpPr>
            <a:spLocks noGrp="1"/>
          </p:cNvSpPr>
          <p:nvPr>
            <p:ph idx="1"/>
          </p:nvPr>
        </p:nvSpPr>
        <p:spPr>
          <a:xfrm>
            <a:off x="467544" y="1556792"/>
            <a:ext cx="8229600" cy="4525963"/>
          </a:xfrm>
        </p:spPr>
        <p:txBody>
          <a:bodyPr/>
          <a:lstStyle/>
          <a:p>
            <a:r>
              <a:rPr lang="en-GB" sz="2400" dirty="0" smtClean="0"/>
              <a:t>Skills policy – and hence policies towards reducing inequality and improving social mobility – is based around growing demand for skill creating “room at the top”</a:t>
            </a:r>
          </a:p>
          <a:p>
            <a:r>
              <a:rPr lang="en-GB" sz="2400" dirty="0" smtClean="0"/>
              <a:t>Absent of wage effects, the compositional shifts in the labour force support this</a:t>
            </a:r>
          </a:p>
          <a:p>
            <a:r>
              <a:rPr lang="en-GB" sz="2400" dirty="0" smtClean="0"/>
              <a:t>Considering wage effects and the “room at the bottom” point to a more mixed picture</a:t>
            </a:r>
          </a:p>
          <a:p>
            <a:r>
              <a:rPr lang="en-GB" sz="2400" dirty="0" smtClean="0"/>
              <a:t>Changing recruitment practices create mobility barriers for those looking to move up from employment</a:t>
            </a:r>
          </a:p>
          <a:p>
            <a:r>
              <a:rPr lang="en-GB" sz="2400" dirty="0" smtClean="0"/>
              <a:t>This evidence supports a view of the labour market where </a:t>
            </a:r>
            <a:r>
              <a:rPr lang="en-GB" sz="2400" dirty="0" smtClean="0"/>
              <a:t>jobs and the demand side limit the importance of HCT. </a:t>
            </a:r>
            <a:endParaRPr lang="en-GB" sz="2400" dirty="0" smtClean="0"/>
          </a:p>
          <a:p>
            <a:endParaRPr lang="en-GB" sz="2400" dirty="0" smtClean="0"/>
          </a:p>
        </p:txBody>
      </p:sp>
    </p:spTree>
    <p:extLst>
      <p:ext uri="{BB962C8B-B14F-4D97-AF65-F5344CB8AC3E}">
        <p14:creationId xmlns:p14="http://schemas.microsoft.com/office/powerpoint/2010/main" xmlns="" val="35932995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Contact Details</a:t>
            </a:r>
            <a:endParaRPr lang="en-US" dirty="0" smtClean="0"/>
          </a:p>
        </p:txBody>
      </p:sp>
      <p:sp>
        <p:nvSpPr>
          <p:cNvPr id="13315" name="Content Placeholder 2"/>
          <p:cNvSpPr>
            <a:spLocks noGrp="1"/>
          </p:cNvSpPr>
          <p:nvPr>
            <p:ph idx="1"/>
          </p:nvPr>
        </p:nvSpPr>
        <p:spPr/>
        <p:txBody>
          <a:bodyPr/>
          <a:lstStyle/>
          <a:p>
            <a:pPr algn="ctr">
              <a:buNone/>
            </a:pPr>
            <a:r>
              <a:rPr lang="en-GB" sz="2400" dirty="0" smtClean="0"/>
              <a:t>Craig Holmes</a:t>
            </a:r>
          </a:p>
          <a:p>
            <a:pPr algn="ctr">
              <a:buNone/>
            </a:pPr>
            <a:r>
              <a:rPr lang="en-GB" sz="2400" dirty="0" smtClean="0"/>
              <a:t>ESRC Centre on Skills, Knowledge and Organisational Performance (SKOPE), </a:t>
            </a:r>
          </a:p>
          <a:p>
            <a:pPr algn="ctr">
              <a:buNone/>
            </a:pPr>
            <a:r>
              <a:rPr lang="en-GB" sz="2400" dirty="0" smtClean="0"/>
              <a:t>Department of Education,</a:t>
            </a:r>
          </a:p>
          <a:p>
            <a:pPr algn="ctr">
              <a:buNone/>
            </a:pPr>
            <a:r>
              <a:rPr lang="en-GB" sz="2400" dirty="0" err="1" smtClean="0"/>
              <a:t>Norham</a:t>
            </a:r>
            <a:r>
              <a:rPr lang="en-GB" sz="2400" dirty="0" smtClean="0"/>
              <a:t> Gardens,</a:t>
            </a:r>
          </a:p>
          <a:p>
            <a:pPr algn="ctr">
              <a:buNone/>
            </a:pPr>
            <a:r>
              <a:rPr lang="en-GB" sz="2400" dirty="0" smtClean="0"/>
              <a:t>Oxford</a:t>
            </a:r>
          </a:p>
          <a:p>
            <a:pPr algn="ctr">
              <a:buNone/>
            </a:pPr>
            <a:endParaRPr lang="en-GB" sz="2400" dirty="0" smtClean="0"/>
          </a:p>
          <a:p>
            <a:pPr algn="ctr">
              <a:buNone/>
            </a:pPr>
            <a:r>
              <a:rPr lang="en-GB" sz="2400" dirty="0" smtClean="0"/>
              <a:t>Email: craig.holmes@education.ox.ac.uk</a:t>
            </a:r>
          </a:p>
          <a:p>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dirty="0" smtClean="0"/>
              <a:t>Appendix</a:t>
            </a:r>
            <a:endParaRPr lang="en-US" dirty="0" smtClean="0"/>
          </a:p>
        </p:txBody>
      </p:sp>
      <p:sp>
        <p:nvSpPr>
          <p:cNvPr id="13315" name="Content Placeholder 2"/>
          <p:cNvSpPr>
            <a:spLocks noGrp="1"/>
          </p:cNvSpPr>
          <p:nvPr>
            <p:ph idx="1"/>
          </p:nvPr>
        </p:nvSpPr>
        <p:spPr/>
        <p:txBody>
          <a:bodyPr/>
          <a:lstStyle/>
          <a:p>
            <a:r>
              <a:rPr lang="en-US" dirty="0" smtClean="0"/>
              <a:t>Methodology slides for FFL</a:t>
            </a:r>
          </a:p>
          <a:p>
            <a:r>
              <a:rPr lang="en-US" dirty="0" smtClean="0"/>
              <a:t>Managerial wage distributions</a:t>
            </a:r>
          </a:p>
        </p:txBody>
      </p:sp>
    </p:spTree>
    <p:extLst>
      <p:ext uri="{BB962C8B-B14F-4D97-AF65-F5344CB8AC3E}">
        <p14:creationId xmlns:p14="http://schemas.microsoft.com/office/powerpoint/2010/main" xmlns="" val="141275047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Decomposing wage distributions</a:t>
            </a:r>
            <a:endParaRPr lang="en-US" dirty="0"/>
          </a:p>
        </p:txBody>
      </p:sp>
      <p:sp>
        <p:nvSpPr>
          <p:cNvPr id="3" name="Content Placeholder 2"/>
          <p:cNvSpPr>
            <a:spLocks noGrp="1"/>
          </p:cNvSpPr>
          <p:nvPr>
            <p:ph idx="1"/>
          </p:nvPr>
        </p:nvSpPr>
        <p:spPr/>
        <p:txBody>
          <a:bodyPr/>
          <a:lstStyle/>
          <a:p>
            <a:r>
              <a:rPr lang="en-GB" sz="2400" dirty="0" smtClean="0"/>
              <a:t>Data:</a:t>
            </a:r>
          </a:p>
          <a:p>
            <a:pPr lvl="1"/>
            <a:r>
              <a:rPr lang="en-GB" sz="2000" dirty="0" smtClean="0"/>
              <a:t>N observations, N</a:t>
            </a:r>
            <a:r>
              <a:rPr lang="en-GB" sz="2000" baseline="-25000" dirty="0" smtClean="0"/>
              <a:t>0</a:t>
            </a:r>
            <a:r>
              <a:rPr lang="en-GB" sz="2000" dirty="0" smtClean="0"/>
              <a:t> from initial distribution, N</a:t>
            </a:r>
            <a:r>
              <a:rPr lang="en-GB" sz="2000" baseline="-25000" dirty="0" smtClean="0"/>
              <a:t>1</a:t>
            </a:r>
            <a:r>
              <a:rPr lang="en-GB" sz="2000" dirty="0" smtClean="0"/>
              <a:t> from final distribution</a:t>
            </a:r>
          </a:p>
          <a:p>
            <a:pPr lvl="1"/>
            <a:r>
              <a:rPr lang="en-GB" sz="2000" dirty="0" smtClean="0"/>
              <a:t>T</a:t>
            </a:r>
            <a:r>
              <a:rPr lang="en-GB" sz="2000" baseline="-25000" dirty="0" smtClean="0"/>
              <a:t>i</a:t>
            </a:r>
            <a:r>
              <a:rPr lang="en-GB" sz="2000" dirty="0" smtClean="0"/>
              <a:t> = 1 if from final distribution, </a:t>
            </a:r>
            <a:r>
              <a:rPr lang="en-GB" sz="2000" dirty="0" err="1" smtClean="0"/>
              <a:t>i</a:t>
            </a:r>
            <a:r>
              <a:rPr lang="en-GB" sz="2000" dirty="0" smtClean="0"/>
              <a:t> = 1,...,N. Pr(T</a:t>
            </a:r>
            <a:r>
              <a:rPr lang="en-GB" sz="2000" baseline="-25000" dirty="0" smtClean="0"/>
              <a:t>i</a:t>
            </a:r>
            <a:r>
              <a:rPr lang="en-GB" sz="2000" dirty="0" smtClean="0"/>
              <a:t>) = p</a:t>
            </a:r>
          </a:p>
          <a:p>
            <a:pPr lvl="1"/>
            <a:r>
              <a:rPr lang="en-GB" sz="2000" dirty="0" smtClean="0"/>
              <a:t>Y</a:t>
            </a:r>
            <a:r>
              <a:rPr lang="en-GB" sz="2000" baseline="-25000" dirty="0" smtClean="0"/>
              <a:t>i</a:t>
            </a:r>
            <a:r>
              <a:rPr lang="en-GB" sz="2000" dirty="0" smtClean="0"/>
              <a:t> and X</a:t>
            </a:r>
            <a:r>
              <a:rPr lang="en-GB" sz="2000" baseline="-25000" dirty="0" smtClean="0"/>
              <a:t>i</a:t>
            </a:r>
            <a:r>
              <a:rPr lang="en-GB" sz="2000" dirty="0" smtClean="0"/>
              <a:t> observed</a:t>
            </a:r>
          </a:p>
          <a:p>
            <a:pPr lvl="1"/>
            <a:r>
              <a:rPr lang="en-GB" sz="2000" dirty="0" smtClean="0"/>
              <a:t>Y</a:t>
            </a:r>
            <a:r>
              <a:rPr lang="en-GB" sz="2000" baseline="-25000" dirty="0" smtClean="0"/>
              <a:t>i</a:t>
            </a:r>
            <a:r>
              <a:rPr lang="en-GB" sz="2000" dirty="0" smtClean="0"/>
              <a:t> = Y</a:t>
            </a:r>
            <a:r>
              <a:rPr lang="en-GB" sz="2000" baseline="-25000" dirty="0" smtClean="0"/>
              <a:t>i0</a:t>
            </a:r>
            <a:r>
              <a:rPr lang="en-GB" sz="2000" dirty="0" smtClean="0"/>
              <a:t> (1 – T</a:t>
            </a:r>
            <a:r>
              <a:rPr lang="en-GB" sz="2000" baseline="-25000" dirty="0" smtClean="0"/>
              <a:t>i</a:t>
            </a:r>
            <a:r>
              <a:rPr lang="en-GB" sz="2000" dirty="0" smtClean="0"/>
              <a:t>) + Y</a:t>
            </a:r>
            <a:r>
              <a:rPr lang="en-GB" sz="2000" baseline="-25000" dirty="0" smtClean="0"/>
              <a:t>i1</a:t>
            </a:r>
            <a:r>
              <a:rPr lang="en-GB" sz="2000" dirty="0" smtClean="0"/>
              <a:t> T</a:t>
            </a:r>
            <a:r>
              <a:rPr lang="en-GB" sz="2000" baseline="-25000" dirty="0" smtClean="0"/>
              <a:t>i</a:t>
            </a:r>
          </a:p>
          <a:p>
            <a:pPr lvl="1">
              <a:buNone/>
            </a:pPr>
            <a:r>
              <a:rPr lang="en-GB" sz="2000" dirty="0" smtClean="0"/>
              <a:t>	where </a:t>
            </a:r>
            <a:r>
              <a:rPr lang="en-GB" sz="2000" dirty="0" err="1" smtClean="0"/>
              <a:t>Y</a:t>
            </a:r>
            <a:r>
              <a:rPr lang="en-GB" sz="2000" baseline="-25000" dirty="0" err="1" smtClean="0"/>
              <a:t>it</a:t>
            </a:r>
            <a:r>
              <a:rPr lang="en-GB" sz="2000" dirty="0" smtClean="0"/>
              <a:t> = </a:t>
            </a:r>
            <a:r>
              <a:rPr lang="en-GB" sz="2000" dirty="0" err="1" smtClean="0"/>
              <a:t>g</a:t>
            </a:r>
            <a:r>
              <a:rPr lang="en-GB" sz="2000" baseline="-25000" dirty="0" err="1" smtClean="0"/>
              <a:t>t</a:t>
            </a:r>
            <a:r>
              <a:rPr lang="en-GB" sz="2000" dirty="0" smtClean="0"/>
              <a:t>(X</a:t>
            </a:r>
            <a:r>
              <a:rPr lang="en-GB" sz="2000" baseline="-25000" dirty="0" smtClean="0"/>
              <a:t>i</a:t>
            </a:r>
            <a:r>
              <a:rPr lang="en-GB" sz="2000" dirty="0" smtClean="0"/>
              <a:t>, </a:t>
            </a:r>
            <a:r>
              <a:rPr lang="en-GB" sz="2000" dirty="0" err="1" smtClean="0"/>
              <a:t>e</a:t>
            </a:r>
            <a:r>
              <a:rPr lang="en-GB" sz="2000" baseline="-25000" dirty="0" err="1" smtClean="0"/>
              <a:t>i</a:t>
            </a:r>
            <a:r>
              <a:rPr lang="en-GB" sz="2000" dirty="0" smtClean="0"/>
              <a:t>), t = 0,1</a:t>
            </a:r>
          </a:p>
          <a:p>
            <a:r>
              <a:rPr lang="en-GB" sz="2400" dirty="0" smtClean="0"/>
              <a:t>Data can be reweighted to find the (unobserved) counterfactual distribution.</a:t>
            </a:r>
          </a:p>
          <a:p>
            <a:pPr lvl="1"/>
            <a:r>
              <a:rPr lang="en-GB" sz="2000" dirty="0" smtClean="0"/>
              <a:t>Counterfactual is wage distribution that would have arisen given initial wage determination process but final explanatory variables</a:t>
            </a:r>
          </a:p>
        </p:txBody>
      </p:sp>
    </p:spTree>
    <p:extLst>
      <p:ext uri="{BB962C8B-B14F-4D97-AF65-F5344CB8AC3E}">
        <p14:creationId xmlns:p14="http://schemas.microsoft.com/office/powerpoint/2010/main" xmlns="" val="5722905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Decomposing wage distributions</a:t>
            </a:r>
            <a:endParaRPr lang="en-US" dirty="0"/>
          </a:p>
        </p:txBody>
      </p:sp>
      <p:sp>
        <p:nvSpPr>
          <p:cNvPr id="3" name="Content Placeholder 2"/>
          <p:cNvSpPr>
            <a:spLocks noGrp="1"/>
          </p:cNvSpPr>
          <p:nvPr>
            <p:ph idx="1"/>
          </p:nvPr>
        </p:nvSpPr>
        <p:spPr/>
        <p:txBody>
          <a:bodyPr/>
          <a:lstStyle/>
          <a:p>
            <a:r>
              <a:rPr lang="en-GB" sz="2400" dirty="0" smtClean="0"/>
              <a:t>Reweighting:</a:t>
            </a:r>
          </a:p>
          <a:p>
            <a:pPr lvl="1"/>
            <a:endParaRPr lang="en-GB" sz="2000" dirty="0" smtClean="0"/>
          </a:p>
          <a:p>
            <a:pPr lvl="1"/>
            <a:endParaRPr lang="en-GB" sz="2000" dirty="0" smtClean="0"/>
          </a:p>
          <a:p>
            <a:pPr lvl="1"/>
            <a:endParaRPr lang="en-GB" sz="2000" dirty="0" smtClean="0"/>
          </a:p>
          <a:p>
            <a:pPr lvl="1"/>
            <a:endParaRPr lang="en-GB" sz="2000" dirty="0" smtClean="0"/>
          </a:p>
          <a:p>
            <a:pPr lvl="1"/>
            <a:r>
              <a:rPr lang="en-GB" sz="2000" dirty="0" smtClean="0"/>
              <a:t>where p(X) = Pr (T=1 | x = X)</a:t>
            </a:r>
          </a:p>
          <a:p>
            <a:r>
              <a:rPr lang="en-GB" sz="2400" dirty="0" smtClean="0"/>
              <a:t>Calculate p(X) using logistical regression</a:t>
            </a:r>
          </a:p>
          <a:p>
            <a:r>
              <a:rPr lang="en-GB" sz="2400" dirty="0" smtClean="0"/>
              <a:t>This counterfactual can be used to decompose wage and composition effects of a distributional statistic:</a:t>
            </a:r>
          </a:p>
          <a:p>
            <a:pPr lvl="1"/>
            <a:r>
              <a:rPr lang="en-GB" sz="2000" dirty="0" smtClean="0"/>
              <a:t>Let this statistic be represented by functional v(F) – e.g. percentile</a:t>
            </a:r>
          </a:p>
          <a:p>
            <a:pPr lvl="1"/>
            <a:r>
              <a:rPr lang="en-GB" sz="2000" dirty="0" err="1" smtClean="0"/>
              <a:t>Δv</a:t>
            </a:r>
            <a:r>
              <a:rPr lang="en-GB" sz="2000" dirty="0" smtClean="0"/>
              <a:t>(F) = </a:t>
            </a:r>
            <a:r>
              <a:rPr lang="en-GB" sz="2000" dirty="0" err="1" smtClean="0"/>
              <a:t>Δv</a:t>
            </a:r>
            <a:r>
              <a:rPr lang="en-GB" sz="2000" baseline="-25000" dirty="0" err="1" smtClean="0"/>
              <a:t>W</a:t>
            </a:r>
            <a:r>
              <a:rPr lang="en-GB" sz="2000" dirty="0" smtClean="0"/>
              <a:t> + </a:t>
            </a:r>
            <a:r>
              <a:rPr lang="en-GB" sz="2000" dirty="0" err="1" smtClean="0"/>
              <a:t>Δv</a:t>
            </a:r>
            <a:r>
              <a:rPr lang="en-GB" sz="2000" baseline="-25000" dirty="0" err="1" smtClean="0"/>
              <a:t>C</a:t>
            </a:r>
            <a:endParaRPr lang="en-US" sz="2000" dirty="0" smtClean="0"/>
          </a:p>
          <a:p>
            <a:endParaRPr lang="en-GB" sz="2400" dirty="0" smtClean="0"/>
          </a:p>
          <a:p>
            <a:pPr lvl="1"/>
            <a:endParaRPr lang="en-US" sz="1600" dirty="0"/>
          </a:p>
        </p:txBody>
      </p:sp>
      <p:graphicFrame>
        <p:nvGraphicFramePr>
          <p:cNvPr id="4" name="Object 3"/>
          <p:cNvGraphicFramePr>
            <a:graphicFrameLocks noChangeAspect="1"/>
          </p:cNvGraphicFramePr>
          <p:nvPr/>
        </p:nvGraphicFramePr>
        <p:xfrm>
          <a:off x="1475656" y="2204865"/>
          <a:ext cx="3528392" cy="1239240"/>
        </p:xfrm>
        <a:graphic>
          <a:graphicData uri="http://schemas.openxmlformats.org/presentationml/2006/ole">
            <p:oleObj spid="_x0000_s86041" name="Equation" r:id="rId4" imgW="2603500" imgH="914400" progId="Equation.3">
              <p:embed/>
            </p:oleObj>
          </a:graphicData>
        </a:graphic>
      </p:graphicFrame>
    </p:spTree>
    <p:extLst>
      <p:ext uri="{BB962C8B-B14F-4D97-AF65-F5344CB8AC3E}">
        <p14:creationId xmlns:p14="http://schemas.microsoft.com/office/powerpoint/2010/main" xmlns="" val="17150347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err="1" smtClean="0"/>
              <a:t>quantile</a:t>
            </a:r>
            <a:r>
              <a:rPr lang="en-GB" dirty="0" smtClean="0"/>
              <a:t> regression approach</a:t>
            </a:r>
            <a:endParaRPr lang="en-US" dirty="0"/>
          </a:p>
        </p:txBody>
      </p:sp>
      <p:sp>
        <p:nvSpPr>
          <p:cNvPr id="3" name="Content Placeholder 2"/>
          <p:cNvSpPr>
            <a:spLocks noGrp="1"/>
          </p:cNvSpPr>
          <p:nvPr>
            <p:ph idx="1"/>
          </p:nvPr>
        </p:nvSpPr>
        <p:spPr/>
        <p:txBody>
          <a:bodyPr/>
          <a:lstStyle/>
          <a:p>
            <a:r>
              <a:rPr lang="en-GB" sz="2400" dirty="0" smtClean="0"/>
              <a:t>FFL’s second contribution is to find a linear approximation of each distributional functional, conditional on the explanatory variables</a:t>
            </a:r>
          </a:p>
          <a:p>
            <a:pPr lvl="1"/>
            <a:r>
              <a:rPr lang="en-GB" sz="2000" dirty="0" smtClean="0"/>
              <a:t>An influence function, IF, of v(F) is a measure of sensitivity to outliers, where E(IF) = 0</a:t>
            </a:r>
          </a:p>
          <a:p>
            <a:pPr lvl="1"/>
            <a:r>
              <a:rPr lang="en-GB" sz="2000" dirty="0" smtClean="0"/>
              <a:t>A </a:t>
            </a:r>
            <a:r>
              <a:rPr lang="en-GB" sz="2000" dirty="0" err="1" smtClean="0"/>
              <a:t>recentered</a:t>
            </a:r>
            <a:r>
              <a:rPr lang="en-GB" sz="2000" dirty="0" smtClean="0"/>
              <a:t> influence function, RIF = v(F) + IF, so E(RIF) = v(F)</a:t>
            </a:r>
          </a:p>
          <a:p>
            <a:pPr lvl="1"/>
            <a:r>
              <a:rPr lang="en-GB" sz="2000" dirty="0" smtClean="0"/>
              <a:t>RIF’s can be conditional on X</a:t>
            </a:r>
          </a:p>
          <a:p>
            <a:pPr lvl="1"/>
            <a:r>
              <a:rPr lang="en-GB" sz="2000" u="sng" dirty="0" smtClean="0"/>
              <a:t>Assume</a:t>
            </a:r>
            <a:r>
              <a:rPr lang="en-GB" sz="2000" dirty="0" smtClean="0"/>
              <a:t> a linear projection of RIF onto X:</a:t>
            </a:r>
          </a:p>
          <a:p>
            <a:pPr lvl="1"/>
            <a:endParaRPr lang="en-GB" sz="2000" dirty="0" smtClean="0"/>
          </a:p>
          <a:p>
            <a:pPr lvl="1"/>
            <a:endParaRPr lang="en-GB" sz="2000" dirty="0" smtClean="0"/>
          </a:p>
          <a:p>
            <a:pPr lvl="1"/>
            <a:r>
              <a:rPr lang="en-GB" sz="2000" dirty="0" smtClean="0"/>
              <a:t>where j = {0, C, 1}</a:t>
            </a:r>
          </a:p>
          <a:p>
            <a:pPr lvl="1">
              <a:buNone/>
            </a:pPr>
            <a:endParaRPr lang="en-GB" sz="2000" dirty="0" smtClean="0"/>
          </a:p>
          <a:p>
            <a:pPr lvl="1"/>
            <a:endParaRPr lang="en-GB" sz="2000" dirty="0" smtClean="0"/>
          </a:p>
        </p:txBody>
      </p:sp>
      <p:graphicFrame>
        <p:nvGraphicFramePr>
          <p:cNvPr id="4" name="Object 3"/>
          <p:cNvGraphicFramePr>
            <a:graphicFrameLocks noChangeAspect="1"/>
          </p:cNvGraphicFramePr>
          <p:nvPr/>
        </p:nvGraphicFramePr>
        <p:xfrm>
          <a:off x="1485900" y="4541838"/>
          <a:ext cx="2671763" cy="623887"/>
        </p:xfrm>
        <a:graphic>
          <a:graphicData uri="http://schemas.openxmlformats.org/presentationml/2006/ole">
            <p:oleObj spid="_x0000_s83993" name="Equation" r:id="rId3" imgW="1143000" imgH="266700" progId="Equation.3">
              <p:embed/>
            </p:oleObj>
          </a:graphicData>
        </a:graphic>
      </p:graphicFrame>
    </p:spTree>
    <p:extLst>
      <p:ext uri="{BB962C8B-B14F-4D97-AF65-F5344CB8AC3E}">
        <p14:creationId xmlns:p14="http://schemas.microsoft.com/office/powerpoint/2010/main" xmlns="" val="17930214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err="1" smtClean="0"/>
              <a:t>quantile</a:t>
            </a:r>
            <a:r>
              <a:rPr lang="en-GB" dirty="0" smtClean="0"/>
              <a:t> regression approach</a:t>
            </a:r>
            <a:endParaRPr lang="en-US" dirty="0"/>
          </a:p>
        </p:txBody>
      </p:sp>
      <p:sp>
        <p:nvSpPr>
          <p:cNvPr id="3" name="Content Placeholder 2"/>
          <p:cNvSpPr>
            <a:spLocks noGrp="1"/>
          </p:cNvSpPr>
          <p:nvPr>
            <p:ph idx="1"/>
          </p:nvPr>
        </p:nvSpPr>
        <p:spPr>
          <a:xfrm>
            <a:off x="457200" y="1357298"/>
            <a:ext cx="8229600" cy="4525963"/>
          </a:xfrm>
        </p:spPr>
        <p:txBody>
          <a:bodyPr/>
          <a:lstStyle/>
          <a:p>
            <a:r>
              <a:rPr lang="en-GB" sz="2400" dirty="0" smtClean="0"/>
              <a:t>FFL show that:</a:t>
            </a:r>
          </a:p>
          <a:p>
            <a:pPr lvl="1"/>
            <a:r>
              <a:rPr lang="en-GB" sz="2000" dirty="0" err="1" smtClean="0"/>
              <a:t>Δv</a:t>
            </a:r>
            <a:r>
              <a:rPr lang="en-GB" sz="2000" baseline="-25000" dirty="0" err="1" smtClean="0"/>
              <a:t>C</a:t>
            </a:r>
            <a:r>
              <a:rPr lang="en-GB" sz="2000" dirty="0" smtClean="0"/>
              <a:t> = E(X|T=1) </a:t>
            </a:r>
            <a:r>
              <a:rPr lang="en-GB" sz="2000" dirty="0" err="1" smtClean="0"/>
              <a:t>γ</a:t>
            </a:r>
            <a:r>
              <a:rPr lang="en-GB" sz="2000" baseline="-25000" dirty="0" err="1" smtClean="0"/>
              <a:t>C</a:t>
            </a:r>
            <a:r>
              <a:rPr lang="en-GB" sz="2000" dirty="0" smtClean="0"/>
              <a:t> - E(X|T=0) γ</a:t>
            </a:r>
            <a:r>
              <a:rPr lang="en-GB" sz="2000" baseline="-25000" dirty="0" smtClean="0"/>
              <a:t>0</a:t>
            </a:r>
            <a:endParaRPr lang="en-GB" sz="2000" dirty="0" smtClean="0"/>
          </a:p>
          <a:p>
            <a:pPr lvl="1"/>
            <a:r>
              <a:rPr lang="en-GB" sz="2000" dirty="0" err="1" smtClean="0"/>
              <a:t>Δv</a:t>
            </a:r>
            <a:r>
              <a:rPr lang="en-GB" sz="2000" baseline="-25000" dirty="0" err="1" smtClean="0"/>
              <a:t>W</a:t>
            </a:r>
            <a:r>
              <a:rPr lang="en-GB" sz="2000" dirty="0" smtClean="0"/>
              <a:t> = E(X|T=1) (γ</a:t>
            </a:r>
            <a:r>
              <a:rPr lang="en-GB" sz="2000" baseline="-25000" dirty="0" smtClean="0"/>
              <a:t>1</a:t>
            </a:r>
            <a:r>
              <a:rPr lang="en-GB" sz="2000" dirty="0" smtClean="0"/>
              <a:t> – </a:t>
            </a:r>
            <a:r>
              <a:rPr lang="en-GB" sz="2000" dirty="0" err="1" smtClean="0"/>
              <a:t>γ</a:t>
            </a:r>
            <a:r>
              <a:rPr lang="en-GB" sz="2000" baseline="-25000" dirty="0" err="1" smtClean="0"/>
              <a:t>C</a:t>
            </a:r>
            <a:r>
              <a:rPr lang="en-GB" sz="2000" dirty="0" smtClean="0"/>
              <a:t>)	</a:t>
            </a:r>
          </a:p>
          <a:p>
            <a:r>
              <a:rPr lang="en-GB" sz="2400" dirty="0" smtClean="0"/>
              <a:t>Moreover, if expectation of RIF is linear, </a:t>
            </a:r>
            <a:r>
              <a:rPr lang="en-GB" sz="2400" dirty="0" err="1" smtClean="0"/>
              <a:t>γ</a:t>
            </a:r>
            <a:r>
              <a:rPr lang="en-GB" sz="2400" baseline="-25000" dirty="0" err="1" smtClean="0"/>
              <a:t>C</a:t>
            </a:r>
            <a:r>
              <a:rPr lang="en-GB" sz="2400" baseline="-25000" dirty="0" smtClean="0"/>
              <a:t> </a:t>
            </a:r>
            <a:r>
              <a:rPr lang="en-GB" sz="2400" dirty="0" smtClean="0"/>
              <a:t>= γ</a:t>
            </a:r>
            <a:r>
              <a:rPr lang="en-GB" sz="2400" baseline="-25000" dirty="0" smtClean="0"/>
              <a:t>0</a:t>
            </a:r>
            <a:r>
              <a:rPr lang="en-GB" sz="2400" dirty="0" smtClean="0"/>
              <a:t>.</a:t>
            </a:r>
          </a:p>
          <a:p>
            <a:pPr lvl="1"/>
            <a:r>
              <a:rPr lang="en-GB" sz="2000" dirty="0" smtClean="0"/>
              <a:t>Composition effects are sum of change in composition of each explanatory variable, multiplied by wage return in initial distribution</a:t>
            </a:r>
          </a:p>
          <a:p>
            <a:pPr lvl="1"/>
            <a:r>
              <a:rPr lang="en-GB" sz="2000" dirty="0" smtClean="0"/>
              <a:t>Wage effect is sum of change in wage returns between counterfactual and final distribution, multiplied by final composition of each explanatory variable.</a:t>
            </a:r>
            <a:endParaRPr lang="en-GB" sz="2400" dirty="0" smtClean="0"/>
          </a:p>
          <a:p>
            <a:r>
              <a:rPr lang="en-GB" sz="2400" dirty="0" smtClean="0"/>
              <a:t>This is a more general case of the Blinder-Oaxaca decomposition, where v(F) is the mean.</a:t>
            </a:r>
          </a:p>
        </p:txBody>
      </p:sp>
    </p:spTree>
    <p:extLst>
      <p:ext uri="{BB962C8B-B14F-4D97-AF65-F5344CB8AC3E}">
        <p14:creationId xmlns:p14="http://schemas.microsoft.com/office/powerpoint/2010/main" xmlns="" val="4240962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Introduction</a:t>
            </a:r>
            <a:endParaRPr lang="en-US" sz="4000" dirty="0" smtClean="0"/>
          </a:p>
        </p:txBody>
      </p:sp>
      <p:sp>
        <p:nvSpPr>
          <p:cNvPr id="12291" name="Content Placeholder 2"/>
          <p:cNvSpPr>
            <a:spLocks noGrp="1"/>
          </p:cNvSpPr>
          <p:nvPr>
            <p:ph idx="1"/>
          </p:nvPr>
        </p:nvSpPr>
        <p:spPr/>
        <p:txBody>
          <a:bodyPr/>
          <a:lstStyle/>
          <a:p>
            <a:pPr marL="342900" lvl="1" indent="-342900">
              <a:buFont typeface="Arial" pitchFamily="34" charset="0"/>
              <a:buChar char="•"/>
              <a:defRPr/>
            </a:pPr>
            <a:r>
              <a:rPr lang="en-GB" sz="2400" dirty="0" smtClean="0"/>
              <a:t>This view takes little account of the demand side of the labour market</a:t>
            </a:r>
          </a:p>
          <a:p>
            <a:pPr marL="342900" lvl="1" indent="-342900">
              <a:buFont typeface="Arial" pitchFamily="34" charset="0"/>
              <a:buChar char="•"/>
              <a:defRPr/>
            </a:pPr>
            <a:r>
              <a:rPr lang="en-GB" sz="2400" dirty="0" smtClean="0"/>
              <a:t>Where it does, the situation is assumed to be accommodating</a:t>
            </a:r>
          </a:p>
          <a:p>
            <a:pPr marL="342900" lvl="1" indent="-342900">
              <a:buFont typeface="Arial" pitchFamily="34" charset="0"/>
              <a:buChar char="•"/>
              <a:defRPr/>
            </a:pPr>
            <a:r>
              <a:rPr lang="en-GB" sz="2400" dirty="0" smtClean="0"/>
              <a:t> Key problems:</a:t>
            </a:r>
          </a:p>
          <a:p>
            <a:pPr lvl="1"/>
            <a:r>
              <a:rPr lang="en-GB" sz="2000" dirty="0" smtClean="0"/>
              <a:t>No sound basis for view that supply increases demand…</a:t>
            </a:r>
          </a:p>
          <a:p>
            <a:pPr lvl="1"/>
            <a:r>
              <a:rPr lang="en-GB" sz="2000" dirty="0" smtClean="0"/>
              <a:t>…therefore available jobs are largely </a:t>
            </a:r>
            <a:r>
              <a:rPr lang="en-GB" sz="2000" dirty="0" smtClean="0"/>
              <a:t>exogenously determined.</a:t>
            </a:r>
            <a:endParaRPr lang="en-GB" sz="2000" dirty="0" smtClean="0"/>
          </a:p>
          <a:p>
            <a:pPr lvl="1"/>
            <a:r>
              <a:rPr lang="en-GB" sz="2000" dirty="0" smtClean="0"/>
              <a:t>Task-biased technical change rather than SBTC – increasing numbers of low skilled/low-wage jobs</a:t>
            </a:r>
          </a:p>
          <a:p>
            <a:pPr lvl="1"/>
            <a:r>
              <a:rPr lang="en-GB" sz="2000" dirty="0" smtClean="0"/>
              <a:t>Increasing variation amongst the broad category of skilled jobs</a:t>
            </a:r>
          </a:p>
          <a:p>
            <a:pPr lvl="1"/>
            <a:r>
              <a:rPr lang="en-GB" sz="2000" dirty="0" smtClean="0"/>
              <a:t>Career progression depends on recruitment strategies of employers</a:t>
            </a:r>
          </a:p>
          <a:p>
            <a:pPr lvl="1"/>
            <a:endParaRPr lang="en-GB" sz="2000" dirty="0" smtClean="0"/>
          </a:p>
          <a:p>
            <a:pPr lvl="1"/>
            <a:endParaRPr lang="en-GB" sz="2000" dirty="0" smtClean="0"/>
          </a:p>
        </p:txBody>
      </p:sp>
    </p:spTree>
    <p:extLst>
      <p:ext uri="{BB962C8B-B14F-4D97-AF65-F5344CB8AC3E}">
        <p14:creationId xmlns:p14="http://schemas.microsoft.com/office/powerpoint/2010/main" xmlns="" val="36974937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err="1" smtClean="0"/>
              <a:t>quantile</a:t>
            </a:r>
            <a:r>
              <a:rPr lang="en-GB" dirty="0" smtClean="0"/>
              <a:t> regression approach</a:t>
            </a:r>
            <a:endParaRPr lang="en-US" dirty="0"/>
          </a:p>
        </p:txBody>
      </p:sp>
      <p:sp>
        <p:nvSpPr>
          <p:cNvPr id="3" name="Content Placeholder 2"/>
          <p:cNvSpPr>
            <a:spLocks noGrp="1"/>
          </p:cNvSpPr>
          <p:nvPr>
            <p:ph idx="1"/>
          </p:nvPr>
        </p:nvSpPr>
        <p:spPr>
          <a:xfrm>
            <a:off x="457200" y="1357298"/>
            <a:ext cx="8229600" cy="4525963"/>
          </a:xfrm>
        </p:spPr>
        <p:txBody>
          <a:bodyPr/>
          <a:lstStyle/>
          <a:p>
            <a:r>
              <a:rPr lang="en-GB" sz="2400" dirty="0" smtClean="0"/>
              <a:t>Our approach looks at </a:t>
            </a:r>
            <a:r>
              <a:rPr lang="en-GB" sz="2400" dirty="0" err="1" smtClean="0"/>
              <a:t>quantiles</a:t>
            </a:r>
            <a:r>
              <a:rPr lang="en-GB" sz="2400" dirty="0" smtClean="0"/>
              <a:t> across distribution</a:t>
            </a:r>
          </a:p>
          <a:p>
            <a:endParaRPr lang="en-GB" sz="2400" dirty="0" smtClean="0"/>
          </a:p>
          <a:p>
            <a:endParaRPr lang="en-GB" sz="2400" dirty="0" smtClean="0"/>
          </a:p>
          <a:p>
            <a:endParaRPr lang="en-GB" sz="2400" dirty="0" smtClean="0"/>
          </a:p>
          <a:p>
            <a:endParaRPr lang="en-GB" sz="2400" dirty="0" smtClean="0"/>
          </a:p>
          <a:p>
            <a:pPr lvl="1"/>
            <a:r>
              <a:rPr lang="en-GB" sz="2000" dirty="0" smtClean="0"/>
              <a:t>j = {0, C, 1}</a:t>
            </a:r>
          </a:p>
          <a:p>
            <a:pPr lvl="1"/>
            <a:r>
              <a:rPr lang="el-GR" sz="2000" dirty="0" smtClean="0"/>
              <a:t>τ</a:t>
            </a:r>
            <a:r>
              <a:rPr lang="en-GB" sz="2000" dirty="0" smtClean="0"/>
              <a:t> = 0.05, 0.1, 0.15,...,0.95</a:t>
            </a:r>
          </a:p>
          <a:p>
            <a:endParaRPr lang="en-GB" sz="2400" dirty="0" smtClean="0"/>
          </a:p>
          <a:p>
            <a:r>
              <a:rPr lang="en-GB" sz="2400" dirty="0" smtClean="0"/>
              <a:t>Estimate </a:t>
            </a:r>
            <a:r>
              <a:rPr lang="en-GB" sz="2400" dirty="0" err="1" smtClean="0"/>
              <a:t>f</a:t>
            </a:r>
            <a:r>
              <a:rPr lang="en-GB" sz="2400" baseline="-25000" dirty="0" err="1" smtClean="0"/>
              <a:t>i</a:t>
            </a:r>
            <a:r>
              <a:rPr lang="en-GB" sz="2400" dirty="0" smtClean="0"/>
              <a:t>(q</a:t>
            </a:r>
            <a:r>
              <a:rPr lang="el-GR" sz="2400" baseline="-25000" dirty="0" smtClean="0"/>
              <a:t>τ</a:t>
            </a:r>
            <a:r>
              <a:rPr lang="en-GB" sz="2400" dirty="0" smtClean="0"/>
              <a:t>) using kernel density methods</a:t>
            </a:r>
          </a:p>
        </p:txBody>
      </p:sp>
      <p:sp>
        <p:nvSpPr>
          <p:cNvPr id="81925"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26"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1929"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30" name="Rectangle 1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
        <p:nvSpPr>
          <p:cNvPr id="81934" name="Rectangle 1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1935" name="Rectangle 15"/>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graphicFrame>
        <p:nvGraphicFramePr>
          <p:cNvPr id="18" name="Object 17"/>
          <p:cNvGraphicFramePr>
            <a:graphicFrameLocks noChangeAspect="1"/>
          </p:cNvGraphicFramePr>
          <p:nvPr/>
        </p:nvGraphicFramePr>
        <p:xfrm>
          <a:off x="1242566" y="2060848"/>
          <a:ext cx="3473450" cy="1417638"/>
        </p:xfrm>
        <a:graphic>
          <a:graphicData uri="http://schemas.openxmlformats.org/presentationml/2006/ole">
            <p:oleObj spid="_x0000_s85017" name="Equation" r:id="rId3" imgW="1739900" imgH="711200" progId="Equation.3">
              <p:embed/>
            </p:oleObj>
          </a:graphicData>
        </a:graphic>
      </p:graphicFrame>
    </p:spTree>
    <p:extLst>
      <p:ext uri="{BB962C8B-B14F-4D97-AF65-F5344CB8AC3E}">
        <p14:creationId xmlns:p14="http://schemas.microsoft.com/office/powerpoint/2010/main" xmlns="" val="311466671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 </a:t>
            </a:r>
            <a:r>
              <a:rPr lang="en-GB" dirty="0" err="1" smtClean="0"/>
              <a:t>quantile</a:t>
            </a:r>
            <a:r>
              <a:rPr lang="en-GB" dirty="0" smtClean="0"/>
              <a:t> regression approach</a:t>
            </a:r>
            <a:endParaRPr lang="en-US" dirty="0"/>
          </a:p>
        </p:txBody>
      </p:sp>
      <p:sp>
        <p:nvSpPr>
          <p:cNvPr id="3" name="Content Placeholder 2"/>
          <p:cNvSpPr>
            <a:spLocks noGrp="1"/>
          </p:cNvSpPr>
          <p:nvPr>
            <p:ph idx="1"/>
          </p:nvPr>
        </p:nvSpPr>
        <p:spPr/>
        <p:txBody>
          <a:bodyPr/>
          <a:lstStyle/>
          <a:p>
            <a:r>
              <a:rPr lang="en-GB" sz="2400" dirty="0" smtClean="0"/>
              <a:t>FFL’s second contribution is to break wage and composition effects into individual components e.g. occupation, education etc.</a:t>
            </a:r>
          </a:p>
          <a:p>
            <a:r>
              <a:rPr lang="en-GB" sz="2400" dirty="0" smtClean="0"/>
              <a:t>Method found in final paper, omitted here for time.</a:t>
            </a:r>
          </a:p>
          <a:p>
            <a:r>
              <a:rPr lang="en-GB" sz="2400" dirty="0" smtClean="0"/>
              <a:t>Idea is to find a linear approximation of each statistic in each distribution using explanatory variables:</a:t>
            </a:r>
          </a:p>
          <a:p>
            <a:pPr lvl="1"/>
            <a:r>
              <a:rPr lang="en-GB" sz="2000" dirty="0" smtClean="0"/>
              <a:t>Composition effects are sum of change in composition of each explanatory variable, multiplied by wage return in initial distribution</a:t>
            </a:r>
          </a:p>
          <a:p>
            <a:pPr lvl="1"/>
            <a:r>
              <a:rPr lang="en-GB" sz="2000" dirty="0" smtClean="0"/>
              <a:t>Wage is sum of change in wage returns between counterfactual and final distribution, multiplied by final composition of each explanatory variable.</a:t>
            </a:r>
          </a:p>
          <a:p>
            <a:endParaRPr lang="en-US" sz="2400" dirty="0"/>
          </a:p>
        </p:txBody>
      </p:sp>
    </p:spTree>
    <p:extLst>
      <p:ext uri="{BB962C8B-B14F-4D97-AF65-F5344CB8AC3E}">
        <p14:creationId xmlns:p14="http://schemas.microsoft.com/office/powerpoint/2010/main" xmlns="" val="178898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Outline of presentation</a:t>
            </a:r>
            <a:endParaRPr lang="en-US" sz="4000" dirty="0" smtClean="0"/>
          </a:p>
        </p:txBody>
      </p:sp>
      <p:sp>
        <p:nvSpPr>
          <p:cNvPr id="12291" name="Content Placeholder 2"/>
          <p:cNvSpPr>
            <a:spLocks noGrp="1"/>
          </p:cNvSpPr>
          <p:nvPr>
            <p:ph idx="1"/>
          </p:nvPr>
        </p:nvSpPr>
        <p:spPr/>
        <p:txBody>
          <a:bodyPr/>
          <a:lstStyle/>
          <a:p>
            <a:r>
              <a:rPr lang="en-GB" sz="2400" dirty="0" smtClean="0"/>
              <a:t>This presentation will discuss the following:</a:t>
            </a:r>
          </a:p>
          <a:p>
            <a:pPr lvl="1"/>
            <a:r>
              <a:rPr lang="en-GB" sz="2000" dirty="0" smtClean="0"/>
              <a:t>Occupational structure in Europe</a:t>
            </a:r>
          </a:p>
          <a:p>
            <a:pPr lvl="1"/>
            <a:r>
              <a:rPr lang="en-GB" sz="2000" dirty="0" smtClean="0"/>
              <a:t>Earnings distributions in the UK</a:t>
            </a:r>
          </a:p>
          <a:p>
            <a:pPr lvl="1"/>
            <a:r>
              <a:rPr lang="en-GB" sz="2000" dirty="0" smtClean="0"/>
              <a:t>Occupational mobility and occupational structure</a:t>
            </a:r>
          </a:p>
          <a:p>
            <a:pPr lvl="1"/>
            <a:r>
              <a:rPr lang="en-GB" sz="2000" dirty="0" smtClean="0"/>
              <a:t>Implications for </a:t>
            </a:r>
            <a:r>
              <a:rPr lang="en-GB" sz="2000" dirty="0" smtClean="0"/>
              <a:t>skills </a:t>
            </a:r>
            <a:r>
              <a:rPr lang="en-GB" sz="2000" dirty="0" smtClean="0"/>
              <a:t>policy	</a:t>
            </a:r>
          </a:p>
        </p:txBody>
      </p:sp>
    </p:spTree>
    <p:extLst>
      <p:ext uri="{BB962C8B-B14F-4D97-AF65-F5344CB8AC3E}">
        <p14:creationId xmlns:p14="http://schemas.microsoft.com/office/powerpoint/2010/main" xmlns="" val="38850148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sz="4000" dirty="0" smtClean="0"/>
              <a:t>Occupational structure</a:t>
            </a:r>
            <a:endParaRPr lang="en-US" sz="4000" dirty="0" smtClean="0"/>
          </a:p>
        </p:txBody>
      </p:sp>
      <p:sp>
        <p:nvSpPr>
          <p:cNvPr id="12291" name="Content Placeholder 2"/>
          <p:cNvSpPr>
            <a:spLocks noGrp="1"/>
          </p:cNvSpPr>
          <p:nvPr>
            <p:ph idx="1"/>
          </p:nvPr>
        </p:nvSpPr>
        <p:spPr/>
        <p:txBody>
          <a:bodyPr/>
          <a:lstStyle/>
          <a:p>
            <a:r>
              <a:rPr lang="en-GB" sz="2400" dirty="0" smtClean="0"/>
              <a:t>Routinisation hypothesis (</a:t>
            </a:r>
            <a:r>
              <a:rPr lang="en-GB" sz="2400" dirty="0" err="1" smtClean="0"/>
              <a:t>Autor</a:t>
            </a:r>
            <a:r>
              <a:rPr lang="en-GB" sz="2400" dirty="0" smtClean="0"/>
              <a:t>, Levy and </a:t>
            </a:r>
            <a:r>
              <a:rPr lang="en-GB" sz="2400" dirty="0" err="1" smtClean="0"/>
              <a:t>Murnane</a:t>
            </a:r>
            <a:r>
              <a:rPr lang="en-GB" sz="2400" dirty="0" smtClean="0"/>
              <a:t>, 2003):</a:t>
            </a:r>
          </a:p>
          <a:p>
            <a:pPr lvl="1"/>
            <a:r>
              <a:rPr lang="en-GB" sz="2000" dirty="0" smtClean="0"/>
              <a:t>Price of computer capital has fallen since late 1970s</a:t>
            </a:r>
          </a:p>
          <a:p>
            <a:pPr lvl="1"/>
            <a:r>
              <a:rPr lang="en-GB" sz="2000" dirty="0" smtClean="0"/>
              <a:t>Computer capital replaces labour engaged in routine tasks</a:t>
            </a:r>
          </a:p>
          <a:p>
            <a:pPr lvl="1"/>
            <a:r>
              <a:rPr lang="en-GB" sz="2000" dirty="0" smtClean="0"/>
              <a:t>Non-routine tasks may be complementary to computer capital (e.g. management, skilled professionals)</a:t>
            </a:r>
          </a:p>
          <a:p>
            <a:pPr lvl="1"/>
            <a:r>
              <a:rPr lang="en-GB" sz="2000" dirty="0" smtClean="0"/>
              <a:t>Result: growth in non-routine occupations due to changes in demand (complementarities) and supply (displaced routine workers)</a:t>
            </a:r>
          </a:p>
          <a:p>
            <a:r>
              <a:rPr lang="en-GB" sz="2400" dirty="0" smtClean="0"/>
              <a:t>Polarisation hypothesis (Goos and Manning, 2007)</a:t>
            </a:r>
          </a:p>
          <a:p>
            <a:pPr lvl="1"/>
            <a:r>
              <a:rPr lang="en-GB" sz="2000" dirty="0" smtClean="0"/>
              <a:t>Routine occupations found in middle of income distribution</a:t>
            </a:r>
          </a:p>
          <a:p>
            <a:pPr lvl="1"/>
            <a:r>
              <a:rPr lang="en-GB" sz="2000" dirty="0" smtClean="0"/>
              <a:t>Non-routine occupations found at top and bottom of distribution</a:t>
            </a:r>
          </a:p>
          <a:p>
            <a:pPr lvl="2"/>
            <a:r>
              <a:rPr lang="en-GB" sz="1600" dirty="0" smtClean="0"/>
              <a:t>Managers, skilled professionals at the top</a:t>
            </a:r>
          </a:p>
          <a:p>
            <a:pPr lvl="2"/>
            <a:r>
              <a:rPr lang="en-GB" sz="1600" dirty="0" smtClean="0"/>
              <a:t>Non-routine ‘service’ occupations at the bottom e.g. hairdressers, cleaners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4000" dirty="0" smtClean="0"/>
              <a:t>Occupational structure</a:t>
            </a:r>
            <a:endParaRPr lang="en-US" sz="4000" dirty="0" smtClean="0"/>
          </a:p>
        </p:txBody>
      </p:sp>
      <p:sp>
        <p:nvSpPr>
          <p:cNvPr id="17411" name="Content Placeholder 2"/>
          <p:cNvSpPr>
            <a:spLocks noGrp="1"/>
          </p:cNvSpPr>
          <p:nvPr>
            <p:ph idx="1"/>
          </p:nvPr>
        </p:nvSpPr>
        <p:spPr/>
        <p:txBody>
          <a:bodyPr/>
          <a:lstStyle/>
          <a:p>
            <a:r>
              <a:rPr lang="en-GB" sz="2400" dirty="0" smtClean="0"/>
              <a:t>Following Goos and Manning (2007), hourglass effect shown through changes in employment share of groups of occupations ranked by (initial) average wages – each of approx. 10% of labour supply.</a:t>
            </a:r>
          </a:p>
          <a:p>
            <a:r>
              <a:rPr lang="en-GB" sz="2400" dirty="0" smtClean="0"/>
              <a:t>Data :</a:t>
            </a:r>
          </a:p>
          <a:p>
            <a:pPr lvl="1"/>
            <a:r>
              <a:rPr lang="en-GB" sz="2000" dirty="0" smtClean="0"/>
              <a:t>New Earnings Survey 1986 (ranking wage) </a:t>
            </a:r>
          </a:p>
          <a:p>
            <a:pPr lvl="1"/>
            <a:r>
              <a:rPr lang="en-GB" sz="2000" dirty="0" smtClean="0"/>
              <a:t>Labour Force Survey 1981-2008 (employment shares)</a:t>
            </a:r>
          </a:p>
          <a:p>
            <a:pPr lvl="1"/>
            <a:r>
              <a:rPr lang="en-GB" sz="2000" dirty="0" smtClean="0"/>
              <a:t>Hours rather than headcount</a:t>
            </a:r>
          </a:p>
          <a:p>
            <a:pPr lvl="1"/>
            <a:endParaRPr lang="en-GB" sz="2000" dirty="0" smtClean="0"/>
          </a:p>
        </p:txBody>
      </p:sp>
    </p:spTree>
    <p:extLst>
      <p:ext uri="{BB962C8B-B14F-4D97-AF65-F5344CB8AC3E}">
        <p14:creationId xmlns:p14="http://schemas.microsoft.com/office/powerpoint/2010/main" xmlns="" val="26438129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sz="4000" dirty="0" smtClean="0"/>
              <a:t>Occupational structure</a:t>
            </a:r>
            <a:endParaRPr lang="en-US" sz="4000" dirty="0" smtClean="0"/>
          </a:p>
        </p:txBody>
      </p:sp>
      <p:sp>
        <p:nvSpPr>
          <p:cNvPr id="4" name="Content Placeholder 2"/>
          <p:cNvSpPr>
            <a:spLocks noGrp="1"/>
          </p:cNvSpPr>
          <p:nvPr>
            <p:ph idx="1"/>
          </p:nvPr>
        </p:nvSpPr>
        <p:spPr>
          <a:xfrm>
            <a:off x="457200" y="1600200"/>
            <a:ext cx="8229600" cy="4525963"/>
          </a:xfrm>
        </p:spPr>
        <p:txBody>
          <a:bodyPr/>
          <a:lstStyle/>
          <a:p>
            <a:r>
              <a:rPr lang="en-GB" sz="2000" dirty="0" smtClean="0"/>
              <a:t>Growth in UK employment share, by ranked occupational group, 1981-2008</a:t>
            </a:r>
          </a:p>
          <a:p>
            <a:pPr lvl="1"/>
            <a:endParaRPr lang="en-GB" sz="2000" dirty="0" smtClean="0"/>
          </a:p>
        </p:txBody>
      </p:sp>
      <p:graphicFrame>
        <p:nvGraphicFramePr>
          <p:cNvPr id="6" name="Chart 5"/>
          <p:cNvGraphicFramePr>
            <a:graphicFrameLocks/>
          </p:cNvGraphicFramePr>
          <p:nvPr>
            <p:extLst>
              <p:ext uri="{D42A27DB-BD31-4B8C-83A1-F6EECF244321}">
                <p14:modId xmlns:p14="http://schemas.microsoft.com/office/powerpoint/2010/main" xmlns="" val="2733754928"/>
              </p:ext>
            </p:extLst>
          </p:nvPr>
        </p:nvGraphicFramePr>
        <p:xfrm>
          <a:off x="539552" y="2204864"/>
          <a:ext cx="7632848" cy="3600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7804680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z="4000" dirty="0" smtClean="0"/>
              <a:t>Occupational structure</a:t>
            </a:r>
          </a:p>
        </p:txBody>
      </p:sp>
      <p:sp>
        <p:nvSpPr>
          <p:cNvPr id="12291" name="Content Placeholder 2"/>
          <p:cNvSpPr>
            <a:spLocks noGrp="1"/>
          </p:cNvSpPr>
          <p:nvPr>
            <p:ph idx="1"/>
          </p:nvPr>
        </p:nvSpPr>
        <p:spPr/>
        <p:txBody>
          <a:bodyPr/>
          <a:lstStyle/>
          <a:p>
            <a:r>
              <a:rPr lang="en-GB" sz="2400" dirty="0" smtClean="0"/>
              <a:t>UK is not a special case:</a:t>
            </a:r>
          </a:p>
        </p:txBody>
      </p:sp>
      <p:graphicFrame>
        <p:nvGraphicFramePr>
          <p:cNvPr id="4" name="Chart 3"/>
          <p:cNvGraphicFramePr/>
          <p:nvPr/>
        </p:nvGraphicFramePr>
        <p:xfrm>
          <a:off x="1763688" y="1988840"/>
          <a:ext cx="5040560" cy="411480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3306</TotalTime>
  <Words>2764</Words>
  <Application>Microsoft Office PowerPoint</Application>
  <PresentationFormat>On-screen Show (4:3)</PresentationFormat>
  <Paragraphs>700</Paragraphs>
  <Slides>41</Slides>
  <Notes>32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Equation</vt:lpstr>
      <vt:lpstr>‘Room at the top?’ Implications of the hourglass labour market for earnings, mobility and skills</vt:lpstr>
      <vt:lpstr>Introduction</vt:lpstr>
      <vt:lpstr>Introduction</vt:lpstr>
      <vt:lpstr>Introduction</vt:lpstr>
      <vt:lpstr>Outline of presentation</vt:lpstr>
      <vt:lpstr>Occupational structure</vt:lpstr>
      <vt:lpstr>Occupational structure</vt:lpstr>
      <vt:lpstr>Occupational structure</vt:lpstr>
      <vt:lpstr>Occupational structure</vt:lpstr>
      <vt:lpstr>Occupations and wage distributions</vt:lpstr>
      <vt:lpstr>Occupations and wage distributions</vt:lpstr>
      <vt:lpstr>Decomposing wage distributions</vt:lpstr>
      <vt:lpstr>Occupations and wage distributions</vt:lpstr>
      <vt:lpstr>A model of occupations and wages</vt:lpstr>
      <vt:lpstr>Occupations and wage distributions</vt:lpstr>
      <vt:lpstr>Occupations and wage distributions</vt:lpstr>
      <vt:lpstr>Occupations and wage distributions</vt:lpstr>
      <vt:lpstr>Occupations and wage distributions</vt:lpstr>
      <vt:lpstr>Occupations and wage distributions</vt:lpstr>
      <vt:lpstr>Discussion</vt:lpstr>
      <vt:lpstr>Occupational mobility</vt:lpstr>
      <vt:lpstr>Occupational mobility</vt:lpstr>
      <vt:lpstr>Occupational mobility</vt:lpstr>
      <vt:lpstr>Occupational mobility</vt:lpstr>
      <vt:lpstr>Occupational mobility</vt:lpstr>
      <vt:lpstr>Occupational mobility</vt:lpstr>
      <vt:lpstr>Occupational mobility</vt:lpstr>
      <vt:lpstr>Occupational mobility</vt:lpstr>
      <vt:lpstr>Occupational mobility</vt:lpstr>
      <vt:lpstr>Implications for skills policy</vt:lpstr>
      <vt:lpstr>Implications for skills policy</vt:lpstr>
      <vt:lpstr>Implications for skills policy</vt:lpstr>
      <vt:lpstr>Conclusion</vt:lpstr>
      <vt:lpstr>Contact Details</vt:lpstr>
      <vt:lpstr>Appendix</vt:lpstr>
      <vt:lpstr>Decomposing wage distributions</vt:lpstr>
      <vt:lpstr>Decomposing wage distributions</vt:lpstr>
      <vt:lpstr>A quantile regression approach</vt:lpstr>
      <vt:lpstr>A quantile regression approach</vt:lpstr>
      <vt:lpstr>A quantile regression approach</vt:lpstr>
      <vt:lpstr>A quantile regression approach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JoanneH</dc:creator>
  <cp:lastModifiedBy>CraigH</cp:lastModifiedBy>
  <cp:revision>298</cp:revision>
  <dcterms:created xsi:type="dcterms:W3CDTF">2009-11-11T10:15:22Z</dcterms:created>
  <dcterms:modified xsi:type="dcterms:W3CDTF">2012-11-26T16:28:59Z</dcterms:modified>
</cp:coreProperties>
</file>