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3" r:id="rId7"/>
    <p:sldId id="262" r:id="rId8"/>
    <p:sldId id="261" r:id="rId9"/>
    <p:sldId id="264" r:id="rId10"/>
    <p:sldId id="266" r:id="rId11"/>
    <p:sldId id="280" r:id="rId12"/>
    <p:sldId id="267" r:id="rId13"/>
    <p:sldId id="270" r:id="rId14"/>
    <p:sldId id="271" r:id="rId15"/>
    <p:sldId id="272" r:id="rId16"/>
    <p:sldId id="273" r:id="rId17"/>
    <p:sldId id="274" r:id="rId18"/>
    <p:sldId id="275" r:id="rId19"/>
    <p:sldId id="276" r:id="rId20"/>
    <p:sldId id="277" r:id="rId21"/>
    <p:sldId id="269" r:id="rId22"/>
    <p:sldId id="278" r:id="rId23"/>
    <p:sldId id="265" r:id="rId24"/>
    <p:sldId id="279"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2" autoAdjust="0"/>
    <p:restoredTop sz="86473" autoAdjust="0"/>
  </p:normalViewPr>
  <p:slideViewPr>
    <p:cSldViewPr snapToGrid="0">
      <p:cViewPr varScale="1">
        <p:scale>
          <a:sx n="70" d="100"/>
          <a:sy n="70" d="100"/>
        </p:scale>
        <p:origin x="774" y="60"/>
      </p:cViewPr>
      <p:guideLst/>
    </p:cSldViewPr>
  </p:slideViewPr>
  <p:outlineViewPr>
    <p:cViewPr>
      <p:scale>
        <a:sx n="33" d="100"/>
        <a:sy n="33" d="100"/>
      </p:scale>
      <p:origin x="0" y="-1510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00F756-FECB-45FE-A9AC-190AEBD3D534}"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368207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0F756-FECB-45FE-A9AC-190AEBD3D534}"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82235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0F756-FECB-45FE-A9AC-190AEBD3D534}"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2670697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00F756-FECB-45FE-A9AC-190AEBD3D534}"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262396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00F756-FECB-45FE-A9AC-190AEBD3D534}" type="datetimeFigureOut">
              <a:rPr lang="en-GB" smtClean="0"/>
              <a:t>04/04/2014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2440624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00F756-FECB-45FE-A9AC-190AEBD3D534}"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1748025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00F756-FECB-45FE-A9AC-190AEBD3D534}" type="datetimeFigureOut">
              <a:rPr lang="en-GB" smtClean="0"/>
              <a:t>04/04/2014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1161794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00F756-FECB-45FE-A9AC-190AEBD3D534}" type="datetimeFigureOut">
              <a:rPr lang="en-GB" smtClean="0"/>
              <a:t>04/04/2014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3289942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0F756-FECB-45FE-A9AC-190AEBD3D534}" type="datetimeFigureOut">
              <a:rPr lang="en-GB" smtClean="0"/>
              <a:t>04/04/2014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868814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0F756-FECB-45FE-A9AC-190AEBD3D534}"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1713136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00F756-FECB-45FE-A9AC-190AEBD3D534}" type="datetimeFigureOut">
              <a:rPr lang="en-GB" smtClean="0"/>
              <a:t>04/04/2014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71CD-9832-4F11-8C1C-29F4309606FC}" type="slidenum">
              <a:rPr lang="en-GB" smtClean="0"/>
              <a:t>‹#›</a:t>
            </a:fld>
            <a:endParaRPr lang="en-GB"/>
          </a:p>
        </p:txBody>
      </p:sp>
    </p:spTree>
    <p:extLst>
      <p:ext uri="{BB962C8B-B14F-4D97-AF65-F5344CB8AC3E}">
        <p14:creationId xmlns:p14="http://schemas.microsoft.com/office/powerpoint/2010/main" val="4146991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00F756-FECB-45FE-A9AC-190AEBD3D534}" type="datetimeFigureOut">
              <a:rPr lang="en-GB" smtClean="0"/>
              <a:t>04/04/2014</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71CD-9832-4F11-8C1C-29F4309606FC}" type="slidenum">
              <a:rPr lang="en-GB" smtClean="0"/>
              <a:t>‹#›</a:t>
            </a:fld>
            <a:endParaRPr lang="en-GB"/>
          </a:p>
        </p:txBody>
      </p:sp>
    </p:spTree>
    <p:extLst>
      <p:ext uri="{BB962C8B-B14F-4D97-AF65-F5344CB8AC3E}">
        <p14:creationId xmlns:p14="http://schemas.microsoft.com/office/powerpoint/2010/main" val="353415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mailto:tony.brett@it.ox.ac.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smtClean="0"/>
              <a:t>Communication and assertiveness skills for IT Staff</a:t>
            </a:r>
            <a:endParaRPr lang="en-GB" dirty="0"/>
          </a:p>
        </p:txBody>
      </p:sp>
      <p:sp>
        <p:nvSpPr>
          <p:cNvPr id="3" name="Subtitle 2"/>
          <p:cNvSpPr>
            <a:spLocks noGrp="1"/>
          </p:cNvSpPr>
          <p:nvPr>
            <p:ph type="subTitle" idx="1"/>
          </p:nvPr>
        </p:nvSpPr>
        <p:spPr>
          <a:xfrm>
            <a:off x="1143000" y="3944938"/>
            <a:ext cx="6858000" cy="2413000"/>
          </a:xfrm>
        </p:spPr>
        <p:txBody>
          <a:bodyPr>
            <a:normAutofit fontScale="92500" lnSpcReduction="10000"/>
          </a:bodyPr>
          <a:lstStyle/>
          <a:p>
            <a:pPr>
              <a:lnSpc>
                <a:spcPct val="110000"/>
              </a:lnSpc>
            </a:pPr>
            <a:r>
              <a:rPr lang="en-GB" dirty="0" smtClean="0"/>
              <a:t>Tony Brett</a:t>
            </a:r>
          </a:p>
          <a:p>
            <a:pPr>
              <a:lnSpc>
                <a:spcPct val="110000"/>
              </a:lnSpc>
            </a:pPr>
            <a:r>
              <a:rPr lang="en-GB" dirty="0" smtClean="0"/>
              <a:t>Head of IT Support Staff Services</a:t>
            </a:r>
            <a:br>
              <a:rPr lang="en-GB" dirty="0" smtClean="0"/>
            </a:br>
            <a:r>
              <a:rPr lang="en-GB" dirty="0" smtClean="0"/>
              <a:t>IT Services</a:t>
            </a:r>
            <a:br>
              <a:rPr lang="en-GB" dirty="0" smtClean="0"/>
            </a:br>
            <a:r>
              <a:rPr lang="en-GB" dirty="0" smtClean="0"/>
              <a:t>University of Oxford</a:t>
            </a:r>
          </a:p>
          <a:p>
            <a:pPr>
              <a:lnSpc>
                <a:spcPct val="110000"/>
              </a:lnSpc>
            </a:pPr>
            <a:r>
              <a:rPr lang="en-GB" dirty="0" smtClean="0"/>
              <a:t>Oxbridge Colleges IT Management Conference </a:t>
            </a:r>
            <a:br>
              <a:rPr lang="en-GB" dirty="0" smtClean="0"/>
            </a:br>
            <a:r>
              <a:rPr lang="en-GB" dirty="0" smtClean="0"/>
              <a:t>21 March 2014</a:t>
            </a:r>
            <a:endParaRPr lang="en-GB" dirty="0"/>
          </a:p>
        </p:txBody>
      </p:sp>
    </p:spTree>
    <p:extLst>
      <p:ext uri="{BB962C8B-B14F-4D97-AF65-F5344CB8AC3E}">
        <p14:creationId xmlns:p14="http://schemas.microsoft.com/office/powerpoint/2010/main" val="169907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33337"/>
            <a:ext cx="7886700" cy="1325563"/>
          </a:xfrm>
        </p:spPr>
        <p:txBody>
          <a:bodyPr/>
          <a:lstStyle/>
          <a:p>
            <a:r>
              <a:rPr lang="en-GB" dirty="0" smtClean="0"/>
              <a:t>How to show you are listening</a:t>
            </a:r>
            <a:endParaRPr lang="en-GB" dirty="0"/>
          </a:p>
        </p:txBody>
      </p:sp>
      <p:sp>
        <p:nvSpPr>
          <p:cNvPr id="3" name="Content Placeholder 2"/>
          <p:cNvSpPr>
            <a:spLocks noGrp="1"/>
          </p:cNvSpPr>
          <p:nvPr>
            <p:ph idx="1"/>
          </p:nvPr>
        </p:nvSpPr>
        <p:spPr>
          <a:xfrm>
            <a:off x="66675" y="1229191"/>
            <a:ext cx="4219575" cy="4351338"/>
          </a:xfrm>
        </p:spPr>
        <p:txBody>
          <a:bodyPr/>
          <a:lstStyle/>
          <a:p>
            <a:r>
              <a:rPr lang="en-GB" dirty="0" smtClean="0"/>
              <a:t>Smile</a:t>
            </a:r>
          </a:p>
          <a:p>
            <a:r>
              <a:rPr lang="en-GB" dirty="0" smtClean="0"/>
              <a:t>Posture</a:t>
            </a:r>
          </a:p>
          <a:p>
            <a:r>
              <a:rPr lang="en-GB" dirty="0" smtClean="0"/>
              <a:t>Don’t be distracted</a:t>
            </a:r>
          </a:p>
          <a:p>
            <a:r>
              <a:rPr lang="en-GB" dirty="0" smtClean="0"/>
              <a:t>Mirroring body language</a:t>
            </a:r>
          </a:p>
          <a:p>
            <a:r>
              <a:rPr lang="en-GB" dirty="0" smtClean="0"/>
              <a:t>Make eye contact</a:t>
            </a:r>
            <a:endParaRPr lang="en-GB" dirty="0"/>
          </a:p>
        </p:txBody>
      </p:sp>
      <p:sp>
        <p:nvSpPr>
          <p:cNvPr id="4" name="Content Placeholder 2"/>
          <p:cNvSpPr txBox="1">
            <a:spLocks/>
          </p:cNvSpPr>
          <p:nvPr/>
        </p:nvSpPr>
        <p:spPr>
          <a:xfrm>
            <a:off x="4286250" y="1229191"/>
            <a:ext cx="4219575"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Question</a:t>
            </a:r>
          </a:p>
          <a:p>
            <a:r>
              <a:rPr lang="en-GB" dirty="0"/>
              <a:t>Clarify</a:t>
            </a:r>
          </a:p>
          <a:p>
            <a:r>
              <a:rPr lang="en-GB" dirty="0"/>
              <a:t>Reflect</a:t>
            </a:r>
          </a:p>
          <a:p>
            <a:r>
              <a:rPr lang="en-GB" dirty="0"/>
              <a:t>Summarise</a:t>
            </a:r>
          </a:p>
          <a:p>
            <a:r>
              <a:rPr lang="en-GB" dirty="0"/>
              <a:t>Agree</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3350" y="4535506"/>
            <a:ext cx="1828571" cy="1828571"/>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5768" y="0"/>
            <a:ext cx="2168563" cy="216856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229475" y="2307636"/>
            <a:ext cx="1714500" cy="1714500"/>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74256" y="4332658"/>
            <a:ext cx="2747854" cy="223835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72100" y="4328571"/>
            <a:ext cx="3379568" cy="2242443"/>
          </a:xfrm>
          <a:prstGeom prst="rect">
            <a:avLst/>
          </a:prstGeom>
        </p:spPr>
      </p:pic>
    </p:spTree>
    <p:extLst>
      <p:ext uri="{BB962C8B-B14F-4D97-AF65-F5344CB8AC3E}">
        <p14:creationId xmlns:p14="http://schemas.microsoft.com/office/powerpoint/2010/main" val="5299627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Listening exercise</a:t>
            </a:r>
            <a:endParaRPr lang="en-GB" dirty="0"/>
          </a:p>
        </p:txBody>
      </p:sp>
      <p:sp>
        <p:nvSpPr>
          <p:cNvPr id="3" name="Content Placeholder 2"/>
          <p:cNvSpPr>
            <a:spLocks noGrp="1"/>
          </p:cNvSpPr>
          <p:nvPr>
            <p:ph idx="1"/>
          </p:nvPr>
        </p:nvSpPr>
        <p:spPr/>
        <p:txBody>
          <a:bodyPr/>
          <a:lstStyle/>
          <a:p>
            <a:r>
              <a:rPr lang="en-GB" dirty="0" smtClean="0"/>
              <a:t>Try explaining to a your neighbour where you work and what you do</a:t>
            </a:r>
          </a:p>
          <a:p>
            <a:r>
              <a:rPr lang="en-GB" dirty="0" smtClean="0"/>
              <a:t>If your birthday is on an odd-numbered day of the month then don’t make eye contact</a:t>
            </a:r>
          </a:p>
          <a:p>
            <a:r>
              <a:rPr lang="en-GB" dirty="0" smtClean="0"/>
              <a:t>If you birthday is on an odd-numbered month then do some web browsing on your phone</a:t>
            </a:r>
          </a:p>
          <a:p>
            <a:r>
              <a:rPr lang="en-GB" dirty="0" smtClean="0"/>
              <a:t>How does it feel?</a:t>
            </a:r>
            <a:endParaRPr lang="en-GB" dirty="0"/>
          </a:p>
        </p:txBody>
      </p:sp>
    </p:spTree>
    <p:extLst>
      <p:ext uri="{BB962C8B-B14F-4D97-AF65-F5344CB8AC3E}">
        <p14:creationId xmlns:p14="http://schemas.microsoft.com/office/powerpoint/2010/main" val="412837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Assertiveness is a positive and effective behaviour</a:t>
            </a:r>
            <a:endParaRPr lang="en-GB" dirty="0"/>
          </a:p>
        </p:txBody>
      </p:sp>
      <p:sp>
        <p:nvSpPr>
          <p:cNvPr id="3" name="Content Placeholder 2"/>
          <p:cNvSpPr>
            <a:spLocks noGrp="1"/>
          </p:cNvSpPr>
          <p:nvPr>
            <p:ph idx="1"/>
          </p:nvPr>
        </p:nvSpPr>
        <p:spPr>
          <a:xfrm>
            <a:off x="628650" y="1825625"/>
            <a:ext cx="7886700" cy="1384300"/>
          </a:xfrm>
        </p:spPr>
        <p:txBody>
          <a:bodyPr/>
          <a:lstStyle/>
          <a:p>
            <a:r>
              <a:rPr lang="en-GB" dirty="0" smtClean="0"/>
              <a:t>It demonstrates your self-respect and your respect for others</a:t>
            </a:r>
          </a:p>
          <a:p>
            <a:r>
              <a:rPr lang="en-GB" dirty="0" smtClean="0"/>
              <a:t>It’s a balance – where are you?</a:t>
            </a:r>
            <a:endParaRPr lang="en-GB" dirty="0"/>
          </a:p>
        </p:txBody>
      </p:sp>
      <p:sp>
        <p:nvSpPr>
          <p:cNvPr id="6" name="Isosceles Triangle 5"/>
          <p:cNvSpPr/>
          <p:nvPr/>
        </p:nvSpPr>
        <p:spPr>
          <a:xfrm rot="10800000">
            <a:off x="6705600" y="3590924"/>
            <a:ext cx="1809750" cy="1590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10800000">
            <a:off x="171450" y="3590924"/>
            <a:ext cx="1809750" cy="1590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Isosceles Triangle 8"/>
          <p:cNvSpPr/>
          <p:nvPr/>
        </p:nvSpPr>
        <p:spPr>
          <a:xfrm>
            <a:off x="3438525" y="5181599"/>
            <a:ext cx="1809750" cy="1590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876300" y="5181599"/>
            <a:ext cx="69056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547" y="3584226"/>
            <a:ext cx="1115113" cy="461665"/>
          </a:xfrm>
          <a:prstGeom prst="rect">
            <a:avLst/>
          </a:prstGeom>
          <a:noFill/>
        </p:spPr>
        <p:txBody>
          <a:bodyPr wrap="none" rtlCol="0">
            <a:spAutoFit/>
          </a:bodyPr>
          <a:lstStyle/>
          <a:p>
            <a:r>
              <a:rPr lang="en-GB" sz="2400" b="1" dirty="0" smtClean="0">
                <a:solidFill>
                  <a:srgbClr val="FFFF00"/>
                </a:solidFill>
              </a:rPr>
              <a:t>Passive</a:t>
            </a:r>
            <a:endParaRPr lang="en-GB" sz="2400" b="1" dirty="0">
              <a:solidFill>
                <a:srgbClr val="FFFF00"/>
              </a:solidFill>
            </a:endParaRPr>
          </a:p>
        </p:txBody>
      </p:sp>
      <p:sp>
        <p:nvSpPr>
          <p:cNvPr id="13" name="TextBox 12"/>
          <p:cNvSpPr txBox="1"/>
          <p:nvPr/>
        </p:nvSpPr>
        <p:spPr>
          <a:xfrm>
            <a:off x="6854178" y="3584227"/>
            <a:ext cx="1546642" cy="461665"/>
          </a:xfrm>
          <a:prstGeom prst="rect">
            <a:avLst/>
          </a:prstGeom>
          <a:noFill/>
        </p:spPr>
        <p:txBody>
          <a:bodyPr wrap="none" rtlCol="0">
            <a:spAutoFit/>
          </a:bodyPr>
          <a:lstStyle/>
          <a:p>
            <a:r>
              <a:rPr lang="en-GB" sz="2400" b="1" dirty="0" smtClean="0">
                <a:solidFill>
                  <a:srgbClr val="FFFF00"/>
                </a:solidFill>
              </a:rPr>
              <a:t>Aggressive</a:t>
            </a:r>
            <a:endParaRPr lang="en-GB" sz="2400" b="1" dirty="0">
              <a:solidFill>
                <a:srgbClr val="FFFF00"/>
              </a:solidFill>
            </a:endParaRPr>
          </a:p>
        </p:txBody>
      </p:sp>
      <p:sp>
        <p:nvSpPr>
          <p:cNvPr id="14" name="TextBox 13"/>
          <p:cNvSpPr txBox="1"/>
          <p:nvPr/>
        </p:nvSpPr>
        <p:spPr>
          <a:xfrm>
            <a:off x="3679500" y="6317307"/>
            <a:ext cx="1363194" cy="461665"/>
          </a:xfrm>
          <a:prstGeom prst="rect">
            <a:avLst/>
          </a:prstGeom>
          <a:noFill/>
        </p:spPr>
        <p:txBody>
          <a:bodyPr wrap="none" rtlCol="0">
            <a:spAutoFit/>
          </a:bodyPr>
          <a:lstStyle/>
          <a:p>
            <a:r>
              <a:rPr lang="en-GB" sz="2400" b="1" dirty="0" smtClean="0">
                <a:solidFill>
                  <a:srgbClr val="FFFF00"/>
                </a:solidFill>
              </a:rPr>
              <a:t>Assertive</a:t>
            </a:r>
            <a:endParaRPr lang="en-GB" sz="2400" b="1" dirty="0">
              <a:solidFill>
                <a:srgbClr val="FFFF00"/>
              </a:solidFill>
            </a:endParaRPr>
          </a:p>
        </p:txBody>
      </p:sp>
    </p:spTree>
    <p:extLst>
      <p:ext uri="{BB962C8B-B14F-4D97-AF65-F5344CB8AC3E}">
        <p14:creationId xmlns:p14="http://schemas.microsoft.com/office/powerpoint/2010/main" val="1675877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four types of behaviour</a:t>
            </a:r>
            <a:endParaRPr lang="en-GB" dirty="0"/>
          </a:p>
        </p:txBody>
      </p:sp>
      <p:sp>
        <p:nvSpPr>
          <p:cNvPr id="3" name="Content Placeholder 2"/>
          <p:cNvSpPr>
            <a:spLocks noGrp="1"/>
          </p:cNvSpPr>
          <p:nvPr>
            <p:ph idx="1"/>
          </p:nvPr>
        </p:nvSpPr>
        <p:spPr>
          <a:xfrm>
            <a:off x="628650" y="3762375"/>
            <a:ext cx="7886700" cy="2414588"/>
          </a:xfrm>
        </p:spPr>
        <p:txBody>
          <a:bodyPr/>
          <a:lstStyle/>
          <a:p>
            <a:r>
              <a:rPr lang="en-GB" dirty="0" smtClean="0"/>
              <a:t>We all have a mix of these</a:t>
            </a:r>
          </a:p>
          <a:p>
            <a:r>
              <a:rPr lang="en-GB" dirty="0" smtClean="0"/>
              <a:t>Trick is to know how we respond in given situations</a:t>
            </a:r>
          </a:p>
          <a:p>
            <a:r>
              <a:rPr lang="en-GB" dirty="0" smtClean="0"/>
              <a:t>Plan ahead so we can focus on assertiveness</a:t>
            </a:r>
          </a:p>
          <a:p>
            <a:r>
              <a:rPr lang="en-GB" dirty="0" smtClean="0"/>
              <a:t>Which are you and how will you be what you want to be?</a:t>
            </a:r>
            <a:endParaRPr lang="en-GB"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8112" y="1595437"/>
            <a:ext cx="1862137" cy="1316116"/>
          </a:xfrm>
          <a:prstGeom prst="rect">
            <a:avLst/>
          </a:prstGeom>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90787" y="1654253"/>
            <a:ext cx="1848231" cy="1257300"/>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86300" y="1695451"/>
            <a:ext cx="1663747" cy="1216102"/>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10375" y="1690690"/>
            <a:ext cx="2062839" cy="1220864"/>
          </a:xfrm>
          <a:prstGeom prst="rect">
            <a:avLst/>
          </a:prstGeom>
        </p:spPr>
      </p:pic>
      <p:sp>
        <p:nvSpPr>
          <p:cNvPr id="10" name="TextBox 9"/>
          <p:cNvSpPr txBox="1"/>
          <p:nvPr/>
        </p:nvSpPr>
        <p:spPr>
          <a:xfrm>
            <a:off x="312883" y="2921000"/>
            <a:ext cx="1512594" cy="461665"/>
          </a:xfrm>
          <a:prstGeom prst="rect">
            <a:avLst/>
          </a:prstGeom>
          <a:noFill/>
        </p:spPr>
        <p:txBody>
          <a:bodyPr wrap="none" rtlCol="0">
            <a:spAutoFit/>
          </a:bodyPr>
          <a:lstStyle/>
          <a:p>
            <a:r>
              <a:rPr lang="en-GB" sz="2400" dirty="0" smtClean="0"/>
              <a:t>Aggressive</a:t>
            </a:r>
            <a:endParaRPr lang="en-GB" sz="2400" dirty="0"/>
          </a:p>
        </p:txBody>
      </p:sp>
      <p:sp>
        <p:nvSpPr>
          <p:cNvPr id="12" name="TextBox 11"/>
          <p:cNvSpPr txBox="1"/>
          <p:nvPr/>
        </p:nvSpPr>
        <p:spPr>
          <a:xfrm>
            <a:off x="2658605" y="2921000"/>
            <a:ext cx="1085554" cy="461665"/>
          </a:xfrm>
          <a:prstGeom prst="rect">
            <a:avLst/>
          </a:prstGeom>
          <a:noFill/>
        </p:spPr>
        <p:txBody>
          <a:bodyPr wrap="none" rtlCol="0">
            <a:spAutoFit/>
          </a:bodyPr>
          <a:lstStyle/>
          <a:p>
            <a:r>
              <a:rPr lang="en-GB" sz="2400" dirty="0" smtClean="0"/>
              <a:t>Passive</a:t>
            </a:r>
            <a:endParaRPr lang="en-GB" sz="2400" dirty="0"/>
          </a:p>
        </p:txBody>
      </p:sp>
      <p:sp>
        <p:nvSpPr>
          <p:cNvPr id="13" name="TextBox 12"/>
          <p:cNvSpPr txBox="1"/>
          <p:nvPr/>
        </p:nvSpPr>
        <p:spPr>
          <a:xfrm>
            <a:off x="4761876" y="2921000"/>
            <a:ext cx="1145635" cy="461665"/>
          </a:xfrm>
          <a:prstGeom prst="rect">
            <a:avLst/>
          </a:prstGeom>
          <a:noFill/>
        </p:spPr>
        <p:txBody>
          <a:bodyPr wrap="none" rtlCol="0">
            <a:spAutoFit/>
          </a:bodyPr>
          <a:lstStyle/>
          <a:p>
            <a:r>
              <a:rPr lang="en-GB" sz="2400" dirty="0" smtClean="0"/>
              <a:t>Indirect</a:t>
            </a:r>
            <a:endParaRPr lang="en-GB" sz="2400" dirty="0"/>
          </a:p>
        </p:txBody>
      </p:sp>
      <p:sp>
        <p:nvSpPr>
          <p:cNvPr id="14" name="TextBox 13"/>
          <p:cNvSpPr txBox="1"/>
          <p:nvPr/>
        </p:nvSpPr>
        <p:spPr>
          <a:xfrm>
            <a:off x="7085497" y="2911553"/>
            <a:ext cx="1327799" cy="461665"/>
          </a:xfrm>
          <a:prstGeom prst="rect">
            <a:avLst/>
          </a:prstGeom>
          <a:noFill/>
        </p:spPr>
        <p:txBody>
          <a:bodyPr wrap="none" rtlCol="0">
            <a:spAutoFit/>
          </a:bodyPr>
          <a:lstStyle/>
          <a:p>
            <a:r>
              <a:rPr lang="en-GB" sz="2400" dirty="0" smtClean="0"/>
              <a:t>Assertive</a:t>
            </a:r>
            <a:endParaRPr lang="en-GB" sz="2400" dirty="0"/>
          </a:p>
        </p:txBody>
      </p:sp>
    </p:spTree>
    <p:extLst>
      <p:ext uri="{BB962C8B-B14F-4D97-AF65-F5344CB8AC3E}">
        <p14:creationId xmlns:p14="http://schemas.microsoft.com/office/powerpoint/2010/main" val="35703468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Passive behaviour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93009927"/>
              </p:ext>
            </p:extLst>
          </p:nvPr>
        </p:nvGraphicFramePr>
        <p:xfrm>
          <a:off x="0" y="1771650"/>
          <a:ext cx="9144000" cy="3810000"/>
        </p:xfrm>
        <a:graphic>
          <a:graphicData uri="http://schemas.openxmlformats.org/drawingml/2006/table">
            <a:tbl>
              <a:tblPr firstRow="1" bandRow="1">
                <a:tableStyleId>{5C22544A-7EE6-4342-B048-85BDC9FD1C3A}</a:tableStyleId>
              </a:tblPr>
              <a:tblGrid>
                <a:gridCol w="1828800"/>
                <a:gridCol w="1828800"/>
                <a:gridCol w="1828800"/>
                <a:gridCol w="1828800"/>
                <a:gridCol w="1828800"/>
              </a:tblGrid>
              <a:tr h="833438">
                <a:tc>
                  <a:txBody>
                    <a:bodyPr/>
                    <a:lstStyle/>
                    <a:p>
                      <a:r>
                        <a:rPr lang="en-GB" sz="2000" dirty="0" smtClean="0"/>
                        <a:t>How they behave</a:t>
                      </a:r>
                      <a:endParaRPr lang="en-GB" sz="2000" dirty="0"/>
                    </a:p>
                  </a:txBody>
                  <a:tcPr/>
                </a:tc>
                <a:tc>
                  <a:txBody>
                    <a:bodyPr/>
                    <a:lstStyle/>
                    <a:p>
                      <a:r>
                        <a:rPr lang="en-GB" sz="2000" dirty="0" smtClean="0"/>
                        <a:t>What</a:t>
                      </a:r>
                      <a:r>
                        <a:rPr lang="en-GB" sz="2000" baseline="0" dirty="0" smtClean="0"/>
                        <a:t> they s</a:t>
                      </a:r>
                      <a:r>
                        <a:rPr lang="en-GB" sz="2000" dirty="0" smtClean="0"/>
                        <a:t>ay</a:t>
                      </a:r>
                      <a:endParaRPr lang="en-GB" sz="2000" dirty="0"/>
                    </a:p>
                  </a:txBody>
                  <a:tcPr/>
                </a:tc>
                <a:tc>
                  <a:txBody>
                    <a:bodyPr/>
                    <a:lstStyle/>
                    <a:p>
                      <a:r>
                        <a:rPr lang="en-GB" sz="2000" dirty="0" smtClean="0"/>
                        <a:t>How</a:t>
                      </a:r>
                      <a:r>
                        <a:rPr lang="en-GB" sz="2000" baseline="0" dirty="0" smtClean="0"/>
                        <a:t> it feels to receive</a:t>
                      </a:r>
                      <a:endParaRPr lang="en-GB" sz="2000" dirty="0"/>
                    </a:p>
                  </a:txBody>
                  <a:tcPr/>
                </a:tc>
                <a:tc>
                  <a:txBody>
                    <a:bodyPr/>
                    <a:lstStyle/>
                    <a:p>
                      <a:r>
                        <a:rPr lang="en-GB" sz="2000" dirty="0" smtClean="0"/>
                        <a:t>How they feel</a:t>
                      </a:r>
                      <a:endParaRPr lang="en-GB" sz="2000" dirty="0"/>
                    </a:p>
                  </a:txBody>
                  <a:tcPr/>
                </a:tc>
                <a:tc>
                  <a:txBody>
                    <a:bodyPr/>
                    <a:lstStyle/>
                    <a:p>
                      <a:r>
                        <a:rPr lang="en-GB" sz="2000" dirty="0" smtClean="0"/>
                        <a:t>Consequences</a:t>
                      </a:r>
                      <a:endParaRPr lang="en-GB" sz="2000" dirty="0"/>
                    </a:p>
                  </a:txBody>
                  <a:tcPr/>
                </a:tc>
              </a:tr>
              <a:tr h="2976562">
                <a:tc>
                  <a:txBody>
                    <a:bodyPr/>
                    <a:lstStyle/>
                    <a:p>
                      <a:pPr marL="285750" indent="-285750">
                        <a:buFont typeface="Wingdings" panose="05000000000000000000" pitchFamily="2" charset="2"/>
                        <a:buChar char="ü"/>
                      </a:pPr>
                      <a:r>
                        <a:rPr lang="en-GB" sz="2000" dirty="0" smtClean="0"/>
                        <a:t>Easy going</a:t>
                      </a:r>
                    </a:p>
                    <a:p>
                      <a:pPr marL="285750" indent="-285750">
                        <a:buFont typeface="Wingdings" panose="05000000000000000000" pitchFamily="2" charset="2"/>
                        <a:buChar char="ü"/>
                      </a:pPr>
                      <a:r>
                        <a:rPr lang="en-GB" sz="2000" dirty="0" smtClean="0"/>
                        <a:t>Anything for a quiet</a:t>
                      </a:r>
                      <a:r>
                        <a:rPr lang="en-GB" sz="2000" baseline="0" dirty="0" smtClean="0"/>
                        <a:t> life</a:t>
                      </a:r>
                    </a:p>
                    <a:p>
                      <a:pPr marL="285750" indent="-285750">
                        <a:buFont typeface="Wingdings" panose="05000000000000000000" pitchFamily="2" charset="2"/>
                        <a:buChar char="ü"/>
                      </a:pPr>
                      <a:r>
                        <a:rPr lang="en-GB" sz="2000" baseline="0" dirty="0" smtClean="0"/>
                        <a:t>Inner turmoil</a:t>
                      </a:r>
                      <a:endParaRPr lang="en-GB" sz="2000" dirty="0"/>
                    </a:p>
                  </a:txBody>
                  <a:tcPr/>
                </a:tc>
                <a:tc>
                  <a:txBody>
                    <a:bodyPr/>
                    <a:lstStyle/>
                    <a:p>
                      <a:pPr marL="285750" indent="-285750">
                        <a:buFont typeface="Wingdings" panose="05000000000000000000" pitchFamily="2" charset="2"/>
                        <a:buChar char="ü"/>
                      </a:pPr>
                      <a:r>
                        <a:rPr lang="en-GB" sz="2000" dirty="0" smtClean="0"/>
                        <a:t>“If you like”</a:t>
                      </a:r>
                    </a:p>
                    <a:p>
                      <a:pPr marL="285750" indent="-285750">
                        <a:buFont typeface="Wingdings" panose="05000000000000000000" pitchFamily="2" charset="2"/>
                        <a:buChar char="ü"/>
                      </a:pPr>
                      <a:r>
                        <a:rPr lang="en-GB" sz="2000" dirty="0" smtClean="0"/>
                        <a:t>“I don’t mind”</a:t>
                      </a:r>
                    </a:p>
                    <a:p>
                      <a:pPr marL="285750" indent="-285750">
                        <a:buFont typeface="Wingdings" panose="05000000000000000000" pitchFamily="2" charset="2"/>
                        <a:buChar char="ü"/>
                      </a:pPr>
                      <a:r>
                        <a:rPr lang="en-GB" sz="2000" dirty="0" smtClean="0"/>
                        <a:t>“Whatever you want”</a:t>
                      </a:r>
                    </a:p>
                    <a:p>
                      <a:pPr marL="285750" indent="-285750">
                        <a:buFont typeface="Wingdings" panose="05000000000000000000" pitchFamily="2" charset="2"/>
                        <a:buChar char="ü"/>
                      </a:pPr>
                      <a:r>
                        <a:rPr lang="en-GB" sz="2000" dirty="0" smtClean="0"/>
                        <a:t>“It’s up to you”</a:t>
                      </a:r>
                      <a:endParaRPr lang="en-GB" sz="2000" dirty="0"/>
                    </a:p>
                  </a:txBody>
                  <a:tcPr/>
                </a:tc>
                <a:tc>
                  <a:txBody>
                    <a:bodyPr/>
                    <a:lstStyle/>
                    <a:p>
                      <a:pPr marL="285750" indent="-285750">
                        <a:buFont typeface="Wingdings" panose="05000000000000000000" pitchFamily="2" charset="2"/>
                        <a:buChar char="ü"/>
                      </a:pPr>
                      <a:r>
                        <a:rPr lang="en-GB" sz="2000" dirty="0" smtClean="0"/>
                        <a:t>Unsure if heart is</a:t>
                      </a:r>
                      <a:r>
                        <a:rPr lang="en-GB" sz="2000" baseline="0" dirty="0" smtClean="0"/>
                        <a:t> in it</a:t>
                      </a:r>
                    </a:p>
                    <a:p>
                      <a:pPr marL="285750" indent="-285750">
                        <a:buFont typeface="Wingdings" panose="05000000000000000000" pitchFamily="2" charset="2"/>
                        <a:buChar char="ü"/>
                      </a:pPr>
                      <a:r>
                        <a:rPr lang="en-GB" sz="2000" baseline="0" dirty="0" smtClean="0"/>
                        <a:t>Confused</a:t>
                      </a:r>
                    </a:p>
                    <a:p>
                      <a:pPr marL="285750" indent="-285750">
                        <a:buFont typeface="Wingdings" panose="05000000000000000000" pitchFamily="2" charset="2"/>
                        <a:buChar char="ü"/>
                      </a:pPr>
                      <a:r>
                        <a:rPr lang="en-GB" sz="2000" baseline="0" dirty="0" smtClean="0"/>
                        <a:t>Uncertain</a:t>
                      </a:r>
                    </a:p>
                    <a:p>
                      <a:pPr marL="285750" indent="-285750">
                        <a:buFont typeface="Wingdings" panose="05000000000000000000" pitchFamily="2" charset="2"/>
                        <a:buChar char="ü"/>
                      </a:pPr>
                      <a:r>
                        <a:rPr lang="en-GB" sz="2000" baseline="0" dirty="0" smtClean="0"/>
                        <a:t>Irritated</a:t>
                      </a:r>
                      <a:endParaRPr lang="en-GB" sz="2000" dirty="0"/>
                    </a:p>
                  </a:txBody>
                  <a:tcPr/>
                </a:tc>
                <a:tc>
                  <a:txBody>
                    <a:bodyPr/>
                    <a:lstStyle/>
                    <a:p>
                      <a:pPr marL="285750" indent="-285750">
                        <a:buFont typeface="Wingdings" panose="05000000000000000000" pitchFamily="2" charset="2"/>
                        <a:buChar char="ü"/>
                      </a:pPr>
                      <a:r>
                        <a:rPr lang="en-GB" sz="2000" dirty="0" smtClean="0"/>
                        <a:t>Lack of self confidence</a:t>
                      </a:r>
                    </a:p>
                    <a:p>
                      <a:pPr marL="285750" indent="-285750">
                        <a:buFont typeface="Wingdings" panose="05000000000000000000" pitchFamily="2" charset="2"/>
                        <a:buChar char="ü"/>
                      </a:pPr>
                      <a:r>
                        <a:rPr lang="en-GB" sz="2000" dirty="0" smtClean="0"/>
                        <a:t>Overridden</a:t>
                      </a:r>
                    </a:p>
                    <a:p>
                      <a:pPr marL="285750" indent="-285750">
                        <a:buFont typeface="Wingdings" panose="05000000000000000000" pitchFamily="2" charset="2"/>
                        <a:buChar char="ü"/>
                      </a:pPr>
                      <a:r>
                        <a:rPr lang="en-GB" sz="2000" dirty="0" smtClean="0"/>
                        <a:t>Ignored</a:t>
                      </a:r>
                      <a:endParaRPr lang="en-GB" sz="2000" dirty="0"/>
                    </a:p>
                  </a:txBody>
                  <a:tcPr/>
                </a:tc>
                <a:tc>
                  <a:txBody>
                    <a:bodyPr/>
                    <a:lstStyle/>
                    <a:p>
                      <a:pPr marL="285750" indent="-285750">
                        <a:buFont typeface="Wingdings" panose="05000000000000000000" pitchFamily="2" charset="2"/>
                        <a:buChar char="ü"/>
                      </a:pPr>
                      <a:r>
                        <a:rPr lang="en-GB" sz="2000" dirty="0" smtClean="0"/>
                        <a:t>Relationships suffer</a:t>
                      </a:r>
                    </a:p>
                    <a:p>
                      <a:pPr marL="285750" indent="-285750">
                        <a:buFont typeface="Wingdings" panose="05000000000000000000" pitchFamily="2" charset="2"/>
                        <a:buChar char="ü"/>
                      </a:pPr>
                      <a:r>
                        <a:rPr lang="en-GB" sz="2000" dirty="0" smtClean="0"/>
                        <a:t>Get</a:t>
                      </a:r>
                      <a:r>
                        <a:rPr lang="en-GB" sz="2000" baseline="0" dirty="0" smtClean="0"/>
                        <a:t> left out</a:t>
                      </a:r>
                    </a:p>
                    <a:p>
                      <a:pPr marL="285750" indent="-285750">
                        <a:buFont typeface="Wingdings" panose="05000000000000000000" pitchFamily="2" charset="2"/>
                        <a:buChar char="ü"/>
                      </a:pPr>
                      <a:r>
                        <a:rPr lang="en-GB" sz="2000" baseline="0" dirty="0" smtClean="0"/>
                        <a:t>Get walked over</a:t>
                      </a:r>
                    </a:p>
                    <a:p>
                      <a:pPr marL="285750" indent="-285750">
                        <a:buFont typeface="Wingdings" panose="05000000000000000000" pitchFamily="2" charset="2"/>
                        <a:buChar char="ü"/>
                      </a:pPr>
                      <a:r>
                        <a:rPr lang="en-GB" sz="2000" baseline="0" dirty="0" smtClean="0"/>
                        <a:t>Lonely</a:t>
                      </a:r>
                    </a:p>
                    <a:p>
                      <a:pPr marL="285750" indent="-285750">
                        <a:buFont typeface="Wingdings" panose="05000000000000000000" pitchFamily="2" charset="2"/>
                        <a:buChar char="ü"/>
                      </a:pPr>
                      <a:r>
                        <a:rPr lang="en-GB" sz="2000" baseline="0" dirty="0" smtClean="0"/>
                        <a:t>Doormat feeling</a:t>
                      </a:r>
                      <a:endParaRPr lang="en-GB" sz="2000" dirty="0" smtClean="0"/>
                    </a:p>
                  </a:txBody>
                  <a:tcPr/>
                </a:tc>
              </a:tr>
            </a:tbl>
          </a:graphicData>
        </a:graphic>
      </p:graphicFrame>
    </p:spTree>
    <p:extLst>
      <p:ext uri="{BB962C8B-B14F-4D97-AF65-F5344CB8AC3E}">
        <p14:creationId xmlns:p14="http://schemas.microsoft.com/office/powerpoint/2010/main" val="30795977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Aggressive behaviour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2988726"/>
              </p:ext>
            </p:extLst>
          </p:nvPr>
        </p:nvGraphicFramePr>
        <p:xfrm>
          <a:off x="0" y="1690689"/>
          <a:ext cx="9144000" cy="3900486"/>
        </p:xfrm>
        <a:graphic>
          <a:graphicData uri="http://schemas.openxmlformats.org/drawingml/2006/table">
            <a:tbl>
              <a:tblPr firstRow="1" bandRow="1">
                <a:tableStyleId>{5C22544A-7EE6-4342-B048-85BDC9FD1C3A}</a:tableStyleId>
              </a:tblPr>
              <a:tblGrid>
                <a:gridCol w="2305623"/>
                <a:gridCol w="1402995"/>
                <a:gridCol w="1766008"/>
                <a:gridCol w="1736575"/>
                <a:gridCol w="1932799"/>
              </a:tblGrid>
              <a:tr h="853232">
                <a:tc>
                  <a:txBody>
                    <a:bodyPr/>
                    <a:lstStyle/>
                    <a:p>
                      <a:r>
                        <a:rPr lang="en-GB" sz="2000" dirty="0" smtClean="0"/>
                        <a:t>How they behave</a:t>
                      </a:r>
                      <a:endParaRPr lang="en-GB" sz="2000" dirty="0"/>
                    </a:p>
                  </a:txBody>
                  <a:tcPr/>
                </a:tc>
                <a:tc>
                  <a:txBody>
                    <a:bodyPr/>
                    <a:lstStyle/>
                    <a:p>
                      <a:r>
                        <a:rPr lang="en-GB" sz="2000" dirty="0" smtClean="0"/>
                        <a:t>What</a:t>
                      </a:r>
                      <a:r>
                        <a:rPr lang="en-GB" sz="2000" baseline="0" dirty="0" smtClean="0"/>
                        <a:t> they s</a:t>
                      </a:r>
                      <a:r>
                        <a:rPr lang="en-GB" sz="2000" dirty="0" smtClean="0"/>
                        <a:t>ay</a:t>
                      </a:r>
                      <a:endParaRPr lang="en-GB" sz="2000" dirty="0"/>
                    </a:p>
                  </a:txBody>
                  <a:tcPr/>
                </a:tc>
                <a:tc>
                  <a:txBody>
                    <a:bodyPr/>
                    <a:lstStyle/>
                    <a:p>
                      <a:r>
                        <a:rPr lang="en-GB" sz="2000" dirty="0" smtClean="0"/>
                        <a:t>How</a:t>
                      </a:r>
                      <a:r>
                        <a:rPr lang="en-GB" sz="2000" baseline="0" dirty="0" smtClean="0"/>
                        <a:t> it feels to receive</a:t>
                      </a:r>
                      <a:endParaRPr lang="en-GB" sz="2000" dirty="0"/>
                    </a:p>
                  </a:txBody>
                  <a:tcPr/>
                </a:tc>
                <a:tc>
                  <a:txBody>
                    <a:bodyPr/>
                    <a:lstStyle/>
                    <a:p>
                      <a:r>
                        <a:rPr lang="en-GB" sz="2000" dirty="0" smtClean="0"/>
                        <a:t>How they feel</a:t>
                      </a:r>
                      <a:endParaRPr lang="en-GB" sz="2000" dirty="0"/>
                    </a:p>
                  </a:txBody>
                  <a:tcPr/>
                </a:tc>
                <a:tc>
                  <a:txBody>
                    <a:bodyPr/>
                    <a:lstStyle/>
                    <a:p>
                      <a:r>
                        <a:rPr lang="en-GB" sz="2000" dirty="0" smtClean="0"/>
                        <a:t>Consequences</a:t>
                      </a:r>
                      <a:endParaRPr lang="en-GB" sz="2000" dirty="0"/>
                    </a:p>
                  </a:txBody>
                  <a:tcPr/>
                </a:tc>
              </a:tr>
              <a:tr h="3047254">
                <a:tc>
                  <a:txBody>
                    <a:bodyPr/>
                    <a:lstStyle/>
                    <a:p>
                      <a:pPr marL="285750" indent="-285750">
                        <a:buFont typeface="Wingdings" panose="05000000000000000000" pitchFamily="2" charset="2"/>
                        <a:buChar char="ü"/>
                      </a:pPr>
                      <a:r>
                        <a:rPr lang="en-GB" sz="2000" dirty="0" smtClean="0"/>
                        <a:t>Shout</a:t>
                      </a:r>
                    </a:p>
                    <a:p>
                      <a:pPr marL="285750" indent="-285750">
                        <a:buFont typeface="Wingdings" panose="05000000000000000000" pitchFamily="2" charset="2"/>
                        <a:buChar char="ü"/>
                      </a:pPr>
                      <a:r>
                        <a:rPr lang="en-GB" sz="2000" dirty="0" smtClean="0"/>
                        <a:t>Forceful</a:t>
                      </a:r>
                    </a:p>
                    <a:p>
                      <a:pPr marL="285750" indent="-285750">
                        <a:buFont typeface="Wingdings" panose="05000000000000000000" pitchFamily="2" charset="2"/>
                        <a:buChar char="ü"/>
                      </a:pPr>
                      <a:r>
                        <a:rPr lang="en-GB" sz="2000" dirty="0" smtClean="0"/>
                        <a:t>Uncompromising</a:t>
                      </a:r>
                    </a:p>
                    <a:p>
                      <a:pPr marL="285750" indent="-285750">
                        <a:buFont typeface="Wingdings" panose="05000000000000000000" pitchFamily="2" charset="2"/>
                        <a:buChar char="ü"/>
                      </a:pPr>
                      <a:r>
                        <a:rPr lang="en-GB" sz="2000" dirty="0" smtClean="0"/>
                        <a:t>Confrontational</a:t>
                      </a:r>
                    </a:p>
                    <a:p>
                      <a:pPr marL="285750" indent="-285750">
                        <a:buFont typeface="Wingdings" panose="05000000000000000000" pitchFamily="2" charset="2"/>
                        <a:buChar char="ü"/>
                      </a:pPr>
                      <a:r>
                        <a:rPr lang="en-GB" sz="2000" dirty="0" smtClean="0"/>
                        <a:t>Angry</a:t>
                      </a:r>
                    </a:p>
                    <a:p>
                      <a:pPr marL="285750" indent="-285750">
                        <a:buFont typeface="Wingdings" panose="05000000000000000000" pitchFamily="2" charset="2"/>
                        <a:buChar char="ü"/>
                      </a:pPr>
                      <a:r>
                        <a:rPr lang="en-GB" sz="2000" dirty="0" smtClean="0"/>
                        <a:t>Don’t listen</a:t>
                      </a:r>
                    </a:p>
                    <a:p>
                      <a:pPr marL="285750" indent="-285750">
                        <a:buFont typeface="Wingdings" panose="05000000000000000000" pitchFamily="2" charset="2"/>
                        <a:buChar char="ü"/>
                      </a:pPr>
                      <a:r>
                        <a:rPr lang="en-GB" sz="2000" dirty="0" smtClean="0"/>
                        <a:t>Putting</a:t>
                      </a:r>
                      <a:r>
                        <a:rPr lang="en-GB" sz="2000" baseline="0" dirty="0" smtClean="0"/>
                        <a:t> down</a:t>
                      </a:r>
                      <a:endParaRPr lang="en-GB" sz="2000" dirty="0"/>
                    </a:p>
                  </a:txBody>
                  <a:tcPr/>
                </a:tc>
                <a:tc>
                  <a:txBody>
                    <a:bodyPr/>
                    <a:lstStyle/>
                    <a:p>
                      <a:pPr marL="285750" indent="-285750">
                        <a:buFont typeface="Wingdings" panose="05000000000000000000" pitchFamily="2" charset="2"/>
                        <a:buChar char="ü"/>
                      </a:pPr>
                      <a:r>
                        <a:rPr lang="en-GB" sz="2000" dirty="0" smtClean="0"/>
                        <a:t>“you”</a:t>
                      </a:r>
                    </a:p>
                    <a:p>
                      <a:pPr marL="285750" indent="-285750">
                        <a:buFont typeface="Wingdings" panose="05000000000000000000" pitchFamily="2" charset="2"/>
                        <a:buChar char="ü"/>
                      </a:pPr>
                      <a:r>
                        <a:rPr lang="en-GB" sz="2000" dirty="0" smtClean="0"/>
                        <a:t>“you should”</a:t>
                      </a:r>
                    </a:p>
                    <a:p>
                      <a:pPr marL="285750" indent="-285750">
                        <a:buFont typeface="Wingdings" panose="05000000000000000000" pitchFamily="2" charset="2"/>
                        <a:buChar char="ü"/>
                      </a:pPr>
                      <a:r>
                        <a:rPr lang="en-GB" sz="2000" dirty="0" smtClean="0"/>
                        <a:t>“your fault”</a:t>
                      </a:r>
                    </a:p>
                    <a:p>
                      <a:pPr marL="285750" indent="-285750">
                        <a:buFont typeface="Wingdings" panose="05000000000000000000" pitchFamily="2" charset="2"/>
                        <a:buChar char="ü"/>
                      </a:pPr>
                      <a:r>
                        <a:rPr lang="en-GB" sz="2000" dirty="0" smtClean="0"/>
                        <a:t>“You’re useless”</a:t>
                      </a:r>
                      <a:endParaRPr lang="en-GB" sz="2000" dirty="0"/>
                    </a:p>
                  </a:txBody>
                  <a:tcPr/>
                </a:tc>
                <a:tc>
                  <a:txBody>
                    <a:bodyPr/>
                    <a:lstStyle/>
                    <a:p>
                      <a:pPr marL="285750" indent="-285750">
                        <a:buFont typeface="Wingdings" panose="05000000000000000000" pitchFamily="2" charset="2"/>
                        <a:buChar char="ü"/>
                      </a:pPr>
                      <a:r>
                        <a:rPr lang="en-GB" sz="2000" dirty="0" smtClean="0"/>
                        <a:t>Intimidated</a:t>
                      </a:r>
                    </a:p>
                    <a:p>
                      <a:pPr marL="285750" indent="-285750">
                        <a:buFont typeface="Wingdings" panose="05000000000000000000" pitchFamily="2" charset="2"/>
                        <a:buChar char="ü"/>
                      </a:pPr>
                      <a:r>
                        <a:rPr lang="en-GB" sz="2000" dirty="0" smtClean="0"/>
                        <a:t>Upset</a:t>
                      </a:r>
                    </a:p>
                    <a:p>
                      <a:pPr marL="285750" indent="-285750">
                        <a:buFont typeface="Wingdings" panose="05000000000000000000" pitchFamily="2" charset="2"/>
                        <a:buChar char="ü"/>
                      </a:pPr>
                      <a:r>
                        <a:rPr lang="en-GB" sz="2000" dirty="0" smtClean="0"/>
                        <a:t>Frightened</a:t>
                      </a:r>
                    </a:p>
                    <a:p>
                      <a:pPr marL="285750" indent="-285750">
                        <a:buFont typeface="Wingdings" panose="05000000000000000000" pitchFamily="2" charset="2"/>
                        <a:buChar char="ü"/>
                      </a:pPr>
                      <a:r>
                        <a:rPr lang="en-GB" sz="2000" dirty="0" smtClean="0"/>
                        <a:t>Guilty</a:t>
                      </a:r>
                    </a:p>
                    <a:p>
                      <a:pPr marL="285750" indent="-285750">
                        <a:buFont typeface="Wingdings" panose="05000000000000000000" pitchFamily="2" charset="2"/>
                        <a:buChar char="ü"/>
                      </a:pPr>
                      <a:r>
                        <a:rPr lang="en-GB" sz="2000" dirty="0" smtClean="0"/>
                        <a:t>Angry</a:t>
                      </a:r>
                    </a:p>
                    <a:p>
                      <a:pPr marL="285750" indent="-285750">
                        <a:buFont typeface="Wingdings" panose="05000000000000000000" pitchFamily="2" charset="2"/>
                        <a:buChar char="ü"/>
                      </a:pPr>
                      <a:r>
                        <a:rPr lang="en-GB" sz="2000" dirty="0" smtClean="0"/>
                        <a:t>Wondering</a:t>
                      </a:r>
                      <a:r>
                        <a:rPr lang="en-GB" sz="2000" baseline="0" dirty="0" smtClean="0"/>
                        <a:t> what I’m doing wrong</a:t>
                      </a:r>
                      <a:endParaRPr lang="en-GB" sz="2000" dirty="0"/>
                    </a:p>
                  </a:txBody>
                  <a:tcPr/>
                </a:tc>
                <a:tc>
                  <a:txBody>
                    <a:bodyPr/>
                    <a:lstStyle/>
                    <a:p>
                      <a:pPr marL="285750" indent="-285750">
                        <a:buFont typeface="Wingdings" panose="05000000000000000000" pitchFamily="2" charset="2"/>
                        <a:buChar char="ü"/>
                      </a:pPr>
                      <a:r>
                        <a:rPr lang="en-GB" sz="2000" dirty="0" smtClean="0"/>
                        <a:t>Covering up low self-esteem</a:t>
                      </a:r>
                    </a:p>
                    <a:p>
                      <a:pPr marL="285750" indent="-285750">
                        <a:buFont typeface="Wingdings" panose="05000000000000000000" pitchFamily="2" charset="2"/>
                        <a:buChar char="ü"/>
                      </a:pPr>
                      <a:r>
                        <a:rPr lang="en-GB" sz="2000" dirty="0" smtClean="0"/>
                        <a:t>Lack of confidence</a:t>
                      </a:r>
                    </a:p>
                    <a:p>
                      <a:pPr marL="285750" indent="-285750">
                        <a:buFont typeface="Wingdings" panose="05000000000000000000" pitchFamily="2" charset="2"/>
                        <a:buChar char="ü"/>
                      </a:pPr>
                      <a:r>
                        <a:rPr lang="en-GB" sz="2000" dirty="0" smtClean="0"/>
                        <a:t>Drive to win at all costs</a:t>
                      </a:r>
                    </a:p>
                    <a:p>
                      <a:pPr marL="285750" indent="-285750">
                        <a:buFont typeface="Wingdings" panose="05000000000000000000" pitchFamily="2" charset="2"/>
                        <a:buChar char="ü"/>
                      </a:pPr>
                      <a:r>
                        <a:rPr lang="en-GB" sz="2000" dirty="0" smtClean="0"/>
                        <a:t>Pressured</a:t>
                      </a:r>
                      <a:endParaRPr lang="en-GB" sz="2000" dirty="0"/>
                    </a:p>
                  </a:txBody>
                  <a:tcPr/>
                </a:tc>
                <a:tc>
                  <a:txBody>
                    <a:bodyPr/>
                    <a:lstStyle/>
                    <a:p>
                      <a:pPr marL="285750" indent="-285750">
                        <a:buFont typeface="Wingdings" panose="05000000000000000000" pitchFamily="2" charset="2"/>
                        <a:buChar char="ü"/>
                      </a:pPr>
                      <a:r>
                        <a:rPr lang="en-GB" sz="2000" dirty="0" smtClean="0"/>
                        <a:t>Relationships</a:t>
                      </a:r>
                      <a:r>
                        <a:rPr lang="en-GB" sz="2000" baseline="0" dirty="0" smtClean="0"/>
                        <a:t> suffer &amp; change</a:t>
                      </a:r>
                    </a:p>
                    <a:p>
                      <a:pPr marL="285750" indent="-285750">
                        <a:buFont typeface="Wingdings" panose="05000000000000000000" pitchFamily="2" charset="2"/>
                        <a:buChar char="ü"/>
                      </a:pPr>
                      <a:r>
                        <a:rPr lang="en-GB" sz="2000" baseline="0" dirty="0" smtClean="0"/>
                        <a:t>People get left out</a:t>
                      </a:r>
                    </a:p>
                    <a:p>
                      <a:pPr marL="285750" indent="-285750">
                        <a:buFont typeface="Wingdings" panose="05000000000000000000" pitchFamily="2" charset="2"/>
                        <a:buChar char="ü"/>
                      </a:pPr>
                      <a:r>
                        <a:rPr lang="en-GB" sz="2000" baseline="0" dirty="0" smtClean="0"/>
                        <a:t>Nobody wins</a:t>
                      </a:r>
                      <a:endParaRPr lang="en-GB" sz="2000" dirty="0" smtClean="0"/>
                    </a:p>
                  </a:txBody>
                  <a:tcPr/>
                </a:tc>
              </a:tr>
            </a:tbl>
          </a:graphicData>
        </a:graphic>
      </p:graphicFrame>
    </p:spTree>
    <p:extLst>
      <p:ext uri="{BB962C8B-B14F-4D97-AF65-F5344CB8AC3E}">
        <p14:creationId xmlns:p14="http://schemas.microsoft.com/office/powerpoint/2010/main" val="2031423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Indirect behaviour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5630525"/>
              </p:ext>
            </p:extLst>
          </p:nvPr>
        </p:nvGraphicFramePr>
        <p:xfrm>
          <a:off x="0" y="1690689"/>
          <a:ext cx="9144000" cy="4129085"/>
        </p:xfrm>
        <a:graphic>
          <a:graphicData uri="http://schemas.openxmlformats.org/drawingml/2006/table">
            <a:tbl>
              <a:tblPr firstRow="1" bandRow="1">
                <a:tableStyleId>{5C22544A-7EE6-4342-B048-85BDC9FD1C3A}</a:tableStyleId>
              </a:tblPr>
              <a:tblGrid>
                <a:gridCol w="1991665"/>
                <a:gridCol w="1665935"/>
                <a:gridCol w="1828800"/>
                <a:gridCol w="1828800"/>
                <a:gridCol w="1828800"/>
              </a:tblGrid>
              <a:tr h="839176">
                <a:tc>
                  <a:txBody>
                    <a:bodyPr/>
                    <a:lstStyle/>
                    <a:p>
                      <a:r>
                        <a:rPr lang="en-GB" sz="2000" dirty="0" smtClean="0"/>
                        <a:t>How they behave</a:t>
                      </a:r>
                      <a:endParaRPr lang="en-GB" sz="2000" dirty="0"/>
                    </a:p>
                  </a:txBody>
                  <a:tcPr/>
                </a:tc>
                <a:tc>
                  <a:txBody>
                    <a:bodyPr/>
                    <a:lstStyle/>
                    <a:p>
                      <a:r>
                        <a:rPr lang="en-GB" sz="2000" dirty="0" smtClean="0"/>
                        <a:t>What</a:t>
                      </a:r>
                      <a:r>
                        <a:rPr lang="en-GB" sz="2000" baseline="0" dirty="0" smtClean="0"/>
                        <a:t> they s</a:t>
                      </a:r>
                      <a:r>
                        <a:rPr lang="en-GB" sz="2000" dirty="0" smtClean="0"/>
                        <a:t>ay</a:t>
                      </a:r>
                      <a:endParaRPr lang="en-GB" sz="2000" dirty="0"/>
                    </a:p>
                  </a:txBody>
                  <a:tcPr/>
                </a:tc>
                <a:tc>
                  <a:txBody>
                    <a:bodyPr/>
                    <a:lstStyle/>
                    <a:p>
                      <a:r>
                        <a:rPr lang="en-GB" sz="2000" dirty="0" smtClean="0"/>
                        <a:t>How</a:t>
                      </a:r>
                      <a:r>
                        <a:rPr lang="en-GB" sz="2000" baseline="0" dirty="0" smtClean="0"/>
                        <a:t> it feels to receive</a:t>
                      </a:r>
                      <a:endParaRPr lang="en-GB" sz="2000" dirty="0"/>
                    </a:p>
                  </a:txBody>
                  <a:tcPr/>
                </a:tc>
                <a:tc>
                  <a:txBody>
                    <a:bodyPr/>
                    <a:lstStyle/>
                    <a:p>
                      <a:r>
                        <a:rPr lang="en-GB" sz="2000" dirty="0" smtClean="0"/>
                        <a:t>How they feel</a:t>
                      </a:r>
                      <a:endParaRPr lang="en-GB" sz="2000" dirty="0"/>
                    </a:p>
                  </a:txBody>
                  <a:tcPr/>
                </a:tc>
                <a:tc>
                  <a:txBody>
                    <a:bodyPr/>
                    <a:lstStyle/>
                    <a:p>
                      <a:r>
                        <a:rPr lang="en-GB" sz="2000" dirty="0" smtClean="0"/>
                        <a:t>Consequences</a:t>
                      </a:r>
                      <a:endParaRPr lang="en-GB" sz="2000" dirty="0"/>
                    </a:p>
                  </a:txBody>
                  <a:tcPr/>
                </a:tc>
              </a:tr>
              <a:tr h="3289909">
                <a:tc>
                  <a:txBody>
                    <a:bodyPr/>
                    <a:lstStyle/>
                    <a:p>
                      <a:pPr marL="285750" indent="-285750">
                        <a:buFont typeface="Wingdings" panose="05000000000000000000" pitchFamily="2" charset="2"/>
                        <a:buChar char="ü"/>
                      </a:pPr>
                      <a:r>
                        <a:rPr lang="en-GB" sz="2000" dirty="0" smtClean="0"/>
                        <a:t>Move goalposts</a:t>
                      </a:r>
                    </a:p>
                    <a:p>
                      <a:pPr marL="285750" indent="-285750">
                        <a:buFont typeface="Wingdings" panose="05000000000000000000" pitchFamily="2" charset="2"/>
                        <a:buChar char="ü"/>
                      </a:pPr>
                      <a:r>
                        <a:rPr lang="en-GB" sz="2000" dirty="0" smtClean="0"/>
                        <a:t>Inconsistent</a:t>
                      </a:r>
                    </a:p>
                    <a:p>
                      <a:pPr marL="285750" indent="-285750">
                        <a:buFont typeface="Wingdings" panose="05000000000000000000" pitchFamily="2" charset="2"/>
                        <a:buChar char="ü"/>
                      </a:pPr>
                      <a:r>
                        <a:rPr lang="en-GB" sz="2000" dirty="0" smtClean="0"/>
                        <a:t>Don’t take responsibility</a:t>
                      </a:r>
                    </a:p>
                    <a:p>
                      <a:pPr marL="285750" indent="-285750">
                        <a:buFont typeface="Wingdings" panose="05000000000000000000" pitchFamily="2" charset="2"/>
                        <a:buChar char="ü"/>
                      </a:pPr>
                      <a:r>
                        <a:rPr lang="en-GB" sz="2000" dirty="0" smtClean="0"/>
                        <a:t>Manipulative</a:t>
                      </a:r>
                    </a:p>
                    <a:p>
                      <a:pPr marL="285750" indent="-285750">
                        <a:buFont typeface="Wingdings" panose="05000000000000000000" pitchFamily="2" charset="2"/>
                        <a:buChar char="ü"/>
                      </a:pPr>
                      <a:r>
                        <a:rPr lang="en-GB" sz="2000" dirty="0" smtClean="0"/>
                        <a:t>Emotional</a:t>
                      </a:r>
                      <a:r>
                        <a:rPr lang="en-GB" sz="2000" baseline="0" dirty="0" smtClean="0"/>
                        <a:t> blackmail</a:t>
                      </a:r>
                    </a:p>
                    <a:p>
                      <a:pPr marL="285750" indent="-285750">
                        <a:buFont typeface="Wingdings" panose="05000000000000000000" pitchFamily="2" charset="2"/>
                        <a:buChar char="ü"/>
                      </a:pPr>
                      <a:r>
                        <a:rPr lang="en-GB" sz="2000" baseline="0" dirty="0" smtClean="0"/>
                        <a:t>Misinform and blame</a:t>
                      </a:r>
                      <a:endParaRPr lang="en-GB" sz="2000" dirty="0" smtClean="0"/>
                    </a:p>
                  </a:txBody>
                  <a:tcPr/>
                </a:tc>
                <a:tc>
                  <a:txBody>
                    <a:bodyPr/>
                    <a:lstStyle/>
                    <a:p>
                      <a:pPr marL="285750" indent="-285750">
                        <a:buFont typeface="Wingdings" panose="05000000000000000000" pitchFamily="2" charset="2"/>
                        <a:buChar char="ü"/>
                      </a:pPr>
                      <a:r>
                        <a:rPr lang="en-GB" sz="2000" dirty="0" smtClean="0"/>
                        <a:t>“If</a:t>
                      </a:r>
                      <a:r>
                        <a:rPr lang="en-GB" sz="2000" baseline="0" dirty="0" smtClean="0"/>
                        <a:t> you were a decent colleague you would…”</a:t>
                      </a:r>
                    </a:p>
                    <a:p>
                      <a:pPr marL="285750" indent="-285750">
                        <a:buFont typeface="Wingdings" panose="05000000000000000000" pitchFamily="2" charset="2"/>
                        <a:buChar char="ü"/>
                      </a:pPr>
                      <a:r>
                        <a:rPr lang="en-GB" sz="2000" baseline="0" dirty="0" smtClean="0"/>
                        <a:t>“You know you’re really good at…”</a:t>
                      </a:r>
                    </a:p>
                  </a:txBody>
                  <a:tcPr/>
                </a:tc>
                <a:tc>
                  <a:txBody>
                    <a:bodyPr/>
                    <a:lstStyle/>
                    <a:p>
                      <a:pPr marL="285750" indent="-285750">
                        <a:buFont typeface="Wingdings" panose="05000000000000000000" pitchFamily="2" charset="2"/>
                        <a:buChar char="ü"/>
                      </a:pPr>
                      <a:r>
                        <a:rPr lang="en-GB" sz="2000" dirty="0" smtClean="0"/>
                        <a:t>Guilty</a:t>
                      </a:r>
                    </a:p>
                    <a:p>
                      <a:pPr marL="285750" indent="-285750">
                        <a:buFont typeface="Wingdings" panose="05000000000000000000" pitchFamily="2" charset="2"/>
                        <a:buChar char="ü"/>
                      </a:pPr>
                      <a:r>
                        <a:rPr lang="en-GB" sz="2000" dirty="0" smtClean="0"/>
                        <a:t>Frustrated</a:t>
                      </a:r>
                    </a:p>
                    <a:p>
                      <a:pPr marL="285750" indent="-285750">
                        <a:buFont typeface="Wingdings" panose="05000000000000000000" pitchFamily="2" charset="2"/>
                        <a:buChar char="ü"/>
                      </a:pPr>
                      <a:r>
                        <a:rPr lang="en-GB" sz="2000" dirty="0" smtClean="0"/>
                        <a:t>Wrong-footed</a:t>
                      </a:r>
                    </a:p>
                    <a:p>
                      <a:pPr marL="285750" indent="-285750">
                        <a:buFont typeface="Wingdings" panose="05000000000000000000" pitchFamily="2" charset="2"/>
                        <a:buChar char="ü"/>
                      </a:pPr>
                      <a:r>
                        <a:rPr lang="en-GB" sz="2000" dirty="0" smtClean="0"/>
                        <a:t>Panicky</a:t>
                      </a:r>
                    </a:p>
                    <a:p>
                      <a:pPr marL="285750" indent="-285750">
                        <a:buFont typeface="Wingdings" panose="05000000000000000000" pitchFamily="2" charset="2"/>
                        <a:buChar char="ü"/>
                      </a:pPr>
                      <a:r>
                        <a:rPr lang="en-GB" sz="2000" dirty="0" smtClean="0"/>
                        <a:t>Inferior</a:t>
                      </a:r>
                      <a:endParaRPr lang="en-GB" sz="2000" dirty="0"/>
                    </a:p>
                  </a:txBody>
                  <a:tcPr/>
                </a:tc>
                <a:tc>
                  <a:txBody>
                    <a:bodyPr/>
                    <a:lstStyle/>
                    <a:p>
                      <a:pPr marL="285750" indent="-285750">
                        <a:buFont typeface="Wingdings" panose="05000000000000000000" pitchFamily="2" charset="2"/>
                        <a:buChar char="ü"/>
                      </a:pPr>
                      <a:r>
                        <a:rPr lang="en-GB" sz="2000" dirty="0" smtClean="0"/>
                        <a:t>Victim</a:t>
                      </a:r>
                    </a:p>
                    <a:p>
                      <a:pPr marL="285750" indent="-285750">
                        <a:buFont typeface="Wingdings" panose="05000000000000000000" pitchFamily="2" charset="2"/>
                        <a:buChar char="ü"/>
                      </a:pPr>
                      <a:r>
                        <a:rPr lang="en-GB" sz="2000" dirty="0" smtClean="0"/>
                        <a:t>Insecure</a:t>
                      </a:r>
                    </a:p>
                    <a:p>
                      <a:pPr marL="285750" indent="-285750">
                        <a:buFont typeface="Wingdings" panose="05000000000000000000" pitchFamily="2" charset="2"/>
                        <a:buChar char="ü"/>
                      </a:pPr>
                      <a:r>
                        <a:rPr lang="en-GB" sz="2000" dirty="0" smtClean="0"/>
                        <a:t>Feel need to make themselves important</a:t>
                      </a:r>
                      <a:endParaRPr lang="en-GB" sz="2000" dirty="0"/>
                    </a:p>
                  </a:txBody>
                  <a:tcPr/>
                </a:tc>
                <a:tc>
                  <a:txBody>
                    <a:bodyPr/>
                    <a:lstStyle/>
                    <a:p>
                      <a:pPr marL="285750" indent="-285750">
                        <a:buFont typeface="Wingdings" panose="05000000000000000000" pitchFamily="2" charset="2"/>
                        <a:buChar char="ü"/>
                      </a:pPr>
                      <a:r>
                        <a:rPr lang="en-GB" sz="2000" dirty="0" smtClean="0"/>
                        <a:t>Confusion</a:t>
                      </a:r>
                    </a:p>
                    <a:p>
                      <a:pPr marL="285750" indent="-285750">
                        <a:buFont typeface="Wingdings" panose="05000000000000000000" pitchFamily="2" charset="2"/>
                        <a:buChar char="ü"/>
                      </a:pPr>
                      <a:r>
                        <a:rPr lang="en-GB" sz="2000" dirty="0" smtClean="0"/>
                        <a:t>Anxiety</a:t>
                      </a:r>
                    </a:p>
                    <a:p>
                      <a:pPr marL="285750" indent="-285750">
                        <a:buFont typeface="Wingdings" panose="05000000000000000000" pitchFamily="2" charset="2"/>
                        <a:buChar char="ü"/>
                      </a:pPr>
                      <a:r>
                        <a:rPr lang="en-GB" sz="2000" dirty="0" smtClean="0"/>
                        <a:t>Avoidance</a:t>
                      </a:r>
                    </a:p>
                  </a:txBody>
                  <a:tcPr/>
                </a:tc>
              </a:tr>
            </a:tbl>
          </a:graphicData>
        </a:graphic>
      </p:graphicFrame>
    </p:spTree>
    <p:extLst>
      <p:ext uri="{BB962C8B-B14F-4D97-AF65-F5344CB8AC3E}">
        <p14:creationId xmlns:p14="http://schemas.microsoft.com/office/powerpoint/2010/main" val="19707927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Assertive behaviour</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49654985"/>
              </p:ext>
            </p:extLst>
          </p:nvPr>
        </p:nvGraphicFramePr>
        <p:xfrm>
          <a:off x="0" y="1825624"/>
          <a:ext cx="9144000" cy="4556126"/>
        </p:xfrm>
        <a:graphic>
          <a:graphicData uri="http://schemas.openxmlformats.org/drawingml/2006/table">
            <a:tbl>
              <a:tblPr firstRow="1" bandRow="1">
                <a:tableStyleId>{5C22544A-7EE6-4342-B048-85BDC9FD1C3A}</a:tableStyleId>
              </a:tblPr>
              <a:tblGrid>
                <a:gridCol w="1885950"/>
                <a:gridCol w="1881535"/>
                <a:gridCol w="1732448"/>
                <a:gridCol w="1815267"/>
                <a:gridCol w="1828800"/>
              </a:tblGrid>
              <a:tr h="801902">
                <a:tc>
                  <a:txBody>
                    <a:bodyPr/>
                    <a:lstStyle/>
                    <a:p>
                      <a:r>
                        <a:rPr lang="en-GB" sz="2000" dirty="0" smtClean="0"/>
                        <a:t>How they behave</a:t>
                      </a:r>
                      <a:endParaRPr lang="en-GB" sz="2000" dirty="0"/>
                    </a:p>
                  </a:txBody>
                  <a:tcPr/>
                </a:tc>
                <a:tc>
                  <a:txBody>
                    <a:bodyPr/>
                    <a:lstStyle/>
                    <a:p>
                      <a:r>
                        <a:rPr lang="en-GB" sz="2000" dirty="0" smtClean="0"/>
                        <a:t>What</a:t>
                      </a:r>
                      <a:r>
                        <a:rPr lang="en-GB" sz="2000" baseline="0" dirty="0" smtClean="0"/>
                        <a:t> they s</a:t>
                      </a:r>
                      <a:r>
                        <a:rPr lang="en-GB" sz="2000" dirty="0" smtClean="0"/>
                        <a:t>ay</a:t>
                      </a:r>
                      <a:endParaRPr lang="en-GB" sz="2000" dirty="0"/>
                    </a:p>
                  </a:txBody>
                  <a:tcPr/>
                </a:tc>
                <a:tc>
                  <a:txBody>
                    <a:bodyPr/>
                    <a:lstStyle/>
                    <a:p>
                      <a:r>
                        <a:rPr lang="en-GB" sz="2000" dirty="0" smtClean="0"/>
                        <a:t>How</a:t>
                      </a:r>
                      <a:r>
                        <a:rPr lang="en-GB" sz="2000" baseline="0" dirty="0" smtClean="0"/>
                        <a:t> it feels to receive</a:t>
                      </a:r>
                      <a:endParaRPr lang="en-GB" sz="2000" dirty="0"/>
                    </a:p>
                  </a:txBody>
                  <a:tcPr/>
                </a:tc>
                <a:tc>
                  <a:txBody>
                    <a:bodyPr/>
                    <a:lstStyle/>
                    <a:p>
                      <a:r>
                        <a:rPr lang="en-GB" sz="2000" dirty="0" smtClean="0"/>
                        <a:t>How they feel</a:t>
                      </a:r>
                      <a:endParaRPr lang="en-GB" sz="2000" dirty="0"/>
                    </a:p>
                  </a:txBody>
                  <a:tcPr/>
                </a:tc>
                <a:tc>
                  <a:txBody>
                    <a:bodyPr/>
                    <a:lstStyle/>
                    <a:p>
                      <a:r>
                        <a:rPr lang="en-GB" sz="2000" dirty="0" smtClean="0"/>
                        <a:t>Consequences</a:t>
                      </a:r>
                      <a:endParaRPr lang="en-GB" sz="2000" dirty="0"/>
                    </a:p>
                  </a:txBody>
                  <a:tcPr/>
                </a:tc>
              </a:tr>
              <a:tr h="3754224">
                <a:tc>
                  <a:txBody>
                    <a:bodyPr/>
                    <a:lstStyle/>
                    <a:p>
                      <a:pPr marL="285750" indent="-285750">
                        <a:buFont typeface="Wingdings" panose="05000000000000000000" pitchFamily="2" charset="2"/>
                        <a:buChar char="ü"/>
                      </a:pPr>
                      <a:r>
                        <a:rPr lang="en-GB" sz="2000" dirty="0" smtClean="0"/>
                        <a:t>Stand up for their rights</a:t>
                      </a:r>
                    </a:p>
                    <a:p>
                      <a:pPr marL="285750" indent="-285750">
                        <a:buFont typeface="Wingdings" panose="05000000000000000000" pitchFamily="2" charset="2"/>
                        <a:buChar char="ü"/>
                      </a:pPr>
                      <a:r>
                        <a:rPr lang="en-GB" sz="2000" dirty="0" smtClean="0"/>
                        <a:t>Respect your rights</a:t>
                      </a:r>
                    </a:p>
                    <a:p>
                      <a:pPr marL="285750" indent="-285750">
                        <a:buFont typeface="Wingdings" panose="05000000000000000000" pitchFamily="2" charset="2"/>
                        <a:buChar char="ü"/>
                      </a:pPr>
                      <a:r>
                        <a:rPr lang="en-GB" sz="2000" dirty="0" smtClean="0"/>
                        <a:t>Directly</a:t>
                      </a:r>
                    </a:p>
                    <a:p>
                      <a:pPr marL="285750" indent="-285750">
                        <a:buFont typeface="Wingdings" panose="05000000000000000000" pitchFamily="2" charset="2"/>
                        <a:buChar char="ü"/>
                      </a:pPr>
                      <a:r>
                        <a:rPr lang="en-GB" sz="2000" dirty="0" smtClean="0"/>
                        <a:t>Clearly</a:t>
                      </a:r>
                    </a:p>
                    <a:p>
                      <a:pPr marL="285750" indent="-285750">
                        <a:buFont typeface="Wingdings" panose="05000000000000000000" pitchFamily="2" charset="2"/>
                        <a:buChar char="ü"/>
                      </a:pPr>
                      <a:r>
                        <a:rPr lang="en-GB" sz="2000" dirty="0" smtClean="0"/>
                        <a:t>Honestly</a:t>
                      </a:r>
                    </a:p>
                    <a:p>
                      <a:pPr marL="285750" indent="-285750">
                        <a:buFont typeface="Wingdings" panose="05000000000000000000" pitchFamily="2" charset="2"/>
                        <a:buChar char="ü"/>
                      </a:pPr>
                      <a:r>
                        <a:rPr lang="en-GB" sz="2000" dirty="0" smtClean="0"/>
                        <a:t>Considerately</a:t>
                      </a:r>
                      <a:endParaRPr lang="en-GB" sz="2000" dirty="0"/>
                    </a:p>
                  </a:txBody>
                  <a:tcPr/>
                </a:tc>
                <a:tc>
                  <a:txBody>
                    <a:bodyPr/>
                    <a:lstStyle/>
                    <a:p>
                      <a:pPr marL="285750" indent="-285750">
                        <a:buFont typeface="Wingdings" panose="05000000000000000000" pitchFamily="2" charset="2"/>
                        <a:buChar char="ü"/>
                      </a:pPr>
                      <a:r>
                        <a:rPr lang="en-GB" sz="2000" dirty="0" smtClean="0"/>
                        <a:t>Express wants,</a:t>
                      </a:r>
                      <a:r>
                        <a:rPr lang="en-GB" sz="2000" baseline="0" dirty="0" smtClean="0"/>
                        <a:t> </a:t>
                      </a:r>
                      <a:r>
                        <a:rPr lang="en-GB" sz="2000" dirty="0" smtClean="0"/>
                        <a:t>needs</a:t>
                      </a:r>
                      <a:r>
                        <a:rPr lang="en-GB" sz="2000" baseline="0" dirty="0" smtClean="0"/>
                        <a:t> and feelings appropriately</a:t>
                      </a:r>
                    </a:p>
                    <a:p>
                      <a:pPr marL="285750" indent="-285750">
                        <a:buFont typeface="Wingdings" panose="05000000000000000000" pitchFamily="2" charset="2"/>
                        <a:buChar char="ü"/>
                      </a:pPr>
                      <a:r>
                        <a:rPr lang="en-GB" sz="2000" baseline="0" dirty="0" smtClean="0"/>
                        <a:t>“I think”</a:t>
                      </a:r>
                    </a:p>
                    <a:p>
                      <a:pPr marL="285750" indent="-285750">
                        <a:buFont typeface="Wingdings" panose="05000000000000000000" pitchFamily="2" charset="2"/>
                        <a:buChar char="ü"/>
                      </a:pPr>
                      <a:r>
                        <a:rPr lang="en-GB" sz="2000" baseline="0" dirty="0" smtClean="0"/>
                        <a:t>“I feel”</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GB" sz="2000" baseline="0" dirty="0" smtClean="0"/>
                        <a:t>Lots of “I”</a:t>
                      </a:r>
                    </a:p>
                    <a:p>
                      <a:pPr marL="285750" indent="-285750">
                        <a:buFont typeface="Wingdings" panose="05000000000000000000" pitchFamily="2" charset="2"/>
                        <a:buChar char="ü"/>
                      </a:pPr>
                      <a:r>
                        <a:rPr lang="en-GB" sz="2000" baseline="0" dirty="0" smtClean="0"/>
                        <a:t>Little “you”</a:t>
                      </a:r>
                      <a:endParaRPr lang="en-GB" sz="2000" dirty="0"/>
                    </a:p>
                  </a:txBody>
                  <a:tcPr/>
                </a:tc>
                <a:tc>
                  <a:txBody>
                    <a:bodyPr/>
                    <a:lstStyle/>
                    <a:p>
                      <a:pPr marL="285750" indent="-285750">
                        <a:buFont typeface="Wingdings" panose="05000000000000000000" pitchFamily="2" charset="2"/>
                        <a:buChar char="ü"/>
                      </a:pPr>
                      <a:r>
                        <a:rPr lang="en-GB" sz="2000" dirty="0" smtClean="0"/>
                        <a:t>Respected</a:t>
                      </a:r>
                    </a:p>
                    <a:p>
                      <a:pPr marL="285750" indent="-285750">
                        <a:buFont typeface="Wingdings" panose="05000000000000000000" pitchFamily="2" charset="2"/>
                        <a:buChar char="ü"/>
                      </a:pPr>
                      <a:r>
                        <a:rPr lang="en-GB" sz="2000" dirty="0" smtClean="0"/>
                        <a:t>Good</a:t>
                      </a:r>
                    </a:p>
                    <a:p>
                      <a:pPr marL="285750" indent="-285750">
                        <a:buFont typeface="Wingdings" panose="05000000000000000000" pitchFamily="2" charset="2"/>
                        <a:buChar char="ü"/>
                      </a:pPr>
                      <a:r>
                        <a:rPr lang="en-GB" sz="2000" dirty="0" smtClean="0"/>
                        <a:t>Encouraged</a:t>
                      </a:r>
                    </a:p>
                    <a:p>
                      <a:pPr marL="285750" indent="-285750">
                        <a:buFont typeface="Wingdings" panose="05000000000000000000" pitchFamily="2" charset="2"/>
                        <a:buChar char="ü"/>
                      </a:pPr>
                      <a:r>
                        <a:rPr lang="en-GB" sz="2000" dirty="0" smtClean="0"/>
                        <a:t>Clear about</a:t>
                      </a:r>
                      <a:r>
                        <a:rPr lang="en-GB" sz="2000" baseline="0" dirty="0" smtClean="0"/>
                        <a:t> tasks and role</a:t>
                      </a:r>
                      <a:endParaRPr lang="en-GB" sz="2000" dirty="0"/>
                    </a:p>
                  </a:txBody>
                  <a:tcPr/>
                </a:tc>
                <a:tc>
                  <a:txBody>
                    <a:bodyPr/>
                    <a:lstStyle/>
                    <a:p>
                      <a:pPr marL="285750" indent="-285750">
                        <a:buFont typeface="Wingdings" panose="05000000000000000000" pitchFamily="2" charset="2"/>
                        <a:buChar char="ü"/>
                      </a:pPr>
                      <a:r>
                        <a:rPr lang="en-GB" sz="2000" dirty="0" smtClean="0"/>
                        <a:t>Content</a:t>
                      </a:r>
                    </a:p>
                    <a:p>
                      <a:pPr marL="285750" indent="-285750">
                        <a:buFont typeface="Wingdings" panose="05000000000000000000" pitchFamily="2" charset="2"/>
                        <a:buChar char="ü"/>
                      </a:pPr>
                      <a:r>
                        <a:rPr lang="en-GB" sz="2000" dirty="0" smtClean="0"/>
                        <a:t>Everyone</a:t>
                      </a:r>
                      <a:r>
                        <a:rPr lang="en-GB" sz="2000" baseline="0" dirty="0" smtClean="0"/>
                        <a:t> gets something</a:t>
                      </a:r>
                    </a:p>
                    <a:p>
                      <a:pPr marL="285750" indent="-285750">
                        <a:buFont typeface="Wingdings" panose="05000000000000000000" pitchFamily="2" charset="2"/>
                        <a:buChar char="ü"/>
                      </a:pPr>
                      <a:r>
                        <a:rPr lang="en-GB" sz="2000" baseline="0" dirty="0" smtClean="0"/>
                        <a:t>Win-Win</a:t>
                      </a:r>
                    </a:p>
                    <a:p>
                      <a:pPr marL="285750" indent="-285750">
                        <a:buFont typeface="Wingdings" panose="05000000000000000000" pitchFamily="2" charset="2"/>
                        <a:buChar char="ü"/>
                      </a:pPr>
                      <a:r>
                        <a:rPr lang="en-GB" sz="2000" baseline="0" dirty="0" smtClean="0"/>
                        <a:t>Knowing where they and others stand</a:t>
                      </a:r>
                      <a:endParaRPr lang="en-GB" sz="2000" dirty="0"/>
                    </a:p>
                  </a:txBody>
                  <a:tcPr/>
                </a:tc>
                <a:tc>
                  <a:txBody>
                    <a:bodyPr/>
                    <a:lstStyle/>
                    <a:p>
                      <a:pPr marL="285750" indent="-285750">
                        <a:buFont typeface="Wingdings" panose="05000000000000000000" pitchFamily="2" charset="2"/>
                        <a:buChar char="ü"/>
                      </a:pPr>
                      <a:r>
                        <a:rPr lang="en-GB" sz="2000" dirty="0" smtClean="0"/>
                        <a:t>Treated</a:t>
                      </a:r>
                      <a:r>
                        <a:rPr lang="en-GB" sz="2000" baseline="0" dirty="0" smtClean="0"/>
                        <a:t> with respect</a:t>
                      </a:r>
                    </a:p>
                    <a:p>
                      <a:pPr marL="285750" indent="-285750">
                        <a:buFont typeface="Wingdings" panose="05000000000000000000" pitchFamily="2" charset="2"/>
                        <a:buChar char="ü"/>
                      </a:pPr>
                      <a:r>
                        <a:rPr lang="en-GB" sz="2000" baseline="0" dirty="0" smtClean="0"/>
                        <a:t>Open and inclusive environment</a:t>
                      </a:r>
                    </a:p>
                    <a:p>
                      <a:pPr marL="285750" indent="-285750">
                        <a:buFont typeface="Wingdings" panose="05000000000000000000" pitchFamily="2" charset="2"/>
                        <a:buChar char="ü"/>
                      </a:pPr>
                      <a:r>
                        <a:rPr lang="en-GB" sz="2000" baseline="0" dirty="0" smtClean="0"/>
                        <a:t>Disagree-</a:t>
                      </a:r>
                      <a:r>
                        <a:rPr lang="en-GB" sz="2000" baseline="0" dirty="0" err="1" smtClean="0"/>
                        <a:t>ments</a:t>
                      </a:r>
                      <a:r>
                        <a:rPr lang="en-GB" sz="2000" baseline="0" dirty="0" smtClean="0"/>
                        <a:t> get resolved</a:t>
                      </a:r>
                    </a:p>
                    <a:p>
                      <a:pPr marL="285750" indent="-285750">
                        <a:buFont typeface="Wingdings" panose="05000000000000000000" pitchFamily="2" charset="2"/>
                        <a:buChar char="ü"/>
                      </a:pPr>
                      <a:r>
                        <a:rPr lang="en-GB" sz="2000" baseline="0" dirty="0" smtClean="0"/>
                        <a:t>No resentment</a:t>
                      </a:r>
                    </a:p>
                    <a:p>
                      <a:pPr marL="285750" indent="-285750">
                        <a:buFont typeface="Wingdings" panose="05000000000000000000" pitchFamily="2" charset="2"/>
                        <a:buChar char="ü"/>
                      </a:pPr>
                      <a:r>
                        <a:rPr lang="en-GB" sz="2000" baseline="0" dirty="0" smtClean="0"/>
                        <a:t>Things get done!</a:t>
                      </a:r>
                      <a:endParaRPr lang="en-GB" sz="2000" dirty="0" smtClean="0"/>
                    </a:p>
                  </a:txBody>
                  <a:tcPr/>
                </a:tc>
              </a:tr>
            </a:tbl>
          </a:graphicData>
        </a:graphic>
      </p:graphicFrame>
    </p:spTree>
    <p:extLst>
      <p:ext uri="{BB962C8B-B14F-4D97-AF65-F5344CB8AC3E}">
        <p14:creationId xmlns:p14="http://schemas.microsoft.com/office/powerpoint/2010/main" val="32913417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It’s so easy to mess up in an email</a:t>
            </a:r>
          </a:p>
        </p:txBody>
      </p:sp>
      <p:sp>
        <p:nvSpPr>
          <p:cNvPr id="3" name="Content Placeholder 2"/>
          <p:cNvSpPr>
            <a:spLocks noGrp="1"/>
          </p:cNvSpPr>
          <p:nvPr>
            <p:ph idx="1"/>
          </p:nvPr>
        </p:nvSpPr>
        <p:spPr>
          <a:xfrm>
            <a:off x="328613" y="1557338"/>
            <a:ext cx="8529637" cy="5171008"/>
          </a:xfrm>
        </p:spPr>
        <p:txBody>
          <a:bodyPr>
            <a:normAutofit fontScale="92500" lnSpcReduction="10000"/>
          </a:bodyPr>
          <a:lstStyle/>
          <a:p>
            <a:r>
              <a:rPr lang="en-GB" dirty="0" smtClean="0"/>
              <a:t>Face to face conversation has body language and tone as the back-channel to assist understanding</a:t>
            </a:r>
          </a:p>
          <a:p>
            <a:r>
              <a:rPr lang="en-GB" dirty="0" smtClean="0"/>
              <a:t>Phone just has tone</a:t>
            </a:r>
          </a:p>
          <a:p>
            <a:r>
              <a:rPr lang="en-GB" dirty="0" smtClean="0"/>
              <a:t>Email has neither!</a:t>
            </a:r>
          </a:p>
          <a:p>
            <a:r>
              <a:rPr lang="en-GB" dirty="0" smtClean="0"/>
              <a:t>Language is extremely important</a:t>
            </a:r>
          </a:p>
          <a:p>
            <a:pPr lvl="1"/>
            <a:r>
              <a:rPr lang="en-GB" dirty="0" smtClean="0"/>
              <a:t>But means different things to different people</a:t>
            </a:r>
          </a:p>
          <a:p>
            <a:pPr lvl="1"/>
            <a:r>
              <a:rPr lang="en-GB" dirty="0" smtClean="0"/>
              <a:t>Oxbridge has lot of people from all over the country and indeed world with lots of different language and dialects</a:t>
            </a:r>
          </a:p>
          <a:p>
            <a:r>
              <a:rPr lang="en-GB" dirty="0" smtClean="0"/>
              <a:t>Email can come back and bite – be careful what you write and it will be forward to anyone</a:t>
            </a:r>
          </a:p>
          <a:p>
            <a:r>
              <a:rPr lang="en-GB" dirty="0" smtClean="0"/>
              <a:t>Don’t Cc without permission and if you want to Bcc ask yourself why</a:t>
            </a:r>
          </a:p>
          <a:p>
            <a:r>
              <a:rPr lang="en-GB" dirty="0" smtClean="0"/>
              <a:t>If you are a Bcc don’t reply-all!</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48450" y="2497932"/>
            <a:ext cx="1866900" cy="1060450"/>
          </a:xfrm>
          <a:prstGeom prst="rect">
            <a:avLst/>
          </a:prstGeom>
        </p:spPr>
      </p:pic>
    </p:spTree>
    <p:extLst>
      <p:ext uri="{BB962C8B-B14F-4D97-AF65-F5344CB8AC3E}">
        <p14:creationId xmlns:p14="http://schemas.microsoft.com/office/powerpoint/2010/main" val="26120648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430" y="210722"/>
            <a:ext cx="7886700" cy="1325563"/>
          </a:xfrm>
        </p:spPr>
        <p:txBody>
          <a:bodyPr/>
          <a:lstStyle/>
          <a:p>
            <a:r>
              <a:rPr lang="en-GB" dirty="0" smtClean="0"/>
              <a:t>If you get a tough email</a:t>
            </a:r>
            <a:endParaRPr lang="en-GB" dirty="0"/>
          </a:p>
        </p:txBody>
      </p:sp>
      <p:sp>
        <p:nvSpPr>
          <p:cNvPr id="3" name="Content Placeholder 2"/>
          <p:cNvSpPr>
            <a:spLocks noGrp="1"/>
          </p:cNvSpPr>
          <p:nvPr>
            <p:ph idx="1"/>
          </p:nvPr>
        </p:nvSpPr>
        <p:spPr>
          <a:xfrm>
            <a:off x="200025" y="1473958"/>
            <a:ext cx="8799511" cy="5012567"/>
          </a:xfrm>
        </p:spPr>
        <p:txBody>
          <a:bodyPr>
            <a:normAutofit fontScale="85000" lnSpcReduction="20000"/>
          </a:bodyPr>
          <a:lstStyle/>
          <a:p>
            <a:pPr>
              <a:lnSpc>
                <a:spcPct val="120000"/>
              </a:lnSpc>
            </a:pPr>
            <a:r>
              <a:rPr lang="en-GB" dirty="0" smtClean="0"/>
              <a:t>Pause to think about it and read it several times</a:t>
            </a:r>
          </a:p>
          <a:p>
            <a:pPr lvl="1">
              <a:lnSpc>
                <a:spcPct val="120000"/>
              </a:lnSpc>
            </a:pPr>
            <a:r>
              <a:rPr lang="en-GB" dirty="0" smtClean="0"/>
              <a:t>This is like listening properly</a:t>
            </a:r>
          </a:p>
          <a:p>
            <a:pPr>
              <a:lnSpc>
                <a:spcPct val="120000"/>
              </a:lnSpc>
            </a:pPr>
            <a:r>
              <a:rPr lang="en-GB" dirty="0" smtClean="0"/>
              <a:t>Draft a reply but don’t send it immediately</a:t>
            </a:r>
          </a:p>
          <a:p>
            <a:pPr lvl="1">
              <a:lnSpc>
                <a:spcPct val="120000"/>
              </a:lnSpc>
            </a:pPr>
            <a:r>
              <a:rPr lang="en-GB" dirty="0" smtClean="0"/>
              <a:t>Sleep on it</a:t>
            </a:r>
          </a:p>
          <a:p>
            <a:pPr lvl="1">
              <a:lnSpc>
                <a:spcPct val="120000"/>
              </a:lnSpc>
            </a:pPr>
            <a:r>
              <a:rPr lang="en-GB" dirty="0" smtClean="0"/>
              <a:t>Run it past a colleague to see how it sounds</a:t>
            </a:r>
          </a:p>
          <a:p>
            <a:pPr>
              <a:lnSpc>
                <a:spcPct val="120000"/>
              </a:lnSpc>
            </a:pPr>
            <a:r>
              <a:rPr lang="en-GB" dirty="0" smtClean="0"/>
              <a:t>Maybe don’t use email as the reply medium</a:t>
            </a:r>
          </a:p>
          <a:p>
            <a:pPr>
              <a:lnSpc>
                <a:spcPct val="120000"/>
              </a:lnSpc>
            </a:pPr>
            <a:r>
              <a:rPr lang="en-GB" dirty="0" smtClean="0"/>
              <a:t>Talking over coffee etc. is very cathartic</a:t>
            </a:r>
          </a:p>
          <a:p>
            <a:pPr>
              <a:lnSpc>
                <a:spcPct val="120000"/>
              </a:lnSpc>
            </a:pPr>
            <a:r>
              <a:rPr lang="en-GB" dirty="0" smtClean="0"/>
              <a:t>Try to assume the best of people, not the worst</a:t>
            </a:r>
          </a:p>
          <a:p>
            <a:pPr>
              <a:lnSpc>
                <a:spcPct val="120000"/>
              </a:lnSpc>
            </a:pPr>
            <a:r>
              <a:rPr lang="en-GB" dirty="0" smtClean="0"/>
              <a:t>Think about the outcome you want and check every action you plan to take or word you write for whether it will move you closer to that outcome</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8460" y="2473799"/>
            <a:ext cx="1797050" cy="1231900"/>
          </a:xfrm>
          <a:prstGeom prst="rect">
            <a:avLst/>
          </a:prstGeom>
        </p:spPr>
      </p:pic>
    </p:spTree>
    <p:extLst>
      <p:ext uri="{BB962C8B-B14F-4D97-AF65-F5344CB8AC3E}">
        <p14:creationId xmlns:p14="http://schemas.microsoft.com/office/powerpoint/2010/main" val="3283845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 for today</a:t>
            </a:r>
            <a:endParaRPr lang="en-GB" dirty="0"/>
          </a:p>
        </p:txBody>
      </p:sp>
      <p:sp>
        <p:nvSpPr>
          <p:cNvPr id="3" name="Content Placeholder 2"/>
          <p:cNvSpPr>
            <a:spLocks noGrp="1"/>
          </p:cNvSpPr>
          <p:nvPr>
            <p:ph idx="1"/>
          </p:nvPr>
        </p:nvSpPr>
        <p:spPr>
          <a:xfrm>
            <a:off x="628650" y="1543050"/>
            <a:ext cx="7886700" cy="4843463"/>
          </a:xfrm>
        </p:spPr>
        <p:txBody>
          <a:bodyPr>
            <a:normAutofit lnSpcReduction="10000"/>
          </a:bodyPr>
          <a:lstStyle/>
          <a:p>
            <a:r>
              <a:rPr lang="en-GB" dirty="0" smtClean="0"/>
              <a:t>Good written communication</a:t>
            </a:r>
          </a:p>
          <a:p>
            <a:r>
              <a:rPr lang="en-GB" dirty="0" smtClean="0"/>
              <a:t>The need to avoid jargon and acronyms</a:t>
            </a:r>
          </a:p>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smtClean="0"/>
              <a:t>Hostages to fortune</a:t>
            </a:r>
          </a:p>
          <a:p>
            <a: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dirty="0" smtClean="0"/>
              <a:t>The importance of proof-reading</a:t>
            </a:r>
          </a:p>
          <a:p>
            <a:r>
              <a:rPr lang="en-GB" dirty="0" smtClean="0"/>
              <a:t>Good verbal communication</a:t>
            </a:r>
          </a:p>
          <a:p>
            <a:r>
              <a:rPr lang="en-GB" dirty="0" smtClean="0"/>
              <a:t>Assertive behaviours vs passive or aggressive behaviours</a:t>
            </a:r>
          </a:p>
          <a:p>
            <a:r>
              <a:rPr lang="en-GB" dirty="0" smtClean="0"/>
              <a:t>The dangers of email in difficult situations</a:t>
            </a:r>
          </a:p>
          <a:p>
            <a:r>
              <a:rPr lang="en-GB" dirty="0" smtClean="0"/>
              <a:t>What to do when </a:t>
            </a:r>
            <a:r>
              <a:rPr lang="en-GB" smtClean="0"/>
              <a:t>things go </a:t>
            </a:r>
            <a:r>
              <a:rPr lang="en-GB" dirty="0" smtClean="0"/>
              <a:t>wrong</a:t>
            </a:r>
          </a:p>
          <a:p>
            <a:r>
              <a:rPr lang="en-GB" dirty="0" smtClean="0"/>
              <a:t>Credits and questions</a:t>
            </a:r>
            <a:endParaRPr lang="en-GB" dirty="0"/>
          </a:p>
        </p:txBody>
      </p:sp>
    </p:spTree>
    <p:extLst>
      <p:ext uri="{BB962C8B-B14F-4D97-AF65-F5344CB8AC3E}">
        <p14:creationId xmlns:p14="http://schemas.microsoft.com/office/powerpoint/2010/main" val="2722453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Good and assertive emails are…</a:t>
            </a:r>
            <a:endParaRPr lang="en-GB" dirty="0"/>
          </a:p>
        </p:txBody>
      </p:sp>
      <p:sp>
        <p:nvSpPr>
          <p:cNvPr id="3" name="Content Placeholder 2"/>
          <p:cNvSpPr>
            <a:spLocks noGrp="1"/>
          </p:cNvSpPr>
          <p:nvPr>
            <p:ph idx="1"/>
          </p:nvPr>
        </p:nvSpPr>
        <p:spPr>
          <a:xfrm>
            <a:off x="628650" y="1825624"/>
            <a:ext cx="7886700" cy="4589463"/>
          </a:xfrm>
        </p:spPr>
        <p:txBody>
          <a:bodyPr>
            <a:normAutofit lnSpcReduction="10000"/>
          </a:bodyPr>
          <a:lstStyle/>
          <a:p>
            <a:r>
              <a:rPr lang="en-GB" dirty="0" smtClean="0"/>
              <a:t>…listened to (well-read)</a:t>
            </a:r>
          </a:p>
          <a:p>
            <a:r>
              <a:rPr lang="en-GB" dirty="0" smtClean="0"/>
              <a:t>…demonstrate understanding of the situation or request</a:t>
            </a:r>
          </a:p>
          <a:p>
            <a:r>
              <a:rPr lang="en-GB" dirty="0" smtClean="0"/>
              <a:t>…empathetic</a:t>
            </a:r>
          </a:p>
          <a:p>
            <a:r>
              <a:rPr lang="en-GB" dirty="0" smtClean="0"/>
              <a:t>…say what you think and feel (self-disclosure)</a:t>
            </a:r>
          </a:p>
          <a:p>
            <a:r>
              <a:rPr lang="en-GB" dirty="0" smtClean="0"/>
              <a:t>…say what you want to happen (or not happen)</a:t>
            </a:r>
          </a:p>
          <a:p>
            <a:r>
              <a:rPr lang="en-GB" dirty="0" smtClean="0"/>
              <a:t>…work towards a solution acceptable to both parties</a:t>
            </a:r>
          </a:p>
          <a:p>
            <a:r>
              <a:rPr lang="en-GB" dirty="0" smtClean="0"/>
              <a:t>…clear and specific</a:t>
            </a:r>
          </a:p>
          <a:p>
            <a:r>
              <a:rPr lang="en-GB" dirty="0" smtClean="0"/>
              <a:t>…concise and polite</a:t>
            </a:r>
          </a:p>
          <a:p>
            <a:endParaRPr lang="en-GB" dirty="0"/>
          </a:p>
        </p:txBody>
      </p:sp>
    </p:spTree>
    <p:extLst>
      <p:ext uri="{BB962C8B-B14F-4D97-AF65-F5344CB8AC3E}">
        <p14:creationId xmlns:p14="http://schemas.microsoft.com/office/powerpoint/2010/main" val="3570485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if it all goes wrong?</a:t>
            </a:r>
            <a:endParaRPr lang="en-GB" dirty="0"/>
          </a:p>
        </p:txBody>
      </p:sp>
      <p:sp>
        <p:nvSpPr>
          <p:cNvPr id="3" name="Content Placeholder 2"/>
          <p:cNvSpPr>
            <a:spLocks noGrp="1"/>
          </p:cNvSpPr>
          <p:nvPr>
            <p:ph idx="1"/>
          </p:nvPr>
        </p:nvSpPr>
        <p:spPr>
          <a:xfrm>
            <a:off x="628650" y="1690689"/>
            <a:ext cx="7886700" cy="5167311"/>
          </a:xfrm>
        </p:spPr>
        <p:txBody>
          <a:bodyPr>
            <a:normAutofit fontScale="85000" lnSpcReduction="20000"/>
          </a:bodyPr>
          <a:lstStyle/>
          <a:p>
            <a:pPr>
              <a:lnSpc>
                <a:spcPct val="120000"/>
              </a:lnSpc>
            </a:pPr>
            <a:r>
              <a:rPr lang="en-GB" dirty="0" smtClean="0"/>
              <a:t>It’s OK to say so and accept some responsibility</a:t>
            </a:r>
          </a:p>
          <a:p>
            <a:pPr>
              <a:lnSpc>
                <a:spcPct val="120000"/>
              </a:lnSpc>
            </a:pPr>
            <a:r>
              <a:rPr lang="en-GB" dirty="0" smtClean="0"/>
              <a:t>People will not think less of you</a:t>
            </a:r>
          </a:p>
          <a:p>
            <a:pPr>
              <a:lnSpc>
                <a:spcPct val="120000"/>
              </a:lnSpc>
            </a:pPr>
            <a:r>
              <a:rPr lang="en-GB" dirty="0" smtClean="0"/>
              <a:t>Saying sorry doesn’t have to be an admission of guilt</a:t>
            </a:r>
          </a:p>
          <a:p>
            <a:pPr>
              <a:lnSpc>
                <a:spcPct val="120000"/>
              </a:lnSpc>
            </a:pPr>
            <a:r>
              <a:rPr lang="en-GB" dirty="0" smtClean="0"/>
              <a:t>Saying sorry can be an expression of regret</a:t>
            </a:r>
          </a:p>
          <a:p>
            <a:pPr>
              <a:lnSpc>
                <a:spcPct val="120000"/>
              </a:lnSpc>
            </a:pPr>
            <a:r>
              <a:rPr lang="en-GB" dirty="0" smtClean="0"/>
              <a:t>Think about the outcome you want and whether the cost of conceding a minor point is acceptable</a:t>
            </a:r>
          </a:p>
          <a:p>
            <a:pPr lvl="1">
              <a:lnSpc>
                <a:spcPct val="120000"/>
              </a:lnSpc>
            </a:pPr>
            <a:r>
              <a:rPr lang="en-GB" dirty="0" smtClean="0"/>
              <a:t>it often is</a:t>
            </a:r>
          </a:p>
          <a:p>
            <a:pPr>
              <a:lnSpc>
                <a:spcPct val="120000"/>
              </a:lnSpc>
            </a:pPr>
            <a:r>
              <a:rPr lang="en-GB" dirty="0" smtClean="0"/>
              <a:t>Try to resolve at as lower level as possible</a:t>
            </a:r>
          </a:p>
          <a:p>
            <a:pPr>
              <a:lnSpc>
                <a:spcPct val="120000"/>
              </a:lnSpc>
            </a:pPr>
            <a:r>
              <a:rPr lang="en-GB" dirty="0" smtClean="0"/>
              <a:t>Try to resolve as informally as possible</a:t>
            </a:r>
          </a:p>
          <a:p>
            <a:pPr>
              <a:lnSpc>
                <a:spcPct val="120000"/>
              </a:lnSpc>
            </a:pPr>
            <a:r>
              <a:rPr lang="en-GB" dirty="0" smtClean="0"/>
              <a:t>Don’t escalate the situation by going up the management chain unless all other options are exhausted</a:t>
            </a:r>
            <a:endParaRPr lang="en-GB" dirty="0"/>
          </a:p>
        </p:txBody>
      </p:sp>
    </p:spTree>
    <p:extLst>
      <p:ext uri="{BB962C8B-B14F-4D97-AF65-F5344CB8AC3E}">
        <p14:creationId xmlns:p14="http://schemas.microsoft.com/office/powerpoint/2010/main" val="538682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final reminder</a:t>
            </a:r>
            <a:endParaRPr lang="en-GB" dirty="0"/>
          </a:p>
        </p:txBody>
      </p:sp>
      <p:sp>
        <p:nvSpPr>
          <p:cNvPr id="3" name="Content Placeholder 2"/>
          <p:cNvSpPr>
            <a:spLocks noGrp="1"/>
          </p:cNvSpPr>
          <p:nvPr>
            <p:ph idx="1"/>
          </p:nvPr>
        </p:nvSpPr>
        <p:spPr>
          <a:xfrm>
            <a:off x="528637" y="2311400"/>
            <a:ext cx="7886700" cy="4351338"/>
          </a:xfrm>
        </p:spPr>
        <p:txBody>
          <a:bodyPr>
            <a:normAutofit lnSpcReduction="10000"/>
          </a:bodyPr>
          <a:lstStyle/>
          <a:p>
            <a:pPr>
              <a:lnSpc>
                <a:spcPct val="100000"/>
              </a:lnSpc>
            </a:pPr>
            <a:r>
              <a:rPr lang="en-GB" dirty="0" smtClean="0"/>
              <a:t>Relationships are everything in distributed, complex and heavily devolved environments</a:t>
            </a:r>
          </a:p>
          <a:p>
            <a:pPr>
              <a:lnSpc>
                <a:spcPct val="100000"/>
              </a:lnSpc>
            </a:pPr>
            <a:r>
              <a:rPr lang="en-GB" dirty="0" smtClean="0"/>
              <a:t>Good communication, good assertiveness and good soft skills are key to making relationships work</a:t>
            </a:r>
          </a:p>
          <a:p>
            <a:pPr>
              <a:lnSpc>
                <a:spcPct val="100000"/>
              </a:lnSpc>
            </a:pPr>
            <a:r>
              <a:rPr lang="en-GB" dirty="0" smtClean="0"/>
              <a:t>IT people often under-rate this and neglect their own soft skills</a:t>
            </a:r>
          </a:p>
          <a:p>
            <a:pPr>
              <a:lnSpc>
                <a:spcPct val="100000"/>
              </a:lnSpc>
            </a:pPr>
            <a:r>
              <a:rPr lang="en-GB" dirty="0" smtClean="0"/>
              <a:t>Don’t let that person be you!</a:t>
            </a:r>
          </a:p>
          <a:p>
            <a:pPr>
              <a:lnSpc>
                <a:spcPct val="100000"/>
              </a:lnSpc>
            </a:pPr>
            <a:r>
              <a:rPr lang="en-GB" dirty="0" smtClean="0"/>
              <a:t>Relationships and reputation take time and care to build but can be destroyed very easily</a:t>
            </a:r>
            <a:endParaRPr lang="en-GB"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88768" y="213519"/>
            <a:ext cx="3312319" cy="2097881"/>
          </a:xfrm>
          <a:prstGeom prst="rect">
            <a:avLst/>
          </a:prstGeom>
        </p:spPr>
      </p:pic>
    </p:spTree>
    <p:extLst>
      <p:ext uri="{BB962C8B-B14F-4D97-AF65-F5344CB8AC3E}">
        <p14:creationId xmlns:p14="http://schemas.microsoft.com/office/powerpoint/2010/main" val="949406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Huge thanks to…	</a:t>
            </a:r>
            <a:endParaRPr lang="en-GB" dirty="0"/>
          </a:p>
        </p:txBody>
      </p:sp>
      <p:sp>
        <p:nvSpPr>
          <p:cNvPr id="3" name="Content Placeholder 2"/>
          <p:cNvSpPr>
            <a:spLocks noGrp="1"/>
          </p:cNvSpPr>
          <p:nvPr>
            <p:ph idx="1"/>
          </p:nvPr>
        </p:nvSpPr>
        <p:spPr/>
        <p:txBody>
          <a:bodyPr/>
          <a:lstStyle/>
          <a:p>
            <a:pPr>
              <a:lnSpc>
                <a:spcPct val="100000"/>
              </a:lnSpc>
            </a:pPr>
            <a:r>
              <a:rPr lang="en-GB" dirty="0" smtClean="0"/>
              <a:t>Hannah Boschen of the Oxford Learning Institute</a:t>
            </a:r>
          </a:p>
          <a:p>
            <a:pPr lvl="1">
              <a:lnSpc>
                <a:spcPct val="100000"/>
              </a:lnSpc>
            </a:pPr>
            <a:r>
              <a:rPr lang="en-GB" dirty="0"/>
              <a:t>f</a:t>
            </a:r>
            <a:r>
              <a:rPr lang="en-GB" dirty="0" smtClean="0"/>
              <a:t>or letting me use some of her material about communication and assertiveness</a:t>
            </a:r>
          </a:p>
          <a:p>
            <a:pPr lvl="1">
              <a:lnSpc>
                <a:spcPct val="100000"/>
              </a:lnSpc>
            </a:pPr>
            <a:r>
              <a:rPr lang="en-GB" dirty="0" smtClean="0"/>
              <a:t>Hannah recommends this book</a:t>
            </a:r>
          </a:p>
          <a:p>
            <a:pPr lvl="1">
              <a:lnSpc>
                <a:spcPct val="100000"/>
              </a:lnSpc>
            </a:pPr>
            <a:r>
              <a:rPr lang="en-GB" dirty="0"/>
              <a:t>ISBN: </a:t>
            </a:r>
            <a:r>
              <a:rPr lang="en-GB" dirty="0" smtClean="0"/>
              <a:t>0077114280</a:t>
            </a:r>
            <a:br>
              <a:rPr lang="en-GB" dirty="0" smtClean="0"/>
            </a:br>
            <a:r>
              <a:rPr lang="en-GB" dirty="0" smtClean="0"/>
              <a:t>ISBN</a:t>
            </a:r>
            <a:r>
              <a:rPr lang="en-GB" dirty="0"/>
              <a:t>: 9780077114282 </a:t>
            </a:r>
          </a:p>
        </p:txBody>
      </p:sp>
      <p:pic>
        <p:nvPicPr>
          <p:cNvPr id="2050" name="Picture 2" descr="http://www.waterstones.com/wat/images/nbd/m/978007/711/978007711428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42025" y="2848769"/>
            <a:ext cx="2473325" cy="3719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802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Any questions?</a:t>
            </a:r>
            <a:endParaRPr lang="en-GB" dirty="0"/>
          </a:p>
        </p:txBody>
      </p:sp>
      <p:sp>
        <p:nvSpPr>
          <p:cNvPr id="3" name="Content Placeholder 2"/>
          <p:cNvSpPr>
            <a:spLocks noGrp="1"/>
          </p:cNvSpPr>
          <p:nvPr>
            <p:ph idx="1"/>
          </p:nvPr>
        </p:nvSpPr>
        <p:spPr>
          <a:xfrm>
            <a:off x="628650" y="1825625"/>
            <a:ext cx="7886700" cy="4351338"/>
          </a:xfrm>
        </p:spPr>
        <p:txBody>
          <a:bodyPr/>
          <a:lstStyle/>
          <a:p>
            <a:pPr>
              <a:lnSpc>
                <a:spcPct val="100000"/>
              </a:lnSpc>
            </a:pPr>
            <a:r>
              <a:rPr lang="en-GB" dirty="0" smtClean="0"/>
              <a:t>Thank you for coming to this session</a:t>
            </a:r>
          </a:p>
          <a:p>
            <a:pPr>
              <a:lnSpc>
                <a:spcPct val="100000"/>
              </a:lnSpc>
            </a:pPr>
            <a:r>
              <a:rPr lang="en-GB" dirty="0" smtClean="0"/>
              <a:t>I hope you have found it useful</a:t>
            </a:r>
          </a:p>
          <a:p>
            <a:pPr>
              <a:lnSpc>
                <a:spcPct val="100000"/>
              </a:lnSpc>
            </a:pPr>
            <a:r>
              <a:rPr lang="en-GB" dirty="0" smtClean="0"/>
              <a:t>I welcome feedback</a:t>
            </a:r>
          </a:p>
          <a:p>
            <a:pPr>
              <a:lnSpc>
                <a:spcPct val="100000"/>
              </a:lnSpc>
            </a:pPr>
            <a:r>
              <a:rPr lang="en-GB" dirty="0" smtClean="0">
                <a:hlinkClick r:id="rId2"/>
              </a:rPr>
              <a:t>tony.brett@it.ox.ac.uk</a:t>
            </a:r>
            <a:r>
              <a:rPr lang="en-GB" dirty="0" smtClean="0"/>
              <a:t> @</a:t>
            </a:r>
            <a:r>
              <a:rPr lang="en-GB" dirty="0" err="1" smtClean="0"/>
              <a:t>tonybrett</a:t>
            </a:r>
            <a:r>
              <a:rPr lang="en-GB" smtClean="0"/>
              <a:t> </a:t>
            </a:r>
            <a:endParaRPr lang="en-GB" dirty="0"/>
          </a:p>
        </p:txBody>
      </p:sp>
    </p:spTree>
    <p:extLst>
      <p:ext uri="{BB962C8B-B14F-4D97-AF65-F5344CB8AC3E}">
        <p14:creationId xmlns:p14="http://schemas.microsoft.com/office/powerpoint/2010/main" val="789662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Written Communication</a:t>
            </a:r>
            <a:endParaRPr lang="en-GB" dirty="0"/>
          </a:p>
        </p:txBody>
      </p:sp>
      <p:sp>
        <p:nvSpPr>
          <p:cNvPr id="3" name="Content Placeholder 2"/>
          <p:cNvSpPr>
            <a:spLocks noGrp="1"/>
          </p:cNvSpPr>
          <p:nvPr>
            <p:ph idx="1"/>
          </p:nvPr>
        </p:nvSpPr>
        <p:spPr>
          <a:xfrm>
            <a:off x="276225" y="1555606"/>
            <a:ext cx="8067675" cy="3064874"/>
          </a:xfrm>
        </p:spPr>
        <p:txBody>
          <a:bodyPr>
            <a:normAutofit fontScale="92500" lnSpcReduction="20000"/>
          </a:bodyPr>
          <a:lstStyle/>
          <a:p>
            <a:r>
              <a:rPr lang="en-GB" dirty="0" smtClean="0"/>
              <a:t>Universities tend to use too many words</a:t>
            </a:r>
          </a:p>
          <a:p>
            <a:r>
              <a:rPr lang="en-GB" dirty="0" smtClean="0"/>
              <a:t>Choose your words carefully and don’t try to write “posh”</a:t>
            </a:r>
          </a:p>
          <a:p>
            <a:r>
              <a:rPr lang="en-GB" dirty="0" smtClean="0"/>
              <a:t>More words don’t make a better message</a:t>
            </a:r>
          </a:p>
          <a:p>
            <a:r>
              <a:rPr lang="en-GB" dirty="0"/>
              <a:t>Less is more</a:t>
            </a:r>
            <a:r>
              <a:rPr lang="en-GB" dirty="0" smtClean="0"/>
              <a:t>!</a:t>
            </a:r>
          </a:p>
          <a:p>
            <a:r>
              <a:rPr lang="en-GB" dirty="0" smtClean="0"/>
              <a:t>The passive voice is good in a </a:t>
            </a:r>
            <a:r>
              <a:rPr lang="en-GB" dirty="0" err="1" smtClean="0"/>
              <a:t>D.Phil</a:t>
            </a:r>
            <a:r>
              <a:rPr lang="en-GB" dirty="0" smtClean="0"/>
              <a:t> Thesis.  Less good in a service announcement!</a:t>
            </a:r>
          </a:p>
          <a:p>
            <a:r>
              <a:rPr lang="en-GB" dirty="0" smtClean="0"/>
              <a:t>Who was this?</a:t>
            </a:r>
          </a:p>
        </p:txBody>
      </p:sp>
      <p:sp>
        <p:nvSpPr>
          <p:cNvPr id="4" name="TextBox 3"/>
          <p:cNvSpPr txBox="1"/>
          <p:nvPr/>
        </p:nvSpPr>
        <p:spPr>
          <a:xfrm>
            <a:off x="1903930" y="4620480"/>
            <a:ext cx="6863138" cy="1938992"/>
          </a:xfrm>
          <a:prstGeom prst="rect">
            <a:avLst/>
          </a:prstGeom>
          <a:solidFill>
            <a:srgbClr val="FFFF00"/>
          </a:solidFill>
        </p:spPr>
        <p:txBody>
          <a:bodyPr wrap="square" rtlCol="0">
            <a:spAutoFit/>
          </a:bodyPr>
          <a:lstStyle/>
          <a:p>
            <a:r>
              <a:rPr lang="en-GB" sz="2400" b="1" i="1" dirty="0">
                <a:solidFill>
                  <a:schemeClr val="accent5">
                    <a:lumMod val="75000"/>
                  </a:schemeClr>
                </a:solidFill>
              </a:rPr>
              <a:t>“There are known </a:t>
            </a:r>
            <a:r>
              <a:rPr lang="en-GB" sz="2400" b="1" i="1" dirty="0" err="1">
                <a:solidFill>
                  <a:schemeClr val="accent5">
                    <a:lumMod val="75000"/>
                  </a:schemeClr>
                </a:solidFill>
              </a:rPr>
              <a:t>knowns</a:t>
            </a:r>
            <a:r>
              <a:rPr lang="en-GB" sz="2400" b="1" i="1" dirty="0">
                <a:solidFill>
                  <a:schemeClr val="accent5">
                    <a:lumMod val="75000"/>
                  </a:schemeClr>
                </a:solidFill>
              </a:rPr>
              <a:t>. These are things we know that we know. There are known unknowns. That is to say, there are things that we know we don't know. But there are also unknown unknowns. There are things we don't know we don't know.”</a:t>
            </a:r>
          </a:p>
        </p:txBody>
      </p:sp>
    </p:spTree>
    <p:extLst>
      <p:ext uri="{BB962C8B-B14F-4D97-AF65-F5344CB8AC3E}">
        <p14:creationId xmlns:p14="http://schemas.microsoft.com/office/powerpoint/2010/main" val="16836577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Passengers are reminded</a:t>
            </a:r>
            <a:br>
              <a:rPr lang="en-GB" dirty="0" smtClean="0"/>
            </a:br>
            <a:r>
              <a:rPr lang="en-GB" dirty="0" smtClean="0"/>
              <a:t>that…</a:t>
            </a:r>
            <a:endParaRPr lang="en-GB" dirty="0"/>
          </a:p>
        </p:txBody>
      </p:sp>
      <p:sp>
        <p:nvSpPr>
          <p:cNvPr id="3" name="Content Placeholder 2"/>
          <p:cNvSpPr>
            <a:spLocks noGrp="1"/>
          </p:cNvSpPr>
          <p:nvPr>
            <p:ph idx="1"/>
          </p:nvPr>
        </p:nvSpPr>
        <p:spPr/>
        <p:txBody>
          <a:bodyPr/>
          <a:lstStyle/>
          <a:p>
            <a:r>
              <a:rPr lang="en-GB" dirty="0" smtClean="0"/>
              <a:t>Which is clearer on a bus </a:t>
            </a:r>
            <a:br>
              <a:rPr lang="en-GB" dirty="0" smtClean="0"/>
            </a:br>
            <a:r>
              <a:rPr lang="en-GB" dirty="0" smtClean="0"/>
              <a:t>from the airport?</a:t>
            </a:r>
            <a:endParaRPr lang="en-GB" dirty="0"/>
          </a:p>
        </p:txBody>
      </p:sp>
      <p:sp>
        <p:nvSpPr>
          <p:cNvPr id="4" name="TextBox 3"/>
          <p:cNvSpPr txBox="1"/>
          <p:nvPr/>
        </p:nvSpPr>
        <p:spPr>
          <a:xfrm>
            <a:off x="430339" y="3499307"/>
            <a:ext cx="3821985" cy="2677656"/>
          </a:xfrm>
          <a:prstGeom prst="rect">
            <a:avLst/>
          </a:prstGeom>
          <a:solidFill>
            <a:schemeClr val="accent1">
              <a:lumMod val="75000"/>
            </a:schemeClr>
          </a:solidFill>
        </p:spPr>
        <p:txBody>
          <a:bodyPr wrap="square" rtlCol="0">
            <a:spAutoFit/>
          </a:bodyPr>
          <a:lstStyle/>
          <a:p>
            <a:pPr algn="ctr"/>
            <a:r>
              <a:rPr lang="en-GB" sz="2800" b="1" dirty="0">
                <a:solidFill>
                  <a:srgbClr val="FFFF00"/>
                </a:solidFill>
              </a:rPr>
              <a:t>Passengers are reminded that it is a legal requirement in the UK for all passengers to wear seatbelts on coaches where fitted</a:t>
            </a:r>
          </a:p>
        </p:txBody>
      </p:sp>
      <p:pic>
        <p:nvPicPr>
          <p:cNvPr id="1026" name="Picture 2" descr="http://www.seton.co.uk/media/catalog/product/cache/3/image/265x/9df78eab33525d08d6e5fb8d27136e95/d/m/dmeu_lpkl14_1_std.lang.all.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22186" y="3576072"/>
            <a:ext cx="2524125" cy="25241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11378" y="4545747"/>
            <a:ext cx="551754" cy="584775"/>
          </a:xfrm>
          <a:prstGeom prst="rect">
            <a:avLst/>
          </a:prstGeom>
          <a:noFill/>
        </p:spPr>
        <p:txBody>
          <a:bodyPr wrap="none" rtlCol="0">
            <a:spAutoFit/>
          </a:bodyPr>
          <a:lstStyle/>
          <a:p>
            <a:r>
              <a:rPr lang="en-GB" sz="3200" b="1" dirty="0"/>
              <a:t>or</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10150" y="1215055"/>
            <a:ext cx="3703511" cy="1762871"/>
          </a:xfrm>
          <a:prstGeom prst="rect">
            <a:avLst/>
          </a:prstGeom>
        </p:spPr>
      </p:pic>
    </p:spTree>
    <p:extLst>
      <p:ext uri="{BB962C8B-B14F-4D97-AF65-F5344CB8AC3E}">
        <p14:creationId xmlns:p14="http://schemas.microsoft.com/office/powerpoint/2010/main" val="2597307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to write clearly</a:t>
            </a:r>
            <a:endParaRPr lang="en-GB" dirty="0"/>
          </a:p>
        </p:txBody>
      </p:sp>
      <p:sp>
        <p:nvSpPr>
          <p:cNvPr id="3" name="Content Placeholder 2"/>
          <p:cNvSpPr>
            <a:spLocks noGrp="1"/>
          </p:cNvSpPr>
          <p:nvPr>
            <p:ph idx="1"/>
          </p:nvPr>
        </p:nvSpPr>
        <p:spPr>
          <a:xfrm>
            <a:off x="166739" y="1455598"/>
            <a:ext cx="10515600" cy="4351338"/>
          </a:xfrm>
        </p:spPr>
        <p:txBody>
          <a:bodyPr/>
          <a:lstStyle/>
          <a:p>
            <a:r>
              <a:rPr lang="en-GB" dirty="0" smtClean="0"/>
              <a:t>Think about what you want to say</a:t>
            </a:r>
          </a:p>
          <a:p>
            <a:r>
              <a:rPr lang="en-GB" dirty="0" smtClean="0"/>
              <a:t>Then just write it as you would say it</a:t>
            </a:r>
          </a:p>
          <a:p>
            <a:r>
              <a:rPr lang="en-GB" dirty="0" smtClean="0"/>
              <a:t>Avoid jargon, acronyms and clichés</a:t>
            </a:r>
          </a:p>
          <a:p>
            <a:r>
              <a:rPr lang="en-GB" dirty="0" smtClean="0"/>
              <a:t>Get the punctuation right!</a:t>
            </a:r>
          </a:p>
          <a:p>
            <a:r>
              <a:rPr lang="en-GB" dirty="0" smtClean="0"/>
              <a:t>A comma can change everything!</a:t>
            </a:r>
          </a:p>
          <a:p>
            <a:pPr marL="0" indent="0">
              <a:buNone/>
            </a:pPr>
            <a:endParaRPr lang="en-GB" dirty="0"/>
          </a:p>
        </p:txBody>
      </p:sp>
      <p:sp>
        <p:nvSpPr>
          <p:cNvPr id="4" name="TextBox 3"/>
          <p:cNvSpPr txBox="1"/>
          <p:nvPr/>
        </p:nvSpPr>
        <p:spPr>
          <a:xfrm>
            <a:off x="166848" y="4193451"/>
            <a:ext cx="5157627" cy="2308324"/>
          </a:xfrm>
          <a:prstGeom prst="rect">
            <a:avLst/>
          </a:prstGeom>
          <a:solidFill>
            <a:srgbClr val="FFFF00"/>
          </a:solidFill>
        </p:spPr>
        <p:txBody>
          <a:bodyPr wrap="square" rtlCol="0">
            <a:spAutoFit/>
          </a:bodyPr>
          <a:lstStyle/>
          <a:p>
            <a:r>
              <a:rPr lang="en-GB" sz="2400" b="1" dirty="0">
                <a:solidFill>
                  <a:srgbClr val="002060"/>
                </a:solidFill>
              </a:rPr>
              <a:t>basically; essentially; in essence; to be honest; I’m like; let’s touch base; With all due respect; at this moment in time; at the end of the day; myself; yourself; I’m not trying to be funny… </a:t>
            </a:r>
            <a:r>
              <a:rPr lang="en-GB" sz="2400" i="1" dirty="0">
                <a:solidFill>
                  <a:srgbClr val="002060"/>
                </a:solidFill>
              </a:rPr>
              <a:t>what irritates you?</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36216" y="531503"/>
            <a:ext cx="3217309" cy="3217309"/>
          </a:xfrm>
          <a:prstGeom prst="rect">
            <a:avLst/>
          </a:prstGeom>
        </p:spPr>
      </p:pic>
      <p:sp>
        <p:nvSpPr>
          <p:cNvPr id="7" name="TextBox 6"/>
          <p:cNvSpPr txBox="1"/>
          <p:nvPr/>
        </p:nvSpPr>
        <p:spPr>
          <a:xfrm>
            <a:off x="5993578" y="4370626"/>
            <a:ext cx="3150422" cy="1953974"/>
          </a:xfrm>
          <a:prstGeom prst="rect">
            <a:avLst/>
          </a:prstGeom>
          <a:solidFill>
            <a:schemeClr val="accent5">
              <a:lumMod val="50000"/>
            </a:schemeClr>
          </a:solidFill>
        </p:spPr>
        <p:txBody>
          <a:bodyPr wrap="square" rtlCol="0">
            <a:spAutoFit/>
          </a:bodyPr>
          <a:lstStyle/>
          <a:p>
            <a:r>
              <a:rPr lang="en-GB" sz="2400" b="1" dirty="0">
                <a:solidFill>
                  <a:srgbClr val="FFFF00"/>
                </a:solidFill>
              </a:rPr>
              <a:t>An apostrophe is the only difference between a team that knows its shit and one that knows it’s shit</a:t>
            </a:r>
          </a:p>
        </p:txBody>
      </p:sp>
      <p:cxnSp>
        <p:nvCxnSpPr>
          <p:cNvPr id="9" name="Straight Arrow Connector 8"/>
          <p:cNvCxnSpPr/>
          <p:nvPr/>
        </p:nvCxnSpPr>
        <p:spPr>
          <a:xfrm flipV="1">
            <a:off x="5324475" y="3176523"/>
            <a:ext cx="553415" cy="505404"/>
          </a:xfrm>
          <a:prstGeom prst="straightConnector1">
            <a:avLst/>
          </a:prstGeom>
          <a:ln w="7620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2366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GB" dirty="0" smtClean="0"/>
              <a:t>Choose your words carefully</a:t>
            </a:r>
            <a:endParaRPr lang="en-GB" dirty="0"/>
          </a:p>
        </p:txBody>
      </p:sp>
      <p:sp>
        <p:nvSpPr>
          <p:cNvPr id="3" name="Content Placeholder 2"/>
          <p:cNvSpPr>
            <a:spLocks noGrp="1"/>
          </p:cNvSpPr>
          <p:nvPr>
            <p:ph idx="1"/>
          </p:nvPr>
        </p:nvSpPr>
        <p:spPr>
          <a:xfrm>
            <a:off x="0" y="1150373"/>
            <a:ext cx="9144000" cy="4911213"/>
          </a:xfrm>
        </p:spPr>
        <p:txBody>
          <a:bodyPr/>
          <a:lstStyle/>
          <a:p>
            <a:r>
              <a:rPr lang="en-GB" dirty="0" smtClean="0"/>
              <a:t>Say what you mean and say it in a neutral way</a:t>
            </a:r>
          </a:p>
          <a:p>
            <a:r>
              <a:rPr lang="en-GB" dirty="0" smtClean="0"/>
              <a:t>Avoid prefaces and adverse prefaces – they turn the listener off and/or prejudice what they think of what you say</a:t>
            </a:r>
            <a:endParaRPr lang="en-GB" dirty="0"/>
          </a:p>
        </p:txBody>
      </p:sp>
      <p:sp>
        <p:nvSpPr>
          <p:cNvPr id="4" name="TextBox 3"/>
          <p:cNvSpPr txBox="1"/>
          <p:nvPr/>
        </p:nvSpPr>
        <p:spPr>
          <a:xfrm>
            <a:off x="0" y="2703016"/>
            <a:ext cx="4992970" cy="4154984"/>
          </a:xfrm>
          <a:prstGeom prst="rect">
            <a:avLst/>
          </a:prstGeom>
          <a:solidFill>
            <a:srgbClr val="92D050"/>
          </a:solidFill>
        </p:spPr>
        <p:txBody>
          <a:bodyPr wrap="none" rtlCol="0">
            <a:spAutoFit/>
          </a:bodyPr>
          <a:lstStyle/>
          <a:p>
            <a:r>
              <a:rPr lang="en-GB" sz="2400" dirty="0"/>
              <a:t>This may not be important…</a:t>
            </a:r>
          </a:p>
          <a:p>
            <a:r>
              <a:rPr lang="en-GB" sz="2400" dirty="0"/>
              <a:t>I know this sounds silly…</a:t>
            </a:r>
          </a:p>
          <a:p>
            <a:r>
              <a:rPr lang="en-GB" sz="2400" dirty="0"/>
              <a:t>I may be wrong…</a:t>
            </a:r>
          </a:p>
          <a:p>
            <a:r>
              <a:rPr lang="en-GB" sz="2400" dirty="0"/>
              <a:t>It’s just that…</a:t>
            </a:r>
          </a:p>
          <a:p>
            <a:r>
              <a:rPr lang="en-GB" sz="2400" dirty="0"/>
              <a:t>I was just wondering if…</a:t>
            </a:r>
          </a:p>
          <a:p>
            <a:r>
              <a:rPr lang="en-GB" sz="2400" dirty="0"/>
              <a:t>I hope you won’t be angry…</a:t>
            </a:r>
          </a:p>
          <a:p>
            <a:r>
              <a:rPr lang="en-GB" sz="2400" dirty="0"/>
              <a:t>I don’t mean to offend you…</a:t>
            </a:r>
          </a:p>
          <a:p>
            <a:r>
              <a:rPr lang="en-GB" sz="2400" dirty="0"/>
              <a:t>I don’t want to tread on your toes…</a:t>
            </a:r>
          </a:p>
          <a:p>
            <a:r>
              <a:rPr lang="en-GB" sz="2400" dirty="0"/>
              <a:t>Don’t take this the wrong way…</a:t>
            </a:r>
          </a:p>
          <a:p>
            <a:r>
              <a:rPr lang="en-GB" sz="2400" dirty="0"/>
              <a:t>No offence…</a:t>
            </a:r>
          </a:p>
          <a:p>
            <a:r>
              <a:rPr lang="en-GB" sz="2400" dirty="0"/>
              <a:t>I’ve been wanting to say this for ages…</a:t>
            </a:r>
          </a:p>
        </p:txBody>
      </p:sp>
      <p:sp>
        <p:nvSpPr>
          <p:cNvPr id="5" name="TextBox 4"/>
          <p:cNvSpPr txBox="1"/>
          <p:nvPr/>
        </p:nvSpPr>
        <p:spPr>
          <a:xfrm>
            <a:off x="5924549" y="4350260"/>
            <a:ext cx="3219451" cy="830997"/>
          </a:xfrm>
          <a:prstGeom prst="rect">
            <a:avLst/>
          </a:prstGeom>
          <a:solidFill>
            <a:srgbClr val="C00000"/>
          </a:solidFill>
        </p:spPr>
        <p:txBody>
          <a:bodyPr wrap="square" rtlCol="0">
            <a:spAutoFit/>
          </a:bodyPr>
          <a:lstStyle/>
          <a:p>
            <a:r>
              <a:rPr lang="en-GB" sz="2400" dirty="0">
                <a:solidFill>
                  <a:srgbClr val="FFFF00"/>
                </a:solidFill>
              </a:rPr>
              <a:t>…but, however, nevertheless…</a:t>
            </a:r>
          </a:p>
        </p:txBody>
      </p:sp>
    </p:spTree>
    <p:extLst>
      <p:ext uri="{BB962C8B-B14F-4D97-AF65-F5344CB8AC3E}">
        <p14:creationId xmlns:p14="http://schemas.microsoft.com/office/powerpoint/2010/main" val="2251372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365126"/>
            <a:ext cx="8839200" cy="1325563"/>
          </a:xfrm>
        </p:spPr>
        <p:txBody>
          <a:bodyPr/>
          <a:lstStyle/>
          <a:p>
            <a:r>
              <a:rPr lang="en-GB" dirty="0"/>
              <a:t>A</a:t>
            </a:r>
            <a:r>
              <a:rPr lang="en-GB" dirty="0" smtClean="0"/>
              <a:t>void hostages to fortune at all costs</a:t>
            </a:r>
            <a:endParaRPr lang="en-GB" dirty="0"/>
          </a:p>
        </p:txBody>
      </p:sp>
      <p:sp>
        <p:nvSpPr>
          <p:cNvPr id="3" name="Content Placeholder 2"/>
          <p:cNvSpPr>
            <a:spLocks noGrp="1"/>
          </p:cNvSpPr>
          <p:nvPr>
            <p:ph idx="1"/>
          </p:nvPr>
        </p:nvSpPr>
        <p:spPr>
          <a:xfrm>
            <a:off x="-12307" y="1537166"/>
            <a:ext cx="9391650" cy="3263434"/>
          </a:xfrm>
        </p:spPr>
        <p:txBody>
          <a:bodyPr>
            <a:normAutofit lnSpcReduction="10000"/>
          </a:bodyPr>
          <a:lstStyle/>
          <a:p>
            <a:r>
              <a:rPr lang="en-GB" dirty="0" smtClean="0"/>
              <a:t>Never promise something unless you are SURE you can and will deliver it</a:t>
            </a:r>
          </a:p>
          <a:p>
            <a:r>
              <a:rPr lang="en-GB" dirty="0" smtClean="0"/>
              <a:t>Never promise a timescale unless you are SURE you will meet it</a:t>
            </a:r>
          </a:p>
          <a:p>
            <a:r>
              <a:rPr lang="en-GB" dirty="0" smtClean="0"/>
              <a:t>It’s fine to be vague or non-committal in early announcements or communications</a:t>
            </a:r>
          </a:p>
          <a:p>
            <a:r>
              <a:rPr lang="en-GB" dirty="0" smtClean="0"/>
              <a:t>Before you publish or say anything consider if it might cause you trouble later</a:t>
            </a:r>
          </a:p>
          <a:p>
            <a:pPr marL="0" indent="0">
              <a:buNone/>
            </a:pPr>
            <a:endParaRPr lang="en-GB" dirty="0"/>
          </a:p>
        </p:txBody>
      </p:sp>
      <p:sp>
        <p:nvSpPr>
          <p:cNvPr id="4" name="TextBox 3"/>
          <p:cNvSpPr txBox="1"/>
          <p:nvPr/>
        </p:nvSpPr>
        <p:spPr>
          <a:xfrm>
            <a:off x="-12307" y="4899701"/>
            <a:ext cx="4394040" cy="1631216"/>
          </a:xfrm>
          <a:prstGeom prst="rect">
            <a:avLst/>
          </a:prstGeom>
          <a:solidFill>
            <a:srgbClr val="92D050"/>
          </a:solidFill>
        </p:spPr>
        <p:txBody>
          <a:bodyPr wrap="square" rtlCol="0">
            <a:spAutoFit/>
          </a:bodyPr>
          <a:lstStyle/>
          <a:p>
            <a:r>
              <a:rPr lang="en-GB" sz="2000" dirty="0"/>
              <a:t>We want to tell you that the current software is being retired and replaced with something more modern and better-supported as part of a project that aims to complete in </a:t>
            </a:r>
            <a:r>
              <a:rPr lang="en-GB" sz="2000" dirty="0" smtClean="0"/>
              <a:t>mid-2014</a:t>
            </a:r>
            <a:endParaRPr lang="en-GB" sz="2000" dirty="0"/>
          </a:p>
        </p:txBody>
      </p:sp>
      <p:sp>
        <p:nvSpPr>
          <p:cNvPr id="5" name="TextBox 4"/>
          <p:cNvSpPr txBox="1"/>
          <p:nvPr/>
        </p:nvSpPr>
        <p:spPr>
          <a:xfrm>
            <a:off x="4714875" y="5052101"/>
            <a:ext cx="4429125" cy="1323439"/>
          </a:xfrm>
          <a:prstGeom prst="rect">
            <a:avLst/>
          </a:prstGeom>
          <a:solidFill>
            <a:srgbClr val="C00000"/>
          </a:solidFill>
        </p:spPr>
        <p:txBody>
          <a:bodyPr wrap="square" rtlCol="0">
            <a:spAutoFit/>
          </a:bodyPr>
          <a:lstStyle/>
          <a:p>
            <a:r>
              <a:rPr lang="en-GB" sz="2000" dirty="0">
                <a:solidFill>
                  <a:srgbClr val="FFFF00"/>
                </a:solidFill>
              </a:rPr>
              <a:t>We want to tell you that the current software is being retired and replaced with something more modern and better-supported by the end of July 2014</a:t>
            </a:r>
          </a:p>
        </p:txBody>
      </p:sp>
    </p:spTree>
    <p:extLst>
      <p:ext uri="{BB962C8B-B14F-4D97-AF65-F5344CB8AC3E}">
        <p14:creationId xmlns:p14="http://schemas.microsoft.com/office/powerpoint/2010/main" val="2282896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 can’t proof read your own stuff</a:t>
            </a:r>
            <a:endParaRPr lang="en-GB" dirty="0"/>
          </a:p>
        </p:txBody>
      </p:sp>
      <p:sp>
        <p:nvSpPr>
          <p:cNvPr id="3" name="Content Placeholder 2"/>
          <p:cNvSpPr>
            <a:spLocks noGrp="1"/>
          </p:cNvSpPr>
          <p:nvPr>
            <p:ph idx="1"/>
          </p:nvPr>
        </p:nvSpPr>
        <p:spPr>
          <a:xfrm>
            <a:off x="300037" y="1690689"/>
            <a:ext cx="7886700" cy="4351338"/>
          </a:xfrm>
        </p:spPr>
        <p:txBody>
          <a:bodyPr wrap="square"/>
          <a:lstStyle/>
          <a:p>
            <a:r>
              <a:rPr lang="en-GB" dirty="0" smtClean="0"/>
              <a:t>You will miss the mistakes for the same reasons you made them in the first place!</a:t>
            </a:r>
          </a:p>
          <a:p>
            <a:r>
              <a:rPr lang="en-GB" dirty="0" smtClean="0"/>
              <a:t>Ask someone else to read it for you</a:t>
            </a:r>
          </a:p>
          <a:p>
            <a:r>
              <a:rPr lang="en-GB" dirty="0" smtClean="0"/>
              <a:t>Ask them what they understand by what you wrote</a:t>
            </a:r>
          </a:p>
          <a:p>
            <a:r>
              <a:rPr lang="en-GB" dirty="0" smtClean="0"/>
              <a:t>Make sure what you want to say is actually on the page</a:t>
            </a:r>
          </a:p>
          <a:p>
            <a:r>
              <a:rPr lang="en-GB" dirty="0"/>
              <a:t>Never skip this step!</a:t>
            </a:r>
          </a:p>
          <a:p>
            <a:pPr marL="0" indent="0">
              <a:buNone/>
            </a:pPr>
            <a:endParaRPr lang="en-GB" dirty="0" smtClean="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957888" y="4095449"/>
            <a:ext cx="3357562" cy="2762551"/>
          </a:xfrm>
          <a:prstGeom prst="rect">
            <a:avLst/>
          </a:prstGeom>
        </p:spPr>
      </p:pic>
    </p:spTree>
    <p:extLst>
      <p:ext uri="{BB962C8B-B14F-4D97-AF65-F5344CB8AC3E}">
        <p14:creationId xmlns:p14="http://schemas.microsoft.com/office/powerpoint/2010/main" val="3702350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Verbal communication is about listening as well as speaking</a:t>
            </a:r>
            <a:endParaRPr lang="en-GB" dirty="0"/>
          </a:p>
        </p:txBody>
      </p:sp>
      <p:sp>
        <p:nvSpPr>
          <p:cNvPr id="3" name="Content Placeholder 2"/>
          <p:cNvSpPr>
            <a:spLocks noGrp="1"/>
          </p:cNvSpPr>
          <p:nvPr>
            <p:ph idx="1"/>
          </p:nvPr>
        </p:nvSpPr>
        <p:spPr/>
        <p:txBody>
          <a:bodyPr>
            <a:normAutofit lnSpcReduction="10000"/>
          </a:bodyPr>
          <a:lstStyle/>
          <a:p>
            <a:r>
              <a:rPr lang="en-GB" dirty="0" smtClean="0"/>
              <a:t>You wouldn’t use a phone with no speaker</a:t>
            </a:r>
          </a:p>
          <a:p>
            <a:r>
              <a:rPr lang="en-GB" dirty="0" smtClean="0"/>
              <a:t>So let the other person talk too!</a:t>
            </a:r>
          </a:p>
          <a:p>
            <a:r>
              <a:rPr lang="en-GB" dirty="0" smtClean="0"/>
              <a:t>Listening is not just about hearing, it’s about understanding and showing that you understand by reflecting back</a:t>
            </a:r>
          </a:p>
          <a:p>
            <a:r>
              <a:rPr lang="en-GB" dirty="0" smtClean="0"/>
              <a:t>Non verbal messages such as body language are very important for comprehension</a:t>
            </a:r>
          </a:p>
          <a:p>
            <a:r>
              <a:rPr lang="en-GB" dirty="0" smtClean="0"/>
              <a:t>Make sure the focus is on who you are listening to – not you!</a:t>
            </a:r>
          </a:p>
          <a:p>
            <a:pPr lvl="1"/>
            <a:r>
              <a:rPr lang="en-GB" dirty="0"/>
              <a:t>a</a:t>
            </a:r>
            <a:r>
              <a:rPr lang="en-GB" dirty="0" smtClean="0"/>
              <a:t>void “Oh yes, that happened to me, I know exactly how you feel” – </a:t>
            </a:r>
            <a:r>
              <a:rPr lang="en-GB" dirty="0" smtClean="0">
                <a:solidFill>
                  <a:srgbClr val="FF0000"/>
                </a:solidFill>
              </a:rPr>
              <a:t>you don’t</a:t>
            </a:r>
            <a:endParaRPr lang="en-GB" dirty="0">
              <a:solidFill>
                <a:srgbClr val="FF0000"/>
              </a:solidFill>
            </a:endParaRPr>
          </a:p>
        </p:txBody>
      </p:sp>
    </p:spTree>
    <p:extLst>
      <p:ext uri="{BB962C8B-B14F-4D97-AF65-F5344CB8AC3E}">
        <p14:creationId xmlns:p14="http://schemas.microsoft.com/office/powerpoint/2010/main" val="645105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1597</Words>
  <Application>Microsoft Office PowerPoint</Application>
  <PresentationFormat>On-screen Show (4:3)</PresentationFormat>
  <Paragraphs>265</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Wingdings</vt:lpstr>
      <vt:lpstr>Office Theme</vt:lpstr>
      <vt:lpstr>Communication and assertiveness skills for IT Staff</vt:lpstr>
      <vt:lpstr>Agenda for today</vt:lpstr>
      <vt:lpstr>Written Communication</vt:lpstr>
      <vt:lpstr>Passengers are reminded that…</vt:lpstr>
      <vt:lpstr>How to write clearly</vt:lpstr>
      <vt:lpstr>Choose your words carefully</vt:lpstr>
      <vt:lpstr>Avoid hostages to fortune at all costs</vt:lpstr>
      <vt:lpstr>You can’t proof read your own stuff</vt:lpstr>
      <vt:lpstr>Verbal communication is about listening as well as speaking</vt:lpstr>
      <vt:lpstr>How to show you are listening</vt:lpstr>
      <vt:lpstr>Listening exercise</vt:lpstr>
      <vt:lpstr>Assertiveness is a positive and effective behaviour</vt:lpstr>
      <vt:lpstr>The four types of behaviour</vt:lpstr>
      <vt:lpstr>Passive behaviour</vt:lpstr>
      <vt:lpstr>Aggressive behaviour</vt:lpstr>
      <vt:lpstr>Indirect behaviour</vt:lpstr>
      <vt:lpstr>Assertive behaviour</vt:lpstr>
      <vt:lpstr>It’s so easy to mess up in an email</vt:lpstr>
      <vt:lpstr>If you get a tough email</vt:lpstr>
      <vt:lpstr>Good and assertive emails are…</vt:lpstr>
      <vt:lpstr>What if it all goes wrong?</vt:lpstr>
      <vt:lpstr>A final reminder</vt:lpstr>
      <vt:lpstr>Huge thanks to… </vt:lpstr>
      <vt:lpstr>Any 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and assertiveness skills for IT Staff</dc:title>
  <dc:creator>Tony</dc:creator>
  <cp:lastModifiedBy>Tony</cp:lastModifiedBy>
  <cp:revision>26</cp:revision>
  <dcterms:created xsi:type="dcterms:W3CDTF">2014-02-19T19:18:08Z</dcterms:created>
  <dcterms:modified xsi:type="dcterms:W3CDTF">2014-04-04T16:17:32Z</dcterms:modified>
</cp:coreProperties>
</file>