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8" r:id="rId3"/>
    <p:sldId id="257" r:id="rId4"/>
    <p:sldId id="271" r:id="rId5"/>
    <p:sldId id="261" r:id="rId6"/>
    <p:sldId id="262" r:id="rId7"/>
    <p:sldId id="260" r:id="rId8"/>
    <p:sldId id="259" r:id="rId9"/>
    <p:sldId id="272" r:id="rId10"/>
    <p:sldId id="263" r:id="rId11"/>
    <p:sldId id="264" r:id="rId12"/>
    <p:sldId id="273" r:id="rId13"/>
    <p:sldId id="274" r:id="rId14"/>
    <p:sldId id="265" r:id="rId15"/>
    <p:sldId id="287" r:id="rId16"/>
    <p:sldId id="275" r:id="rId17"/>
    <p:sldId id="276" r:id="rId18"/>
    <p:sldId id="277" r:id="rId19"/>
    <p:sldId id="278" r:id="rId20"/>
    <p:sldId id="279" r:id="rId21"/>
    <p:sldId id="280" r:id="rId22"/>
    <p:sldId id="282" r:id="rId23"/>
    <p:sldId id="281" r:id="rId24"/>
    <p:sldId id="283" r:id="rId25"/>
    <p:sldId id="284" r:id="rId26"/>
    <p:sldId id="285" r:id="rId27"/>
    <p:sldId id="289" r:id="rId28"/>
    <p:sldId id="295" r:id="rId29"/>
    <p:sldId id="296" r:id="rId30"/>
    <p:sldId id="266" r:id="rId31"/>
    <p:sldId id="292" r:id="rId32"/>
    <p:sldId id="291" r:id="rId33"/>
    <p:sldId id="267" r:id="rId34"/>
    <p:sldId id="286" r:id="rId35"/>
    <p:sldId id="269" r:id="rId36"/>
    <p:sldId id="270" r:id="rId37"/>
    <p:sldId id="290" r:id="rId38"/>
    <p:sldId id="268" r:id="rId39"/>
    <p:sldId id="293" r:id="rId40"/>
    <p:sldId id="294" r:id="rId4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10" autoAdjust="0"/>
    <p:restoredTop sz="86401" autoAdjust="0"/>
  </p:normalViewPr>
  <p:slideViewPr>
    <p:cSldViewPr>
      <p:cViewPr varScale="1">
        <p:scale>
          <a:sx n="85" d="100"/>
          <a:sy n="85"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70FC16E-B5EC-44F3-AA29-21184980EB95}" type="datetimeFigureOut">
              <a:rPr lang="en-US" smtClean="0"/>
              <a:pPr/>
              <a:t>11/18/2009</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50953D9-16BA-4E24-B0FC-4A906F06DF7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b="1" dirty="0" smtClean="0"/>
              <a:t>Overcoming the Monster</a:t>
            </a:r>
            <a:r>
              <a:rPr lang="en-GB" dirty="0" smtClean="0"/>
              <a:t> A terrifying, all-powerful, life-threatening monster whom the hero must confront in a fight to the death. An example of this plot is seen in </a:t>
            </a:r>
            <a:r>
              <a:rPr lang="en-GB" i="1" dirty="0" smtClean="0"/>
              <a:t>Beowulf</a:t>
            </a:r>
            <a:r>
              <a:rPr lang="en-GB" dirty="0" smtClean="0"/>
              <a:t>, </a:t>
            </a:r>
            <a:r>
              <a:rPr lang="en-GB" i="1" dirty="0" smtClean="0"/>
              <a:t>Jack and the Beanstalk</a:t>
            </a:r>
            <a:r>
              <a:rPr lang="en-GB" dirty="0" smtClean="0"/>
              <a:t>, and </a:t>
            </a:r>
            <a:r>
              <a:rPr lang="en-GB" i="1" dirty="0" smtClean="0"/>
              <a:t>Dracula</a:t>
            </a:r>
            <a:r>
              <a:rPr lang="en-GB" dirty="0" smtClean="0"/>
              <a:t>.</a:t>
            </a:r>
          </a:p>
          <a:p>
            <a:r>
              <a:rPr lang="en-GB" b="1" dirty="0" smtClean="0"/>
              <a:t>Rags to Riches </a:t>
            </a:r>
            <a:r>
              <a:rPr lang="en-GB" dirty="0" smtClean="0"/>
              <a:t>Someone who has seemed to the world quite commonplace is shown to have been hiding a second, more exceptional self within. Think the ugly duckling, Jane Eyre and Clark Kent.</a:t>
            </a:r>
          </a:p>
          <a:p>
            <a:r>
              <a:rPr lang="en-GB" b="1" dirty="0" smtClean="0"/>
              <a:t>The Quest </a:t>
            </a:r>
            <a:r>
              <a:rPr lang="en-GB" dirty="0" smtClean="0"/>
              <a:t>From the moment the hero learns of the priceless goal, he sets out on a hazardous journey to reach it. Examples are seen in </a:t>
            </a:r>
            <a:r>
              <a:rPr lang="en-GB" i="1" dirty="0" smtClean="0"/>
              <a:t>The Odyssey</a:t>
            </a:r>
            <a:r>
              <a:rPr lang="en-GB" dirty="0" smtClean="0"/>
              <a:t>, </a:t>
            </a:r>
            <a:r>
              <a:rPr lang="en-GB" i="1" dirty="0" smtClean="0"/>
              <a:t>The </a:t>
            </a:r>
            <a:r>
              <a:rPr lang="en-GB" i="1" dirty="0" err="1" smtClean="0"/>
              <a:t>Aeneid</a:t>
            </a:r>
            <a:r>
              <a:rPr lang="en-GB" dirty="0" smtClean="0"/>
              <a:t>, </a:t>
            </a:r>
            <a:r>
              <a:rPr lang="en-GB" i="1" dirty="0" smtClean="0"/>
              <a:t>The Count of Monte Cristo</a:t>
            </a:r>
            <a:r>
              <a:rPr lang="en-GB" dirty="0" smtClean="0"/>
              <a:t>, and </a:t>
            </a:r>
            <a:r>
              <a:rPr lang="en-GB" i="1" dirty="0" smtClean="0"/>
              <a:t>Raiders of the Lost Ark.</a:t>
            </a:r>
            <a:endParaRPr lang="en-GB" dirty="0" smtClean="0"/>
          </a:p>
          <a:p>
            <a:r>
              <a:rPr lang="en-GB" b="1" dirty="0" smtClean="0"/>
              <a:t>Voyage and Return </a:t>
            </a:r>
            <a:r>
              <a:rPr lang="en-GB" dirty="0" smtClean="0"/>
              <a:t>The hero or heroine and a few companions travel out of the familiar surroundings into another world completely cut off from the first. While it is at first marvellous, there is a sense of increasing peril. After a dramatic escape, they return to the familiar world where they began. </a:t>
            </a:r>
            <a:r>
              <a:rPr lang="en-GB" i="1" dirty="0" smtClean="0"/>
              <a:t>Alice in Wonderland</a:t>
            </a:r>
            <a:r>
              <a:rPr lang="en-GB" dirty="0" smtClean="0"/>
              <a:t> and </a:t>
            </a:r>
            <a:r>
              <a:rPr lang="en-GB" i="1" dirty="0" smtClean="0"/>
              <a:t>The Time Machine</a:t>
            </a:r>
            <a:r>
              <a:rPr lang="en-GB" dirty="0" smtClean="0"/>
              <a:t> are obvious examples; but </a:t>
            </a:r>
            <a:r>
              <a:rPr lang="en-GB" i="1" dirty="0" err="1" smtClean="0"/>
              <a:t>Brideshead</a:t>
            </a:r>
            <a:r>
              <a:rPr lang="en-GB" i="1" dirty="0" smtClean="0"/>
              <a:t> Revisited</a:t>
            </a:r>
            <a:r>
              <a:rPr lang="en-GB" dirty="0" smtClean="0"/>
              <a:t> and </a:t>
            </a:r>
            <a:r>
              <a:rPr lang="en-GB" i="1" dirty="0" smtClean="0"/>
              <a:t>Gone with the Wind</a:t>
            </a:r>
            <a:r>
              <a:rPr lang="en-GB" dirty="0" smtClean="0"/>
              <a:t> also embody this basic plotline.</a:t>
            </a:r>
          </a:p>
          <a:p>
            <a:r>
              <a:rPr lang="en-GB" b="1" dirty="0" smtClean="0"/>
              <a:t>Comedy </a:t>
            </a:r>
            <a:r>
              <a:rPr lang="en-GB" dirty="0" smtClean="0"/>
              <a:t>Following a general chaos of misunderstanding, the characters tie themselves and each other into a knot that seems almost unbearable; however, to universal relief, everyone and everything gets sorted out, bringing about the happy ending. Shakespeare’s comedies come to mind, as do Jane Austen’s perfect novels.</a:t>
            </a:r>
          </a:p>
          <a:p>
            <a:r>
              <a:rPr lang="en-GB" b="1" dirty="0" smtClean="0"/>
              <a:t>Tragedy</a:t>
            </a:r>
            <a:r>
              <a:rPr lang="en-GB" dirty="0" smtClean="0"/>
              <a:t> A character through some flaw or lack of self-understanding is increasingly drawn into a fatal course of action which leads inexorably to disaster. </a:t>
            </a:r>
            <a:r>
              <a:rPr lang="en-GB" i="1" dirty="0" smtClean="0"/>
              <a:t>King Lear</a:t>
            </a:r>
            <a:r>
              <a:rPr lang="en-GB" dirty="0" smtClean="0"/>
              <a:t>, </a:t>
            </a:r>
            <a:r>
              <a:rPr lang="en-GB" i="1" dirty="0" smtClean="0"/>
              <a:t>Madame Bovary</a:t>
            </a:r>
            <a:r>
              <a:rPr lang="en-GB" dirty="0" smtClean="0"/>
              <a:t>, </a:t>
            </a:r>
            <a:r>
              <a:rPr lang="en-GB" i="1" dirty="0" smtClean="0"/>
              <a:t>The Picture of Dorian Gray</a:t>
            </a:r>
            <a:r>
              <a:rPr lang="en-GB" dirty="0" smtClean="0"/>
              <a:t>, </a:t>
            </a:r>
            <a:r>
              <a:rPr lang="en-GB" i="1" dirty="0" smtClean="0"/>
              <a:t>Bonnie and Clyde</a:t>
            </a:r>
            <a:r>
              <a:rPr lang="en-GB" dirty="0" smtClean="0"/>
              <a:t>—all flagrantly tragic.</a:t>
            </a:r>
          </a:p>
          <a:p>
            <a:r>
              <a:rPr lang="en-GB" b="1" dirty="0" smtClean="0"/>
              <a:t>Rebirth</a:t>
            </a:r>
            <a:r>
              <a:rPr lang="en-GB" dirty="0" smtClean="0"/>
              <a:t> There is a mounting sense of threat as a dark force approaches the hero until it emerges completely, holding the hero in its deadly grip. Only after a time, when it seems that the dark force has triumphed, does the reversal take place. The hero is redeemed, usually through the life-giving power of love. Many fairy tales take this shape; also, works like </a:t>
            </a:r>
            <a:r>
              <a:rPr lang="en-GB" i="1" dirty="0" smtClean="0"/>
              <a:t>Silas </a:t>
            </a:r>
            <a:r>
              <a:rPr lang="en-GB" i="1" dirty="0" err="1" smtClean="0"/>
              <a:t>Marner</a:t>
            </a:r>
            <a:r>
              <a:rPr lang="en-GB" dirty="0" smtClean="0"/>
              <a:t> and </a:t>
            </a:r>
            <a:r>
              <a:rPr lang="en-GB" i="1" dirty="0" smtClean="0"/>
              <a:t>It’s a Wonderful Life</a:t>
            </a:r>
            <a:r>
              <a:rPr lang="en-GB" dirty="0" smtClean="0"/>
              <a:t>.</a:t>
            </a:r>
          </a:p>
          <a:p>
            <a:r>
              <a:rPr lang="en-GB" sz="1300" dirty="0" smtClean="0"/>
              <a:t/>
            </a:r>
            <a:br>
              <a:rPr lang="en-GB" sz="1300" dirty="0" smtClean="0"/>
            </a:br>
            <a:endParaRPr lang="en-GB" sz="130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50953D9-16BA-4E24-B0FC-4A906F06DF74}" type="slidenum">
              <a:rPr lang="en-GB" smtClean="0"/>
              <a:pPr/>
              <a:t>24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850953D9-16BA-4E24-B0FC-4A906F06DF74}" type="slidenum">
              <a:rPr lang="en-GB" smtClean="0"/>
              <a:pPr/>
              <a:t>35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50C1C-DD88-4C24-BFD2-F708D0718006}" type="datetimeFigureOut">
              <a:rPr lang="en-US" smtClean="0"/>
              <a:pPr/>
              <a:t>11/18/2009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244C86-75DF-4F80-AC66-74250CD8E49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50C1C-DD88-4C24-BFD2-F708D0718006}" type="datetimeFigureOut">
              <a:rPr lang="en-US" smtClean="0"/>
              <a:pPr/>
              <a:t>11/18/2009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44C86-75DF-4F80-AC66-74250CD8E49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eblearn.ox.ac.uk/access/content/group/test1-conf-coll/Public%20Documents/college_appointments-job_vacancies.html" TargetMode="External"/><Relationship Id="rId2" Type="http://schemas.openxmlformats.org/officeDocument/2006/relationships/hyperlink" Target="http://www.ox.ac.uk/about_the_university/job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dmin.cam.ac.uk/offices/hr/jobs/notif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to Apply for an IT Job</a:t>
            </a:r>
            <a:endParaRPr lang="en-GB" dirty="0"/>
          </a:p>
        </p:txBody>
      </p:sp>
      <p:sp>
        <p:nvSpPr>
          <p:cNvPr id="3" name="Subtitle 2"/>
          <p:cNvSpPr>
            <a:spLocks noGrp="1"/>
          </p:cNvSpPr>
          <p:nvPr>
            <p:ph type="subTitle" idx="1"/>
          </p:nvPr>
        </p:nvSpPr>
        <p:spPr/>
        <p:txBody>
          <a:bodyPr>
            <a:normAutofit fontScale="92500"/>
          </a:bodyPr>
          <a:lstStyle/>
          <a:p>
            <a:r>
              <a:rPr lang="en-GB" dirty="0" smtClean="0"/>
              <a:t>Tony Brett</a:t>
            </a:r>
          </a:p>
          <a:p>
            <a:r>
              <a:rPr lang="en-GB" dirty="0" smtClean="0"/>
              <a:t>Head of IT Support Staff Services</a:t>
            </a:r>
          </a:p>
          <a:p>
            <a:r>
              <a:rPr lang="en-GB" dirty="0" smtClean="0"/>
              <a:t>Oxford University Computing Services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 specification is about you!</a:t>
            </a:r>
            <a:endParaRPr lang="en-GB" dirty="0"/>
          </a:p>
        </p:txBody>
      </p:sp>
      <p:sp>
        <p:nvSpPr>
          <p:cNvPr id="3" name="Content Placeholder 2"/>
          <p:cNvSpPr>
            <a:spLocks noGrp="1"/>
          </p:cNvSpPr>
          <p:nvPr>
            <p:ph idx="1"/>
          </p:nvPr>
        </p:nvSpPr>
        <p:spPr/>
        <p:txBody>
          <a:bodyPr/>
          <a:lstStyle/>
          <a:p>
            <a:r>
              <a:rPr lang="en-GB" dirty="0" smtClean="0"/>
              <a:t>Once you’ve decided if the job is for you then you have decide if you are for the job</a:t>
            </a:r>
          </a:p>
          <a:p>
            <a:r>
              <a:rPr lang="en-GB" dirty="0" smtClean="0"/>
              <a:t>You have to be honest with yourself here</a:t>
            </a:r>
          </a:p>
          <a:p>
            <a:r>
              <a:rPr lang="en-GB" dirty="0" smtClean="0"/>
              <a:t>Lying is not acceptable and could get you dismissed</a:t>
            </a:r>
          </a:p>
          <a:p>
            <a:r>
              <a:rPr lang="en-GB" dirty="0" smtClean="0"/>
              <a:t>You need to have evidence to hand of how you fit the criteria laid down in the job details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Judgement is based on selection</a:t>
            </a:r>
            <a:r>
              <a:rPr lang="en-GB" baseline="0" dirty="0" smtClean="0"/>
              <a:t> </a:t>
            </a:r>
            <a:r>
              <a:rPr lang="en-GB" dirty="0"/>
              <a:t>c</a:t>
            </a:r>
            <a:r>
              <a:rPr lang="en-GB" baseline="0" dirty="0" smtClean="0"/>
              <a:t>riteria</a:t>
            </a:r>
            <a:endParaRPr lang="en-GB" dirty="0"/>
          </a:p>
        </p:txBody>
      </p:sp>
      <p:sp>
        <p:nvSpPr>
          <p:cNvPr id="3" name="Content Placeholder 2"/>
          <p:cNvSpPr>
            <a:spLocks noGrp="1"/>
          </p:cNvSpPr>
          <p:nvPr>
            <p:ph idx="1"/>
          </p:nvPr>
        </p:nvSpPr>
        <p:spPr/>
        <p:txBody>
          <a:bodyPr/>
          <a:lstStyle/>
          <a:p>
            <a:r>
              <a:rPr lang="en-GB" dirty="0" smtClean="0"/>
              <a:t>Many HE jobs </a:t>
            </a:r>
            <a:r>
              <a:rPr lang="en-GB" dirty="0" smtClean="0"/>
              <a:t>are </a:t>
            </a:r>
            <a:r>
              <a:rPr lang="en-GB" dirty="0" smtClean="0"/>
              <a:t>based on selection criteria</a:t>
            </a:r>
          </a:p>
          <a:p>
            <a:r>
              <a:rPr lang="en-GB" dirty="0" smtClean="0"/>
              <a:t>Essentials are “must-haves”</a:t>
            </a:r>
          </a:p>
          <a:p>
            <a:pPr lvl="1"/>
            <a:r>
              <a:rPr lang="en-GB" dirty="0" smtClean="0"/>
              <a:t>Don’t waste your time if you are missing more than one or two</a:t>
            </a:r>
          </a:p>
          <a:p>
            <a:r>
              <a:rPr lang="en-GB" dirty="0" smtClean="0"/>
              <a:t>Desirables may differentiate you from others</a:t>
            </a:r>
          </a:p>
          <a:p>
            <a:pPr lvl="1"/>
            <a:r>
              <a:rPr lang="en-GB" dirty="0" smtClean="0"/>
              <a:t>Don’t worry if you don’t have these – they may be very obscure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instructions for applying are vital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IT folk don’t like reading instructions</a:t>
            </a:r>
          </a:p>
          <a:p>
            <a:pPr lvl="1"/>
            <a:r>
              <a:rPr lang="en-GB" dirty="0" smtClean="0"/>
              <a:t>But you MUST do it when applying for jobs</a:t>
            </a:r>
          </a:p>
          <a:p>
            <a:r>
              <a:rPr lang="en-GB" dirty="0" smtClean="0"/>
              <a:t>Get it wrong and you’ll be filed under B</a:t>
            </a:r>
          </a:p>
          <a:p>
            <a:r>
              <a:rPr lang="en-GB" dirty="0" smtClean="0"/>
              <a:t>Watch out for</a:t>
            </a:r>
          </a:p>
          <a:p>
            <a:pPr lvl="1"/>
            <a:r>
              <a:rPr lang="en-GB" dirty="0" smtClean="0"/>
              <a:t>Deadlines</a:t>
            </a:r>
          </a:p>
          <a:p>
            <a:pPr lvl="1"/>
            <a:r>
              <a:rPr lang="en-GB" dirty="0" smtClean="0"/>
              <a:t>Number of copies required</a:t>
            </a:r>
          </a:p>
          <a:p>
            <a:pPr lvl="1"/>
            <a:r>
              <a:rPr lang="en-GB" dirty="0" smtClean="0"/>
              <a:t>Is there an application form</a:t>
            </a:r>
          </a:p>
          <a:p>
            <a:pPr lvl="1"/>
            <a:r>
              <a:rPr lang="en-GB" dirty="0" smtClean="0"/>
              <a:t>Whether a CV will be considered</a:t>
            </a:r>
          </a:p>
          <a:p>
            <a:pPr lvl="1"/>
            <a:r>
              <a:rPr lang="en-GB" dirty="0" smtClean="0"/>
              <a:t>What details to give about referees</a:t>
            </a:r>
          </a:p>
          <a:p>
            <a:pPr lvl="1"/>
            <a:r>
              <a:rPr lang="en-GB" dirty="0" smtClean="0"/>
              <a:t>Word count limits - DO NOT IGNORE!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fine to ask questions</a:t>
            </a:r>
            <a:endParaRPr lang="en-GB" dirty="0"/>
          </a:p>
        </p:txBody>
      </p:sp>
      <p:sp>
        <p:nvSpPr>
          <p:cNvPr id="3" name="Content Placeholder 2"/>
          <p:cNvSpPr>
            <a:spLocks noGrp="1"/>
          </p:cNvSpPr>
          <p:nvPr>
            <p:ph idx="1"/>
          </p:nvPr>
        </p:nvSpPr>
        <p:spPr>
          <a:xfrm>
            <a:off x="457200" y="1600200"/>
            <a:ext cx="8229600" cy="4829196"/>
          </a:xfrm>
        </p:spPr>
        <p:txBody>
          <a:bodyPr>
            <a:normAutofit fontScale="85000" lnSpcReduction="20000"/>
          </a:bodyPr>
          <a:lstStyle/>
          <a:p>
            <a:r>
              <a:rPr lang="en-GB" dirty="0" smtClean="0"/>
              <a:t>Who is on the panel?</a:t>
            </a:r>
          </a:p>
          <a:p>
            <a:pPr lvl="1"/>
            <a:r>
              <a:rPr lang="en-GB" dirty="0" smtClean="0"/>
              <a:t>Google them</a:t>
            </a:r>
          </a:p>
          <a:p>
            <a:pPr lvl="1"/>
            <a:r>
              <a:rPr lang="en-GB" dirty="0" smtClean="0"/>
              <a:t>Find out about their interests and skills</a:t>
            </a:r>
          </a:p>
          <a:p>
            <a:pPr lvl="1"/>
            <a:r>
              <a:rPr lang="en-GB" dirty="0" smtClean="0"/>
              <a:t>Apply appropriately!</a:t>
            </a:r>
          </a:p>
          <a:p>
            <a:r>
              <a:rPr lang="en-GB" dirty="0" smtClean="0"/>
              <a:t>Where and when will the interviews be?</a:t>
            </a:r>
          </a:p>
          <a:p>
            <a:r>
              <a:rPr lang="en-GB" dirty="0" smtClean="0"/>
              <a:t>Will you have to give a presentation?</a:t>
            </a:r>
          </a:p>
          <a:p>
            <a:r>
              <a:rPr lang="en-GB" dirty="0" smtClean="0"/>
              <a:t>Is it OK to include extra papers?</a:t>
            </a:r>
          </a:p>
          <a:p>
            <a:r>
              <a:rPr lang="en-GB" dirty="0" smtClean="0"/>
              <a:t>Are word count limits strict?</a:t>
            </a:r>
          </a:p>
          <a:p>
            <a:r>
              <a:rPr lang="en-GB" dirty="0" smtClean="0"/>
              <a:t>How many copies do they want?</a:t>
            </a:r>
          </a:p>
          <a:p>
            <a:r>
              <a:rPr lang="en-GB" dirty="0" smtClean="0"/>
              <a:t>Will referees be contacted before interview?</a:t>
            </a:r>
          </a:p>
          <a:p>
            <a:r>
              <a:rPr lang="en-GB" dirty="0" smtClean="0"/>
              <a:t>Will they pay travel expenses for interview?</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Application</a:t>
            </a:r>
            <a:r>
              <a:rPr lang="en-GB" baseline="0" dirty="0" smtClean="0"/>
              <a:t> forms are common in HE</a:t>
            </a:r>
            <a:endParaRPr lang="en-GB" dirty="0"/>
          </a:p>
        </p:txBody>
      </p:sp>
      <p:sp>
        <p:nvSpPr>
          <p:cNvPr id="3" name="Content Placeholder 2"/>
          <p:cNvSpPr>
            <a:spLocks noGrp="1"/>
          </p:cNvSpPr>
          <p:nvPr>
            <p:ph idx="1"/>
          </p:nvPr>
        </p:nvSpPr>
        <p:spPr/>
        <p:txBody>
          <a:bodyPr/>
          <a:lstStyle/>
          <a:p>
            <a:r>
              <a:rPr lang="en-GB" dirty="0" smtClean="0"/>
              <a:t>Answer all questions</a:t>
            </a:r>
          </a:p>
          <a:p>
            <a:r>
              <a:rPr lang="en-GB" dirty="0" smtClean="0"/>
              <a:t>Don’t leave gaps</a:t>
            </a:r>
          </a:p>
          <a:p>
            <a:r>
              <a:rPr lang="en-GB" dirty="0" smtClean="0"/>
              <a:t>Be careful to fill completely</a:t>
            </a:r>
          </a:p>
          <a:p>
            <a:r>
              <a:rPr lang="en-GB" dirty="0" smtClean="0"/>
              <a:t>NEVER put “See CV”</a:t>
            </a:r>
          </a:p>
          <a:p>
            <a:r>
              <a:rPr lang="en-GB" dirty="0" smtClean="0"/>
              <a:t>Do NOT rush or skimp on completing this</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29312" cy="1143000"/>
          </a:xfrm>
        </p:spPr>
        <p:txBody>
          <a:bodyPr/>
          <a:lstStyle/>
          <a:p>
            <a:r>
              <a:rPr lang="en-GB" dirty="0" smtClean="0"/>
              <a:t>Mind your language...</a:t>
            </a:r>
            <a:endParaRPr lang="en-GB" dirty="0"/>
          </a:p>
        </p:txBody>
      </p:sp>
      <p:sp>
        <p:nvSpPr>
          <p:cNvPr id="3" name="Content Placeholder 2"/>
          <p:cNvSpPr>
            <a:spLocks noGrp="1"/>
          </p:cNvSpPr>
          <p:nvPr>
            <p:ph idx="1"/>
          </p:nvPr>
        </p:nvSpPr>
        <p:spPr>
          <a:xfrm>
            <a:off x="457200" y="1600200"/>
            <a:ext cx="8472518" cy="4525963"/>
          </a:xfrm>
        </p:spPr>
        <p:txBody>
          <a:bodyPr>
            <a:normAutofit fontScale="92500" lnSpcReduction="20000"/>
          </a:bodyPr>
          <a:lstStyle/>
          <a:p>
            <a:pPr lvl="0"/>
            <a:r>
              <a:rPr lang="en-GB" dirty="0" smtClean="0"/>
              <a:t>Be careful with technical language</a:t>
            </a:r>
          </a:p>
          <a:p>
            <a:pPr lvl="1"/>
            <a:r>
              <a:rPr lang="en-GB" dirty="0" smtClean="0"/>
              <a:t>OK if it’s in the advert or JD</a:t>
            </a:r>
          </a:p>
          <a:p>
            <a:pPr lvl="1"/>
            <a:r>
              <a:rPr lang="en-GB" dirty="0" smtClean="0"/>
              <a:t>Remember some of panel may be less technical</a:t>
            </a:r>
          </a:p>
          <a:p>
            <a:pPr lvl="1"/>
            <a:r>
              <a:rPr lang="en-GB" dirty="0" smtClean="0"/>
              <a:t>Follow lead on acronyms or simplified words</a:t>
            </a:r>
          </a:p>
          <a:p>
            <a:pPr lvl="1"/>
            <a:r>
              <a:rPr lang="en-GB" dirty="0" smtClean="0"/>
              <a:t>Always explain acronyms on first use</a:t>
            </a:r>
          </a:p>
          <a:p>
            <a:pPr lvl="0"/>
            <a:r>
              <a:rPr lang="en-GB" dirty="0" smtClean="0"/>
              <a:t>Give context for technical language so it’s clear</a:t>
            </a:r>
          </a:p>
          <a:p>
            <a:r>
              <a:rPr lang="en-GB" dirty="0" smtClean="0"/>
              <a:t>I have extensive experience of </a:t>
            </a:r>
            <a:r>
              <a:rPr lang="en-GB" i="1" dirty="0" smtClean="0"/>
              <a:t>(many programming languages including)C</a:t>
            </a:r>
            <a:r>
              <a:rPr lang="en-GB" dirty="0" smtClean="0"/>
              <a:t>++, COBOL, JAVA, Visual Basic and Fortran</a:t>
            </a:r>
          </a:p>
          <a:p>
            <a:pPr lvl="1"/>
            <a:r>
              <a:rPr lang="en-GB" dirty="0" smtClean="0"/>
              <a:t>Without the bit in brackets that might not make sense to a non-technical panel member</a:t>
            </a:r>
          </a:p>
        </p:txBody>
      </p:sp>
      <p:pic>
        <p:nvPicPr>
          <p:cNvPr id="6146" name="Picture 2"/>
          <p:cNvPicPr>
            <a:picLocks noChangeAspect="1" noChangeArrowheads="1"/>
          </p:cNvPicPr>
          <p:nvPr/>
        </p:nvPicPr>
        <p:blipFill>
          <a:blip r:embed="rId2" cstate="print"/>
          <a:srcRect/>
          <a:stretch>
            <a:fillRect/>
          </a:stretch>
        </p:blipFill>
        <p:spPr bwMode="auto">
          <a:xfrm>
            <a:off x="6212379" y="0"/>
            <a:ext cx="2931621" cy="207167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Lots of details required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Answer questions as asked</a:t>
            </a:r>
          </a:p>
          <a:p>
            <a:r>
              <a:rPr lang="en-GB" dirty="0" smtClean="0"/>
              <a:t>Don’t give information not requested</a:t>
            </a:r>
          </a:p>
          <a:p>
            <a:r>
              <a:rPr lang="en-GB" dirty="0" smtClean="0"/>
              <a:t>Be honest – lying is bad and could lose you the job</a:t>
            </a:r>
          </a:p>
          <a:p>
            <a:r>
              <a:rPr lang="en-GB" dirty="0" smtClean="0"/>
              <a:t>Be concise and don’t waste words</a:t>
            </a:r>
          </a:p>
          <a:p>
            <a:r>
              <a:rPr lang="en-GB" dirty="0" smtClean="0"/>
              <a:t>Use competency statements that match criteria</a:t>
            </a:r>
          </a:p>
          <a:p>
            <a:pPr lvl="1"/>
            <a:r>
              <a:rPr lang="en-GB" dirty="0" smtClean="0"/>
              <a:t>What did you do?</a:t>
            </a:r>
          </a:p>
          <a:p>
            <a:pPr lvl="1"/>
            <a:r>
              <a:rPr lang="en-GB" dirty="0" smtClean="0"/>
              <a:t>What was the context?</a:t>
            </a:r>
          </a:p>
          <a:p>
            <a:pPr lvl="1"/>
            <a:r>
              <a:rPr lang="en-GB" dirty="0" smtClean="0"/>
              <a:t>How do you know you succeeded?</a:t>
            </a:r>
          </a:p>
          <a:p>
            <a:pPr lvl="1"/>
            <a:r>
              <a:rPr lang="en-GB" dirty="0" smtClean="0"/>
              <a:t>Is it convincing?</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a:t>
            </a:r>
            <a:endParaRPr lang="en-GB" dirty="0"/>
          </a:p>
        </p:txBody>
      </p:sp>
      <p:sp>
        <p:nvSpPr>
          <p:cNvPr id="3" name="Content Placeholder 2"/>
          <p:cNvSpPr>
            <a:spLocks noGrp="1"/>
          </p:cNvSpPr>
          <p:nvPr>
            <p:ph idx="1"/>
          </p:nvPr>
        </p:nvSpPr>
        <p:spPr/>
        <p:txBody>
          <a:bodyPr/>
          <a:lstStyle/>
          <a:p>
            <a:r>
              <a:rPr lang="en-GB" dirty="0" smtClean="0"/>
              <a:t>In groups of three or four for 5 minutes</a:t>
            </a:r>
          </a:p>
          <a:p>
            <a:r>
              <a:rPr lang="en-GB" dirty="0" smtClean="0"/>
              <a:t>Think of a competency statement to address the competency: “Organisational Skills”</a:t>
            </a:r>
            <a:endParaRPr lang="en-GB" dirty="0"/>
          </a:p>
          <a:p>
            <a:r>
              <a:rPr lang="en-GB" dirty="0" smtClean="0"/>
              <a:t>Remember</a:t>
            </a:r>
          </a:p>
          <a:p>
            <a:pPr lvl="1"/>
            <a:r>
              <a:rPr lang="en-GB" dirty="0" smtClean="0"/>
              <a:t>What did you do?</a:t>
            </a:r>
          </a:p>
          <a:p>
            <a:pPr lvl="1"/>
            <a:r>
              <a:rPr lang="en-GB" dirty="0" smtClean="0"/>
              <a:t>What was the context?</a:t>
            </a:r>
          </a:p>
          <a:p>
            <a:pPr lvl="1"/>
            <a:r>
              <a:rPr lang="en-GB" dirty="0" smtClean="0"/>
              <a:t>How do you know you succeeded?</a:t>
            </a:r>
          </a:p>
          <a:p>
            <a:pPr lvl="1"/>
            <a:r>
              <a:rPr lang="en-GB" dirty="0" smtClean="0"/>
              <a:t>Is it convincing?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Leaving gaps might make it look like you’ve been in prison...</a:t>
            </a:r>
            <a:endParaRPr lang="en-GB" dirty="0"/>
          </a:p>
        </p:txBody>
      </p:sp>
      <p:sp>
        <p:nvSpPr>
          <p:cNvPr id="3" name="Content Placeholder 2"/>
          <p:cNvSpPr>
            <a:spLocks noGrp="1"/>
          </p:cNvSpPr>
          <p:nvPr>
            <p:ph idx="1"/>
          </p:nvPr>
        </p:nvSpPr>
        <p:spPr>
          <a:xfrm>
            <a:off x="457200" y="1600200"/>
            <a:ext cx="5543560" cy="5257800"/>
          </a:xfrm>
        </p:spPr>
        <p:txBody>
          <a:bodyPr>
            <a:normAutofit fontScale="77500" lnSpcReduction="20000"/>
          </a:bodyPr>
          <a:lstStyle/>
          <a:p>
            <a:r>
              <a:rPr lang="en-GB" dirty="0" smtClean="0"/>
              <a:t>You MUST cover all gaps in your career</a:t>
            </a:r>
          </a:p>
          <a:p>
            <a:r>
              <a:rPr lang="en-GB" dirty="0" smtClean="0"/>
              <a:t>Panels will pick up on vague/evasive answers and might think you’re dishonest</a:t>
            </a:r>
          </a:p>
          <a:p>
            <a:r>
              <a:rPr lang="en-GB" dirty="0" smtClean="0"/>
              <a:t>Make sure the story stacks up</a:t>
            </a:r>
          </a:p>
          <a:p>
            <a:r>
              <a:rPr lang="en-GB" dirty="0" smtClean="0"/>
              <a:t>You WILL get caught if you lie</a:t>
            </a:r>
          </a:p>
          <a:p>
            <a:r>
              <a:rPr lang="en-GB" dirty="0" smtClean="0"/>
              <a:t>Gap years, redundancy, maternity/paternity leave, compassionate leave, sickness leave are all nothing to be ashamed of and are much better declared early</a:t>
            </a:r>
          </a:p>
          <a:p>
            <a:r>
              <a:rPr lang="en-GB" dirty="0" smtClean="0"/>
              <a:t>Gaps for education/training are of course fine!</a:t>
            </a:r>
          </a:p>
          <a:p>
            <a:r>
              <a:rPr lang="en-GB" dirty="0" smtClean="0"/>
              <a:t>Have gap explanations ready for interview</a:t>
            </a:r>
          </a:p>
        </p:txBody>
      </p:sp>
      <p:pic>
        <p:nvPicPr>
          <p:cNvPr id="5123" name="Picture 3"/>
          <p:cNvPicPr>
            <a:picLocks noChangeAspect="1" noChangeArrowheads="1"/>
          </p:cNvPicPr>
          <p:nvPr/>
        </p:nvPicPr>
        <p:blipFill>
          <a:blip r:embed="rId2" cstate="print"/>
          <a:srcRect/>
          <a:stretch>
            <a:fillRect/>
          </a:stretch>
        </p:blipFill>
        <p:spPr bwMode="auto">
          <a:xfrm>
            <a:off x="6072198" y="2071678"/>
            <a:ext cx="2857500" cy="36195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Filling</a:t>
            </a:r>
            <a:r>
              <a:rPr lang="en-GB" baseline="0" dirty="0" smtClean="0"/>
              <a:t> it in completely is essential</a:t>
            </a:r>
            <a:endParaRPr lang="en-GB" dirty="0"/>
          </a:p>
        </p:txBody>
      </p:sp>
      <p:sp>
        <p:nvSpPr>
          <p:cNvPr id="3" name="Content Placeholder 2"/>
          <p:cNvSpPr>
            <a:spLocks noGrp="1"/>
          </p:cNvSpPr>
          <p:nvPr>
            <p:ph idx="1"/>
          </p:nvPr>
        </p:nvSpPr>
        <p:spPr>
          <a:xfrm>
            <a:off x="428596" y="1500174"/>
            <a:ext cx="8229600" cy="4525963"/>
          </a:xfrm>
        </p:spPr>
        <p:txBody>
          <a:bodyPr/>
          <a:lstStyle/>
          <a:p>
            <a:r>
              <a:rPr lang="en-GB" dirty="0" smtClean="0"/>
              <a:t>Especially if “attention to detail” is listed!</a:t>
            </a:r>
          </a:p>
          <a:p>
            <a:pPr>
              <a:buNone/>
            </a:pPr>
            <a:endParaRPr lang="en-GB" dirty="0"/>
          </a:p>
        </p:txBody>
      </p:sp>
      <p:pic>
        <p:nvPicPr>
          <p:cNvPr id="3074" name="Picture 2"/>
          <p:cNvPicPr>
            <a:picLocks noChangeAspect="1" noChangeArrowheads="1"/>
          </p:cNvPicPr>
          <p:nvPr/>
        </p:nvPicPr>
        <p:blipFill>
          <a:blip r:embed="rId2" cstate="print"/>
          <a:srcRect l="5874" t="21073" r="10574" b="5172"/>
          <a:stretch>
            <a:fillRect/>
          </a:stretch>
        </p:blipFill>
        <p:spPr bwMode="auto">
          <a:xfrm>
            <a:off x="357158" y="2071678"/>
            <a:ext cx="7956484" cy="478632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need to know this</a:t>
            </a:r>
            <a:endParaRPr lang="en-GB" dirty="0"/>
          </a:p>
        </p:txBody>
      </p:sp>
      <p:sp>
        <p:nvSpPr>
          <p:cNvPr id="3" name="Content Placeholder 2"/>
          <p:cNvSpPr>
            <a:spLocks noGrp="1"/>
          </p:cNvSpPr>
          <p:nvPr>
            <p:ph idx="1"/>
          </p:nvPr>
        </p:nvSpPr>
        <p:spPr>
          <a:xfrm>
            <a:off x="457200" y="1600200"/>
            <a:ext cx="8401080" cy="4900634"/>
          </a:xfrm>
        </p:spPr>
        <p:txBody>
          <a:bodyPr>
            <a:normAutofit fontScale="92500" lnSpcReduction="10000"/>
          </a:bodyPr>
          <a:lstStyle/>
          <a:p>
            <a:r>
              <a:rPr lang="en-GB" dirty="0" smtClean="0"/>
              <a:t>This is all my own opinion and not official advice</a:t>
            </a:r>
          </a:p>
          <a:p>
            <a:r>
              <a:rPr lang="en-GB" dirty="0" smtClean="0"/>
              <a:t>It comes from 16 years of experience applying for dozens of jobs and reading hundreds of application forms, covering letters and CVs.</a:t>
            </a:r>
          </a:p>
          <a:p>
            <a:r>
              <a:rPr lang="en-GB" dirty="0" smtClean="0"/>
              <a:t>There are no right answers and you’re welcome to interject</a:t>
            </a:r>
          </a:p>
          <a:p>
            <a:r>
              <a:rPr lang="en-GB" dirty="0" smtClean="0"/>
              <a:t>But I do know what makes me more or less likely to shortlist people!</a:t>
            </a:r>
          </a:p>
          <a:p>
            <a:r>
              <a:rPr lang="en-GB" dirty="0" smtClean="0"/>
              <a:t>This seminar is about applying for a job, it is NOT about recruitment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Nobody likes a lazy applicant	</a:t>
            </a:r>
            <a:endParaRPr lang="en-GB" dirty="0"/>
          </a:p>
        </p:txBody>
      </p:sp>
      <p:sp>
        <p:nvSpPr>
          <p:cNvPr id="3" name="Content Placeholder 2"/>
          <p:cNvSpPr>
            <a:spLocks noGrp="1"/>
          </p:cNvSpPr>
          <p:nvPr>
            <p:ph idx="1"/>
          </p:nvPr>
        </p:nvSpPr>
        <p:spPr/>
        <p:txBody>
          <a:bodyPr/>
          <a:lstStyle/>
          <a:p>
            <a:r>
              <a:rPr lang="en-GB" dirty="0" smtClean="0"/>
              <a:t>NEVER just put “See CV”</a:t>
            </a:r>
          </a:p>
          <a:p>
            <a:r>
              <a:rPr lang="en-GB" dirty="0" smtClean="0"/>
              <a:t>It shows you can’t be bothered to do what you were asked</a:t>
            </a:r>
          </a:p>
          <a:p>
            <a:r>
              <a:rPr lang="en-GB" dirty="0" smtClean="0"/>
              <a:t>Spend time maximising the impact of the form on the employer</a:t>
            </a:r>
          </a:p>
          <a:p>
            <a:r>
              <a:rPr lang="en-GB" dirty="0" smtClean="0"/>
              <a:t>It is your ONLY chance to impress them</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devil in the detail...</a:t>
            </a:r>
            <a:endParaRPr lang="en-GB" dirty="0"/>
          </a:p>
        </p:txBody>
      </p:sp>
      <p:sp>
        <p:nvSpPr>
          <p:cNvPr id="3" name="Content Placeholder 2"/>
          <p:cNvSpPr>
            <a:spLocks noGrp="1"/>
          </p:cNvSpPr>
          <p:nvPr>
            <p:ph idx="1"/>
          </p:nvPr>
        </p:nvSpPr>
        <p:spPr>
          <a:xfrm>
            <a:off x="457200" y="1428736"/>
            <a:ext cx="8229600" cy="4697427"/>
          </a:xfrm>
        </p:spPr>
        <p:txBody>
          <a:bodyPr/>
          <a:lstStyle/>
          <a:p>
            <a:r>
              <a:rPr lang="en-GB" dirty="0" smtClean="0"/>
              <a:t>Note carefully selection criteria and address them all!</a:t>
            </a:r>
          </a:p>
          <a:p>
            <a:pPr lvl="1"/>
            <a:r>
              <a:rPr lang="en-GB" dirty="0" smtClean="0"/>
              <a:t>Cut everything else</a:t>
            </a:r>
          </a:p>
          <a:p>
            <a:r>
              <a:rPr lang="en-GB" dirty="0" smtClean="0"/>
              <a:t>Keep it in the box or at least fairly concise</a:t>
            </a:r>
          </a:p>
          <a:p>
            <a:pPr lvl="1"/>
            <a:r>
              <a:rPr lang="en-GB" dirty="0" smtClean="0"/>
              <a:t>Not with a </a:t>
            </a:r>
            <a:r>
              <a:rPr lang="en-GB" sz="1000" dirty="0" smtClean="0"/>
              <a:t>silly small font</a:t>
            </a:r>
            <a:r>
              <a:rPr lang="en-GB" dirty="0" smtClean="0"/>
              <a:t>!</a:t>
            </a:r>
          </a:p>
        </p:txBody>
      </p:sp>
      <p:sp>
        <p:nvSpPr>
          <p:cNvPr id="4" name="TextBox 3"/>
          <p:cNvSpPr txBox="1"/>
          <p:nvPr/>
        </p:nvSpPr>
        <p:spPr>
          <a:xfrm>
            <a:off x="214282" y="4357694"/>
            <a:ext cx="8572560" cy="2031325"/>
          </a:xfrm>
          <a:prstGeom prst="rect">
            <a:avLst/>
          </a:prstGeom>
          <a:solidFill>
            <a:schemeClr val="bg2">
              <a:lumMod val="90000"/>
            </a:schemeClr>
          </a:solidFill>
        </p:spPr>
        <p:txBody>
          <a:bodyPr wrap="square" rtlCol="0">
            <a:spAutoFit/>
          </a:bodyPr>
          <a:lstStyle/>
          <a:p>
            <a:r>
              <a:rPr lang="en-GB" i="1" dirty="0" smtClean="0"/>
              <a:t>ABILITIES, SKILLS, KNOWLEDGE, EXPERIENCE &amp; ADDITIONAL INFORMATION:  Please give details relevant to the job description with examples of your proven experience in each of the essential and desirable criteria listed.  These may have been gained through paid employment, voluntary/community work, domestic responsibilities, spare time activities and training.  Include your reasons for applying for this post, and any additional information in support of your application.  If necessary please continue on a separate sheet.</a:t>
            </a:r>
            <a:endParaRPr lang="en-GB"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all about you</a:t>
            </a:r>
            <a:endParaRPr lang="en-GB" dirty="0"/>
          </a:p>
        </p:txBody>
      </p:sp>
      <p:sp>
        <p:nvSpPr>
          <p:cNvPr id="3" name="Content Placeholder 2"/>
          <p:cNvSpPr>
            <a:spLocks noGrp="1"/>
          </p:cNvSpPr>
          <p:nvPr>
            <p:ph idx="1"/>
          </p:nvPr>
        </p:nvSpPr>
        <p:spPr/>
        <p:txBody>
          <a:bodyPr/>
          <a:lstStyle/>
          <a:p>
            <a:r>
              <a:rPr lang="en-GB" dirty="0" smtClean="0"/>
              <a:t>Even if you are generally shy and retiring you must remember this</a:t>
            </a:r>
          </a:p>
          <a:p>
            <a:r>
              <a:rPr lang="en-GB" dirty="0" smtClean="0"/>
              <a:t>Not “We did this”</a:t>
            </a:r>
          </a:p>
          <a:p>
            <a:pPr lvl="1"/>
            <a:r>
              <a:rPr lang="en-GB" dirty="0" smtClean="0"/>
              <a:t>Boring narrative</a:t>
            </a:r>
          </a:p>
          <a:p>
            <a:r>
              <a:rPr lang="en-GB" dirty="0" smtClean="0"/>
              <a:t>But “I did this, this is how it had a positive impact”</a:t>
            </a:r>
          </a:p>
          <a:p>
            <a:pPr lvl="1"/>
            <a:r>
              <a:rPr lang="en-GB" dirty="0" smtClean="0"/>
              <a:t>Tells the employer how you can give value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Everyone likes a story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Interviews are now based on behaviours</a:t>
            </a:r>
          </a:p>
          <a:p>
            <a:r>
              <a:rPr lang="en-GB" dirty="0" smtClean="0"/>
              <a:t>Telling a story can show how you have behaved</a:t>
            </a:r>
          </a:p>
          <a:p>
            <a:r>
              <a:rPr lang="en-GB" dirty="0" smtClean="0"/>
              <a:t>Explain:</a:t>
            </a:r>
          </a:p>
          <a:p>
            <a:pPr lvl="1"/>
            <a:r>
              <a:rPr lang="en-GB" dirty="0" smtClean="0"/>
              <a:t>What point am I trying to make</a:t>
            </a:r>
          </a:p>
          <a:p>
            <a:pPr lvl="1"/>
            <a:r>
              <a:rPr lang="en-GB" dirty="0" smtClean="0"/>
              <a:t>What happened?</a:t>
            </a:r>
          </a:p>
          <a:p>
            <a:pPr lvl="1"/>
            <a:r>
              <a:rPr lang="en-GB" dirty="0" smtClean="0"/>
              <a:t>Why did it happen?</a:t>
            </a:r>
          </a:p>
          <a:p>
            <a:pPr lvl="1"/>
            <a:r>
              <a:rPr lang="en-GB" dirty="0" smtClean="0"/>
              <a:t>Where did it happen?</a:t>
            </a:r>
          </a:p>
          <a:p>
            <a:pPr lvl="1"/>
            <a:r>
              <a:rPr lang="en-GB" dirty="0" smtClean="0"/>
              <a:t>When did it happen?</a:t>
            </a:r>
          </a:p>
          <a:p>
            <a:pPr lvl="1"/>
            <a:r>
              <a:rPr lang="en-GB" dirty="0" smtClean="0"/>
              <a:t>Who was there?</a:t>
            </a:r>
          </a:p>
          <a:p>
            <a:pPr lvl="1"/>
            <a:r>
              <a:rPr lang="en-GB" dirty="0" smtClean="0"/>
              <a:t>What were their names?</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get the right plot...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Christopher Booker says there are seven essential story plots</a:t>
            </a:r>
          </a:p>
          <a:p>
            <a:pPr lvl="1"/>
            <a:r>
              <a:rPr lang="en-GB" dirty="0" smtClean="0"/>
              <a:t>Overcoming the monster</a:t>
            </a:r>
          </a:p>
          <a:p>
            <a:pPr lvl="1"/>
            <a:r>
              <a:rPr lang="en-GB" dirty="0" smtClean="0"/>
              <a:t>Rags to riches</a:t>
            </a:r>
          </a:p>
          <a:p>
            <a:pPr lvl="1"/>
            <a:r>
              <a:rPr lang="en-GB" dirty="0" smtClean="0"/>
              <a:t>The Quest</a:t>
            </a:r>
          </a:p>
          <a:p>
            <a:pPr lvl="1"/>
            <a:r>
              <a:rPr lang="en-GB" dirty="0" smtClean="0"/>
              <a:t>Voyage and Return</a:t>
            </a:r>
          </a:p>
          <a:p>
            <a:pPr lvl="1"/>
            <a:r>
              <a:rPr lang="en-GB" dirty="0" smtClean="0"/>
              <a:t>Comedy</a:t>
            </a:r>
          </a:p>
          <a:p>
            <a:pPr lvl="1"/>
            <a:r>
              <a:rPr lang="en-GB" dirty="0" smtClean="0"/>
              <a:t>Tragedy</a:t>
            </a:r>
          </a:p>
          <a:p>
            <a:pPr lvl="1"/>
            <a:r>
              <a:rPr lang="en-GB" dirty="0" smtClean="0"/>
              <a:t>Rebirth</a:t>
            </a:r>
          </a:p>
          <a:p>
            <a:r>
              <a:rPr lang="en-GB" dirty="0" smtClean="0"/>
              <a:t>Which two should you avoid?</a:t>
            </a:r>
          </a:p>
          <a:p>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PREP-STAR works well</a:t>
            </a:r>
            <a:endParaRPr lang="en-GB" dirty="0"/>
          </a:p>
        </p:txBody>
      </p:sp>
      <p:sp>
        <p:nvSpPr>
          <p:cNvPr id="3" name="Content Placeholder 2"/>
          <p:cNvSpPr>
            <a:spLocks noGrp="1"/>
          </p:cNvSpPr>
          <p:nvPr>
            <p:ph idx="1"/>
          </p:nvPr>
        </p:nvSpPr>
        <p:spPr/>
        <p:txBody>
          <a:bodyPr>
            <a:normAutofit/>
          </a:bodyPr>
          <a:lstStyle/>
          <a:p>
            <a:r>
              <a:rPr lang="en-GB" dirty="0" smtClean="0"/>
              <a:t>Explain </a:t>
            </a:r>
            <a:r>
              <a:rPr lang="en-GB" b="1" dirty="0" smtClean="0"/>
              <a:t>Point</a:t>
            </a:r>
            <a:r>
              <a:rPr lang="en-GB" dirty="0" smtClean="0"/>
              <a:t> you’re trying to make</a:t>
            </a:r>
          </a:p>
          <a:p>
            <a:r>
              <a:rPr lang="en-GB" dirty="0" smtClean="0"/>
              <a:t>Give </a:t>
            </a:r>
            <a:r>
              <a:rPr lang="en-GB" b="1" dirty="0" smtClean="0"/>
              <a:t>Reason</a:t>
            </a:r>
            <a:r>
              <a:rPr lang="en-GB" dirty="0" smtClean="0"/>
              <a:t> why the story makes the point</a:t>
            </a:r>
          </a:p>
          <a:p>
            <a:r>
              <a:rPr lang="en-GB" dirty="0" smtClean="0"/>
              <a:t>Give some </a:t>
            </a:r>
            <a:r>
              <a:rPr lang="en-GB" b="1" dirty="0" smtClean="0"/>
              <a:t>Evidence</a:t>
            </a:r>
          </a:p>
          <a:p>
            <a:pPr lvl="1"/>
            <a:r>
              <a:rPr lang="en-GB" b="1" dirty="0" smtClean="0"/>
              <a:t>Situation</a:t>
            </a:r>
          </a:p>
          <a:p>
            <a:pPr lvl="1"/>
            <a:r>
              <a:rPr lang="en-GB" b="1" dirty="0" smtClean="0"/>
              <a:t>Task</a:t>
            </a:r>
          </a:p>
          <a:p>
            <a:pPr lvl="1"/>
            <a:r>
              <a:rPr lang="en-GB" b="1" dirty="0" smtClean="0"/>
              <a:t>Action</a:t>
            </a:r>
          </a:p>
          <a:p>
            <a:pPr lvl="1"/>
            <a:r>
              <a:rPr lang="en-GB" b="1" dirty="0" smtClean="0"/>
              <a:t>Result</a:t>
            </a:r>
          </a:p>
          <a:p>
            <a:r>
              <a:rPr lang="en-GB" dirty="0" smtClean="0"/>
              <a:t>Repeat the </a:t>
            </a:r>
            <a:r>
              <a:rPr lang="en-GB" b="1" dirty="0" smtClean="0"/>
              <a:t>Point</a:t>
            </a:r>
            <a:r>
              <a:rPr lang="en-GB" dirty="0" smtClean="0"/>
              <a:t> you’ve made</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a:t>
            </a:r>
            <a:endParaRPr lang="en-GB" dirty="0"/>
          </a:p>
        </p:txBody>
      </p:sp>
      <p:sp>
        <p:nvSpPr>
          <p:cNvPr id="3" name="Content Placeholder 2"/>
          <p:cNvSpPr>
            <a:spLocks noGrp="1"/>
          </p:cNvSpPr>
          <p:nvPr>
            <p:ph idx="1"/>
          </p:nvPr>
        </p:nvSpPr>
        <p:spPr>
          <a:xfrm>
            <a:off x="457200" y="1428736"/>
            <a:ext cx="8229600" cy="4929222"/>
          </a:xfrm>
        </p:spPr>
        <p:txBody>
          <a:bodyPr>
            <a:normAutofit fontScale="92500" lnSpcReduction="10000"/>
          </a:bodyPr>
          <a:lstStyle/>
          <a:p>
            <a:r>
              <a:rPr lang="en-GB" dirty="0" smtClean="0"/>
              <a:t>In groups of 3 or 4, for 5 minutes</a:t>
            </a:r>
          </a:p>
          <a:p>
            <a:r>
              <a:rPr lang="en-GB" dirty="0" smtClean="0"/>
              <a:t>Write a PREP-STAR story about a key behaviour that might be necessary to show good communication skills</a:t>
            </a:r>
          </a:p>
          <a:p>
            <a:pPr lvl="1"/>
            <a:r>
              <a:rPr lang="en-GB" dirty="0" smtClean="0"/>
              <a:t>Writing</a:t>
            </a:r>
          </a:p>
          <a:p>
            <a:pPr lvl="1"/>
            <a:r>
              <a:rPr lang="en-GB" dirty="0" smtClean="0"/>
              <a:t>Public speaking</a:t>
            </a:r>
          </a:p>
          <a:p>
            <a:pPr lvl="1"/>
            <a:r>
              <a:rPr lang="en-GB" dirty="0" smtClean="0"/>
              <a:t>Listening</a:t>
            </a:r>
          </a:p>
          <a:p>
            <a:pPr lvl="1"/>
            <a:r>
              <a:rPr lang="en-GB" dirty="0" smtClean="0"/>
              <a:t>Persuasive</a:t>
            </a:r>
          </a:p>
          <a:p>
            <a:pPr lvl="1"/>
            <a:r>
              <a:rPr lang="en-GB" dirty="0" smtClean="0"/>
              <a:t>Dispute-resolver</a:t>
            </a:r>
          </a:p>
          <a:p>
            <a:r>
              <a:rPr lang="en-GB" dirty="0" smtClean="0"/>
              <a:t>Report back to us all</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MUST </a:t>
            </a:r>
            <a:r>
              <a:rPr lang="en-GB" dirty="0" err="1" smtClean="0"/>
              <a:t>MUST</a:t>
            </a:r>
            <a:r>
              <a:rPr lang="en-GB" dirty="0" smtClean="0"/>
              <a:t> </a:t>
            </a:r>
            <a:r>
              <a:rPr lang="en-GB" dirty="0" err="1" smtClean="0"/>
              <a:t>MUST</a:t>
            </a:r>
            <a:r>
              <a:rPr lang="en-GB" dirty="0" smtClean="0"/>
              <a:t> address the selection criteria</a:t>
            </a:r>
            <a:endParaRPr lang="en-GB" dirty="0"/>
          </a:p>
        </p:txBody>
      </p:sp>
      <p:sp>
        <p:nvSpPr>
          <p:cNvPr id="3" name="Content Placeholder 2"/>
          <p:cNvSpPr>
            <a:spLocks noGrp="1"/>
          </p:cNvSpPr>
          <p:nvPr>
            <p:ph idx="1"/>
          </p:nvPr>
        </p:nvSpPr>
        <p:spPr/>
        <p:txBody>
          <a:bodyPr/>
          <a:lstStyle/>
          <a:p>
            <a:r>
              <a:rPr lang="en-GB" dirty="0" smtClean="0"/>
              <a:t>This is all the panel is allowed to judge you on</a:t>
            </a:r>
          </a:p>
          <a:p>
            <a:r>
              <a:rPr lang="en-GB" dirty="0" smtClean="0"/>
              <a:t>A good story for each of them will go a long way</a:t>
            </a:r>
          </a:p>
          <a:p>
            <a:r>
              <a:rPr lang="en-GB" dirty="0" smtClean="0"/>
              <a:t>You can even list them as headings and write a short piece for each</a:t>
            </a:r>
          </a:p>
          <a:p>
            <a:r>
              <a:rPr lang="en-GB" dirty="0" smtClean="0"/>
              <a:t>Spend lots of time on this</a:t>
            </a:r>
          </a:p>
          <a:p>
            <a:r>
              <a:rPr lang="en-GB" dirty="0" smtClean="0"/>
              <a:t>Get someone else to read it</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Criteria have qualifiers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Outstanding, superior, excellent, strong, sound</a:t>
            </a:r>
          </a:p>
          <a:p>
            <a:pPr lvl="1"/>
            <a:r>
              <a:rPr lang="en-GB" dirty="0" smtClean="0"/>
              <a:t>Hyperbole.  Reasonably good.  Don’t be afraid of using the words</a:t>
            </a:r>
          </a:p>
          <a:p>
            <a:r>
              <a:rPr lang="en-GB" dirty="0" smtClean="0"/>
              <a:t>Knowledge, understanding of...</a:t>
            </a:r>
          </a:p>
          <a:p>
            <a:pPr lvl="1"/>
            <a:r>
              <a:rPr lang="en-GB" dirty="0" smtClean="0"/>
              <a:t>You know what they are talking about; perhaps use details</a:t>
            </a:r>
          </a:p>
          <a:p>
            <a:r>
              <a:rPr lang="en-GB" dirty="0" smtClean="0"/>
              <a:t>Demonstrated ability to...</a:t>
            </a:r>
          </a:p>
          <a:p>
            <a:pPr lvl="1"/>
            <a:r>
              <a:rPr lang="en-GB" dirty="0" smtClean="0"/>
              <a:t>You’ve actually done this.  Give evidence, a story</a:t>
            </a:r>
          </a:p>
          <a:p>
            <a:r>
              <a:rPr lang="en-GB" dirty="0" smtClean="0"/>
              <a:t>Background in, experience of...</a:t>
            </a:r>
          </a:p>
          <a:p>
            <a:pPr lvl="1"/>
            <a:r>
              <a:rPr lang="en-GB" dirty="0" smtClean="0"/>
              <a:t>Experience or training (first is better)</a:t>
            </a:r>
          </a:p>
          <a:p>
            <a:r>
              <a:rPr lang="en-GB" dirty="0" smtClean="0"/>
              <a:t>Appreciation of...</a:t>
            </a:r>
          </a:p>
          <a:p>
            <a:pPr lvl="1"/>
            <a:r>
              <a:rPr lang="en-GB" dirty="0" smtClean="0"/>
              <a:t>You’ve heard of it!</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with the criteria</a:t>
            </a:r>
            <a:endParaRPr lang="en-GB" dirty="0"/>
          </a:p>
        </p:txBody>
      </p:sp>
      <p:sp>
        <p:nvSpPr>
          <p:cNvPr id="3" name="Content Placeholder 2"/>
          <p:cNvSpPr>
            <a:spLocks noGrp="1"/>
          </p:cNvSpPr>
          <p:nvPr>
            <p:ph idx="1"/>
          </p:nvPr>
        </p:nvSpPr>
        <p:spPr/>
        <p:txBody>
          <a:bodyPr/>
          <a:lstStyle/>
          <a:p>
            <a:r>
              <a:rPr lang="en-GB" dirty="0" smtClean="0"/>
              <a:t>Address each criterion carefully</a:t>
            </a:r>
          </a:p>
          <a:p>
            <a:r>
              <a:rPr lang="en-GB" dirty="0" smtClean="0"/>
              <a:t>Used different evidence for different criteria</a:t>
            </a:r>
          </a:p>
          <a:p>
            <a:r>
              <a:rPr lang="en-GB" dirty="0" smtClean="0"/>
              <a:t>Use positive and unequivocal language</a:t>
            </a:r>
          </a:p>
          <a:p>
            <a:pPr lvl="1"/>
            <a:r>
              <a:rPr lang="en-GB" dirty="0" smtClean="0"/>
              <a:t>Not “quite good”, “reasonable”, “average”</a:t>
            </a:r>
          </a:p>
          <a:p>
            <a:r>
              <a:rPr lang="en-GB" dirty="0" smtClean="0"/>
              <a:t>Work hard to understand what the criteria mean</a:t>
            </a:r>
          </a:p>
          <a:p>
            <a:r>
              <a:rPr lang="en-GB" dirty="0" smtClean="0"/>
              <a:t>Watch that your claims are consistent with the rest of your application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we’re going to talk about</a:t>
            </a:r>
            <a:endParaRPr lang="en-GB" dirty="0"/>
          </a:p>
        </p:txBody>
      </p:sp>
      <p:sp>
        <p:nvSpPr>
          <p:cNvPr id="3" name="Content Placeholder 2"/>
          <p:cNvSpPr>
            <a:spLocks noGrp="1"/>
          </p:cNvSpPr>
          <p:nvPr>
            <p:ph idx="1"/>
          </p:nvPr>
        </p:nvSpPr>
        <p:spPr>
          <a:xfrm>
            <a:off x="457200" y="1285860"/>
            <a:ext cx="8229600" cy="5429288"/>
          </a:xfrm>
        </p:spPr>
        <p:txBody>
          <a:bodyPr>
            <a:normAutofit fontScale="92500" lnSpcReduction="20000"/>
          </a:bodyPr>
          <a:lstStyle/>
          <a:p>
            <a:r>
              <a:rPr lang="en-GB" dirty="0" smtClean="0"/>
              <a:t>The Advertisement</a:t>
            </a:r>
          </a:p>
          <a:p>
            <a:r>
              <a:rPr lang="en-GB" dirty="0" smtClean="0"/>
              <a:t>The job description/person specification</a:t>
            </a:r>
          </a:p>
          <a:p>
            <a:r>
              <a:rPr lang="en-GB" dirty="0" smtClean="0"/>
              <a:t>Selection Criteria</a:t>
            </a:r>
          </a:p>
          <a:p>
            <a:pPr lvl="1"/>
            <a:r>
              <a:rPr lang="en-GB" dirty="0" smtClean="0"/>
              <a:t>Essential vs. Desirable</a:t>
            </a:r>
          </a:p>
          <a:p>
            <a:r>
              <a:rPr lang="en-GB" dirty="0" smtClean="0"/>
              <a:t>The application pack</a:t>
            </a:r>
          </a:p>
          <a:p>
            <a:pPr lvl="1"/>
            <a:r>
              <a:rPr lang="en-GB" dirty="0" smtClean="0"/>
              <a:t>The application form</a:t>
            </a:r>
          </a:p>
          <a:p>
            <a:r>
              <a:rPr lang="en-GB" dirty="0" smtClean="0"/>
              <a:t>The CV</a:t>
            </a:r>
          </a:p>
          <a:p>
            <a:r>
              <a:rPr lang="en-GB" dirty="0" smtClean="0"/>
              <a:t>References</a:t>
            </a:r>
          </a:p>
          <a:p>
            <a:r>
              <a:rPr lang="en-GB" dirty="0" smtClean="0"/>
              <a:t>The Covering Letter</a:t>
            </a:r>
          </a:p>
          <a:p>
            <a:r>
              <a:rPr lang="en-GB" dirty="0" smtClean="0"/>
              <a:t>Equal Opportunities</a:t>
            </a:r>
          </a:p>
          <a:p>
            <a:r>
              <a:rPr lang="en-GB" dirty="0" smtClean="0"/>
              <a:t>Health</a:t>
            </a:r>
            <a:r>
              <a:rPr lang="en-GB" baseline="0" dirty="0" smtClean="0"/>
              <a:t> monitoring/screening</a:t>
            </a:r>
            <a:endParaRPr lang="en-GB" dirty="0" smtClean="0"/>
          </a:p>
          <a:p>
            <a:r>
              <a:rPr lang="en-GB" dirty="0" smtClean="0"/>
              <a:t>Checking and submitting</a:t>
            </a:r>
            <a:r>
              <a:rPr lang="en-GB" baseline="0" dirty="0" smtClean="0"/>
              <a:t> the application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can also include a CV</a:t>
            </a:r>
            <a:endParaRPr lang="en-GB" dirty="0"/>
          </a:p>
        </p:txBody>
      </p:sp>
      <p:sp>
        <p:nvSpPr>
          <p:cNvPr id="3" name="Content Placeholder 2"/>
          <p:cNvSpPr>
            <a:spLocks noGrp="1"/>
          </p:cNvSpPr>
          <p:nvPr>
            <p:ph idx="1"/>
          </p:nvPr>
        </p:nvSpPr>
        <p:spPr>
          <a:xfrm>
            <a:off x="457200" y="1600201"/>
            <a:ext cx="8229600" cy="5043509"/>
          </a:xfrm>
        </p:spPr>
        <p:txBody>
          <a:bodyPr>
            <a:normAutofit fontScale="85000" lnSpcReduction="20000"/>
          </a:bodyPr>
          <a:lstStyle/>
          <a:p>
            <a:r>
              <a:rPr lang="en-GB" dirty="0" smtClean="0"/>
              <a:t>Sometimes this is all you get to submit</a:t>
            </a:r>
          </a:p>
          <a:p>
            <a:r>
              <a:rPr lang="en-GB" dirty="0" smtClean="0"/>
              <a:t>Don’t duplicate stuff from application form in CV</a:t>
            </a:r>
          </a:p>
          <a:p>
            <a:r>
              <a:rPr lang="en-GB" dirty="0" smtClean="0"/>
              <a:t>This not an excuse to be lazy with application form</a:t>
            </a:r>
          </a:p>
          <a:p>
            <a:r>
              <a:rPr lang="en-GB" dirty="0" smtClean="0"/>
              <a:t>CV should probably be 2-3 pages only</a:t>
            </a:r>
          </a:p>
          <a:p>
            <a:r>
              <a:rPr lang="en-GB" dirty="0" smtClean="0"/>
              <a:t>Don’t give information that might encourage bias</a:t>
            </a:r>
          </a:p>
          <a:p>
            <a:pPr lvl="1"/>
            <a:r>
              <a:rPr lang="en-GB" dirty="0" smtClean="0"/>
              <a:t>Children/family situation</a:t>
            </a:r>
          </a:p>
          <a:p>
            <a:pPr lvl="1"/>
            <a:r>
              <a:rPr lang="en-GB" dirty="0" smtClean="0"/>
              <a:t>Age</a:t>
            </a:r>
          </a:p>
          <a:p>
            <a:pPr lvl="1"/>
            <a:r>
              <a:rPr lang="en-GB" dirty="0" smtClean="0"/>
              <a:t>Disability</a:t>
            </a:r>
          </a:p>
          <a:p>
            <a:pPr lvl="1"/>
            <a:r>
              <a:rPr lang="en-GB" dirty="0" smtClean="0"/>
              <a:t>Marital Status/Sexual orientation</a:t>
            </a:r>
          </a:p>
          <a:p>
            <a:pPr lvl="1"/>
            <a:r>
              <a:rPr lang="en-GB" dirty="0" smtClean="0"/>
              <a:t>Religious belief</a:t>
            </a:r>
          </a:p>
          <a:p>
            <a:pPr lvl="1"/>
            <a:r>
              <a:rPr lang="en-GB" dirty="0" smtClean="0"/>
              <a:t>Racial background</a:t>
            </a:r>
          </a:p>
          <a:p>
            <a:pPr lvl="1"/>
            <a:r>
              <a:rPr lang="en-GB" dirty="0" smtClean="0"/>
              <a:t>A picture! (you want to be judged on competencies and experience, not looks!)</a:t>
            </a:r>
          </a:p>
          <a:p>
            <a:pPr lvl="1"/>
            <a:endParaRPr lang="en-GB" dirty="0" smtClean="0"/>
          </a:p>
        </p:txBody>
      </p:sp>
      <p:pic>
        <p:nvPicPr>
          <p:cNvPr id="4100" name="Picture 4"/>
          <p:cNvPicPr>
            <a:picLocks noChangeAspect="1" noChangeArrowheads="1"/>
          </p:cNvPicPr>
          <p:nvPr/>
        </p:nvPicPr>
        <p:blipFill>
          <a:blip r:embed="rId2" cstate="print"/>
          <a:srcRect/>
          <a:stretch>
            <a:fillRect/>
          </a:stretch>
        </p:blipFill>
        <p:spPr bwMode="auto">
          <a:xfrm>
            <a:off x="6572264" y="3643314"/>
            <a:ext cx="2071702" cy="2092419"/>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I’ve ever wanted to be is...</a:t>
            </a:r>
            <a:endParaRPr lang="en-GB" dirty="0"/>
          </a:p>
        </p:txBody>
      </p:sp>
      <p:sp>
        <p:nvSpPr>
          <p:cNvPr id="3" name="Content Placeholder 2"/>
          <p:cNvSpPr>
            <a:spLocks noGrp="1"/>
          </p:cNvSpPr>
          <p:nvPr>
            <p:ph idx="1"/>
          </p:nvPr>
        </p:nvSpPr>
        <p:spPr/>
        <p:txBody>
          <a:bodyPr/>
          <a:lstStyle/>
          <a:p>
            <a:r>
              <a:rPr lang="en-GB" dirty="0" smtClean="0"/>
              <a:t>Career objectives can be useful but not if they start as above!</a:t>
            </a:r>
          </a:p>
          <a:p>
            <a:pPr lvl="1"/>
            <a:r>
              <a:rPr lang="en-GB" dirty="0" smtClean="0"/>
              <a:t>They should state what you want out of a job</a:t>
            </a:r>
          </a:p>
          <a:p>
            <a:pPr lvl="1"/>
            <a:r>
              <a:rPr lang="en-GB" dirty="0" smtClean="0"/>
              <a:t>They let the panel know you are serious</a:t>
            </a:r>
          </a:p>
          <a:p>
            <a:pPr lvl="1"/>
            <a:r>
              <a:rPr lang="en-GB" dirty="0" smtClean="0"/>
              <a:t>Beware of narrowing opportunities</a:t>
            </a:r>
          </a:p>
          <a:p>
            <a:r>
              <a:rPr lang="en-GB" dirty="0" smtClean="0"/>
              <a:t>“IT Manager in a busy college where I can develop my management skills with a variety of technical staff” is good</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Referees are important</a:t>
            </a:r>
            <a:endParaRPr lang="en-GB" dirty="0"/>
          </a:p>
        </p:txBody>
      </p:sp>
      <p:sp>
        <p:nvSpPr>
          <p:cNvPr id="3" name="Content Placeholder 2"/>
          <p:cNvSpPr>
            <a:spLocks noGrp="1"/>
          </p:cNvSpPr>
          <p:nvPr>
            <p:ph idx="1"/>
          </p:nvPr>
        </p:nvSpPr>
        <p:spPr/>
        <p:txBody>
          <a:bodyPr>
            <a:normAutofit fontScale="92500"/>
          </a:bodyPr>
          <a:lstStyle/>
          <a:p>
            <a:r>
              <a:rPr lang="en-GB" dirty="0" smtClean="0"/>
              <a:t>Not giving your current employer raises questions</a:t>
            </a:r>
          </a:p>
          <a:p>
            <a:r>
              <a:rPr lang="en-GB" dirty="0" smtClean="0"/>
              <a:t>Try to give relevant referees</a:t>
            </a:r>
          </a:p>
          <a:p>
            <a:r>
              <a:rPr lang="en-GB" dirty="0" smtClean="0"/>
              <a:t>You have the right to ask employers not to contact referees without asking you first</a:t>
            </a:r>
          </a:p>
          <a:p>
            <a:pPr lvl="1"/>
            <a:r>
              <a:rPr lang="en-GB" dirty="0" smtClean="0"/>
              <a:t>But still give details as it makes things easier for employer</a:t>
            </a:r>
          </a:p>
          <a:p>
            <a:r>
              <a:rPr lang="en-GB" dirty="0" smtClean="0"/>
              <a:t>Get permission from your referees and talk to them about why the job is right for you</a:t>
            </a:r>
          </a:p>
          <a:p>
            <a:pPr lvl="1"/>
            <a:r>
              <a:rPr lang="en-GB" dirty="0" smtClean="0"/>
              <a:t>Make sure they see the JD including criteria</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Covering letter needs to create a good first impression</a:t>
            </a:r>
            <a:endParaRPr lang="en-GB" dirty="0"/>
          </a:p>
        </p:txBody>
      </p:sp>
      <p:sp>
        <p:nvSpPr>
          <p:cNvPr id="3" name="Content Placeholder 2"/>
          <p:cNvSpPr>
            <a:spLocks noGrp="1"/>
          </p:cNvSpPr>
          <p:nvPr>
            <p:ph idx="1"/>
          </p:nvPr>
        </p:nvSpPr>
        <p:spPr>
          <a:xfrm>
            <a:off x="457200" y="1600200"/>
            <a:ext cx="8229600" cy="5043510"/>
          </a:xfrm>
        </p:spPr>
        <p:txBody>
          <a:bodyPr>
            <a:normAutofit fontScale="85000" lnSpcReduction="20000"/>
          </a:bodyPr>
          <a:lstStyle/>
          <a:p>
            <a:r>
              <a:rPr lang="en-GB" dirty="0" smtClean="0"/>
              <a:t>Quite often the first thing the panel sees</a:t>
            </a:r>
          </a:p>
          <a:p>
            <a:r>
              <a:rPr lang="en-GB" dirty="0" smtClean="0"/>
              <a:t>Sets the tone</a:t>
            </a:r>
          </a:p>
          <a:p>
            <a:r>
              <a:rPr lang="en-GB" dirty="0" smtClean="0"/>
              <a:t>NEVER more than one page</a:t>
            </a:r>
          </a:p>
          <a:p>
            <a:r>
              <a:rPr lang="en-GB" dirty="0" smtClean="0"/>
              <a:t>Should not repeat application form or CV</a:t>
            </a:r>
          </a:p>
          <a:p>
            <a:r>
              <a:rPr lang="en-GB" dirty="0" smtClean="0"/>
              <a:t>Should include:</a:t>
            </a:r>
          </a:p>
          <a:p>
            <a:pPr lvl="1"/>
            <a:r>
              <a:rPr lang="en-GB" dirty="0" smtClean="0"/>
              <a:t>Contact details including postal, phone &amp; email</a:t>
            </a:r>
          </a:p>
          <a:p>
            <a:pPr lvl="1"/>
            <a:r>
              <a:rPr lang="en-GB" dirty="0" smtClean="0"/>
              <a:t>Job applied for</a:t>
            </a:r>
          </a:p>
          <a:p>
            <a:pPr lvl="1"/>
            <a:r>
              <a:rPr lang="en-GB" dirty="0" smtClean="0"/>
              <a:t>Reference number</a:t>
            </a:r>
          </a:p>
          <a:p>
            <a:pPr lvl="1"/>
            <a:r>
              <a:rPr lang="en-GB" dirty="0" smtClean="0"/>
              <a:t>Where you saw the advert</a:t>
            </a:r>
          </a:p>
          <a:p>
            <a:pPr lvl="1"/>
            <a:r>
              <a:rPr lang="en-GB" dirty="0" smtClean="0"/>
              <a:t>Why you are applying</a:t>
            </a:r>
          </a:p>
          <a:p>
            <a:pPr lvl="1"/>
            <a:r>
              <a:rPr lang="en-GB" dirty="0" smtClean="0"/>
              <a:t>Why the job is right for you</a:t>
            </a:r>
          </a:p>
          <a:p>
            <a:pPr lvl="1"/>
            <a:r>
              <a:rPr lang="en-GB" dirty="0" smtClean="0"/>
              <a:t>A request for a reply</a:t>
            </a:r>
          </a:p>
          <a:p>
            <a:pPr lvl="1"/>
            <a:r>
              <a:rPr lang="en-GB" dirty="0" smtClean="0"/>
              <a:t>Your handwritten signature and your typed name below</a:t>
            </a:r>
          </a:p>
          <a:p>
            <a:pPr lvl="1">
              <a:buNone/>
            </a:pP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Customise</a:t>
            </a:r>
            <a:r>
              <a:rPr lang="en-GB" baseline="0" dirty="0" smtClean="0"/>
              <a:t> always!</a:t>
            </a:r>
            <a:endParaRPr lang="en-GB" dirty="0"/>
          </a:p>
        </p:txBody>
      </p:sp>
      <p:sp>
        <p:nvSpPr>
          <p:cNvPr id="3" name="Content Placeholder 2"/>
          <p:cNvSpPr>
            <a:spLocks noGrp="1"/>
          </p:cNvSpPr>
          <p:nvPr>
            <p:ph idx="1"/>
          </p:nvPr>
        </p:nvSpPr>
        <p:spPr/>
        <p:txBody>
          <a:bodyPr/>
          <a:lstStyle/>
          <a:p>
            <a:r>
              <a:rPr lang="en-GB" dirty="0" smtClean="0"/>
              <a:t>Tailor application, CV and letter to the specific job</a:t>
            </a:r>
          </a:p>
          <a:p>
            <a:r>
              <a:rPr lang="en-GB" dirty="0" smtClean="0"/>
              <a:t>Think carefully about having your CV on a job site</a:t>
            </a:r>
          </a:p>
          <a:p>
            <a:r>
              <a:rPr lang="en-GB" dirty="0" smtClean="0"/>
              <a:t>May be better to send it to employers on request or response to a specific advert</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University welcomes diversity amongst its staff...</a:t>
            </a:r>
            <a:endParaRPr lang="en-GB" dirty="0"/>
          </a:p>
        </p:txBody>
      </p:sp>
      <p:sp>
        <p:nvSpPr>
          <p:cNvPr id="3" name="Content Placeholder 2"/>
          <p:cNvSpPr>
            <a:spLocks noGrp="1"/>
          </p:cNvSpPr>
          <p:nvPr>
            <p:ph idx="1"/>
          </p:nvPr>
        </p:nvSpPr>
        <p:spPr/>
        <p:txBody>
          <a:bodyPr/>
          <a:lstStyle/>
          <a:p>
            <a:r>
              <a:rPr lang="en-GB" dirty="0" smtClean="0"/>
              <a:t>The monitoring form is optional</a:t>
            </a:r>
          </a:p>
          <a:p>
            <a:r>
              <a:rPr lang="en-GB" dirty="0" smtClean="0"/>
              <a:t>But it’s good to fill it in</a:t>
            </a:r>
          </a:p>
          <a:p>
            <a:r>
              <a:rPr lang="en-GB" dirty="0" smtClean="0"/>
              <a:t>Employers have a legal duty to complete it</a:t>
            </a:r>
          </a:p>
          <a:p>
            <a:r>
              <a:rPr lang="en-GB" dirty="0" smtClean="0"/>
              <a:t>Don’t include in a PDF or on the back of anything else</a:t>
            </a:r>
          </a:p>
          <a:p>
            <a:r>
              <a:rPr lang="en-GB" dirty="0" smtClean="0"/>
              <a:t>Equal ops form will NOT be seen by panel</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health is private...</a:t>
            </a:r>
            <a:endParaRPr lang="en-GB" dirty="0"/>
          </a:p>
        </p:txBody>
      </p:sp>
      <p:sp>
        <p:nvSpPr>
          <p:cNvPr id="3" name="Content Placeholder 2"/>
          <p:cNvSpPr>
            <a:spLocks noGrp="1"/>
          </p:cNvSpPr>
          <p:nvPr>
            <p:ph idx="1"/>
          </p:nvPr>
        </p:nvSpPr>
        <p:spPr>
          <a:xfrm>
            <a:off x="457200" y="1600200"/>
            <a:ext cx="5829312" cy="4900634"/>
          </a:xfrm>
        </p:spPr>
        <p:txBody>
          <a:bodyPr/>
          <a:lstStyle/>
          <a:p>
            <a:r>
              <a:rPr lang="en-GB" dirty="0" smtClean="0"/>
              <a:t>You might be asked to fill in a form</a:t>
            </a:r>
          </a:p>
          <a:p>
            <a:pPr lvl="1"/>
            <a:r>
              <a:rPr lang="en-GB" dirty="0" smtClean="0"/>
              <a:t>Maybe after </a:t>
            </a:r>
            <a:r>
              <a:rPr lang="en-GB" dirty="0" err="1" smtClean="0"/>
              <a:t>shortlisting</a:t>
            </a:r>
            <a:endParaRPr lang="en-GB" dirty="0" smtClean="0"/>
          </a:p>
          <a:p>
            <a:r>
              <a:rPr lang="en-GB" dirty="0" smtClean="0"/>
              <a:t>Should be returned in its own sealed envelope</a:t>
            </a:r>
          </a:p>
          <a:p>
            <a:r>
              <a:rPr lang="en-GB" dirty="0" smtClean="0"/>
              <a:t>Employer should return it to you unopened if you are unsuccessful in application</a:t>
            </a:r>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6357950" y="2357431"/>
            <a:ext cx="2643206" cy="366741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can’t proof-read your own work</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So don’t even try!</a:t>
            </a:r>
          </a:p>
          <a:p>
            <a:r>
              <a:rPr lang="en-GB" dirty="0" smtClean="0"/>
              <a:t>Get a non-IT person to read application</a:t>
            </a:r>
          </a:p>
          <a:p>
            <a:pPr lvl="1"/>
            <a:r>
              <a:rPr lang="en-GB" dirty="0" smtClean="0"/>
              <a:t>Revise/re-word anything they don’t understand</a:t>
            </a:r>
          </a:p>
          <a:p>
            <a:r>
              <a:rPr lang="en-GB" dirty="0" smtClean="0"/>
              <a:t>Get a trusted colleague to proof-read it</a:t>
            </a:r>
          </a:p>
          <a:p>
            <a:pPr lvl="1"/>
            <a:r>
              <a:rPr lang="en-GB" dirty="0" smtClean="0"/>
              <a:t>Listen and act on suggestions</a:t>
            </a:r>
          </a:p>
          <a:p>
            <a:pPr lvl="0"/>
            <a:r>
              <a:rPr lang="en-GB" dirty="0" smtClean="0"/>
              <a:t>Have a final look and make sure presentation looks OK</a:t>
            </a:r>
          </a:p>
          <a:p>
            <a:pPr lvl="1"/>
            <a:r>
              <a:rPr lang="en-GB" dirty="0" smtClean="0"/>
              <a:t>Not too many or too unusual fonts and sizes</a:t>
            </a:r>
          </a:p>
          <a:p>
            <a:pPr lvl="1"/>
            <a:r>
              <a:rPr lang="en-GB" dirty="0" smtClean="0"/>
              <a:t>No gaps</a:t>
            </a:r>
          </a:p>
          <a:p>
            <a:pPr lvl="1"/>
            <a:r>
              <a:rPr lang="en-GB" dirty="0" smtClean="0"/>
              <a:t>How would you feel if you got this as an application?</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 careful to follow instructions</a:t>
            </a:r>
            <a:r>
              <a:rPr lang="en-GB" baseline="0" dirty="0" smtClean="0"/>
              <a:t> for submission</a:t>
            </a:r>
            <a:endParaRPr lang="en-GB" dirty="0"/>
          </a:p>
        </p:txBody>
      </p:sp>
      <p:sp>
        <p:nvSpPr>
          <p:cNvPr id="3" name="Content Placeholder 2"/>
          <p:cNvSpPr>
            <a:spLocks noGrp="1"/>
          </p:cNvSpPr>
          <p:nvPr>
            <p:ph idx="1"/>
          </p:nvPr>
        </p:nvSpPr>
        <p:spPr/>
        <p:txBody>
          <a:bodyPr/>
          <a:lstStyle/>
          <a:p>
            <a:r>
              <a:rPr lang="en-GB" dirty="0" smtClean="0"/>
              <a:t>Send a PDF with pages in the right order if you can</a:t>
            </a:r>
          </a:p>
          <a:p>
            <a:pPr lvl="1"/>
            <a:r>
              <a:rPr lang="en-GB" dirty="0" smtClean="0"/>
              <a:t>Don’t include equal ops form</a:t>
            </a:r>
          </a:p>
          <a:p>
            <a:r>
              <a:rPr lang="en-GB" dirty="0" smtClean="0"/>
              <a:t>Gives you control over what people read first</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Submit it and good luck!</a:t>
            </a:r>
            <a:endParaRPr lang="en-GB" dirty="0"/>
          </a:p>
        </p:txBody>
      </p:sp>
      <p:sp>
        <p:nvSpPr>
          <p:cNvPr id="3" name="Content Placeholder 2"/>
          <p:cNvSpPr>
            <a:spLocks noGrp="1"/>
          </p:cNvSpPr>
          <p:nvPr>
            <p:ph idx="1"/>
          </p:nvPr>
        </p:nvSpPr>
        <p:spPr/>
        <p:txBody>
          <a:bodyPr>
            <a:normAutofit lnSpcReduction="10000"/>
          </a:bodyPr>
          <a:lstStyle/>
          <a:p>
            <a:r>
              <a:rPr lang="en-GB" dirty="0" smtClean="0"/>
              <a:t>Make sure you don’t miss the deadline</a:t>
            </a:r>
          </a:p>
          <a:p>
            <a:pPr lvl="1"/>
            <a:r>
              <a:rPr lang="en-GB" dirty="0" smtClean="0"/>
              <a:t>If you know you will miss it ask for an extension first!</a:t>
            </a:r>
          </a:p>
          <a:p>
            <a:r>
              <a:rPr lang="en-GB" dirty="0" smtClean="0"/>
              <a:t>If you are not shortlisted politely ask for feedback</a:t>
            </a:r>
          </a:p>
          <a:p>
            <a:pPr lvl="1"/>
            <a:r>
              <a:rPr lang="en-GB" dirty="0" smtClean="0"/>
              <a:t>Never send abusive letters or emails or make abusive phone calls</a:t>
            </a:r>
          </a:p>
          <a:p>
            <a:pPr lvl="1"/>
            <a:r>
              <a:rPr lang="en-GB" dirty="0" smtClean="0"/>
              <a:t>You might want another job there in the future!</a:t>
            </a:r>
          </a:p>
          <a:p>
            <a:r>
              <a:rPr lang="en-GB" dirty="0" smtClean="0"/>
              <a:t>Good luck!</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sole purpose of the application</a:t>
            </a:r>
            <a:endParaRPr lang="en-GB" dirty="0"/>
          </a:p>
        </p:txBody>
      </p:sp>
      <p:sp>
        <p:nvSpPr>
          <p:cNvPr id="3" name="Content Placeholder 2"/>
          <p:cNvSpPr>
            <a:spLocks noGrp="1"/>
          </p:cNvSpPr>
          <p:nvPr>
            <p:ph idx="1"/>
          </p:nvPr>
        </p:nvSpPr>
        <p:spPr/>
        <p:txBody>
          <a:bodyPr/>
          <a:lstStyle/>
          <a:p>
            <a:r>
              <a:rPr lang="en-GB" dirty="0" smtClean="0"/>
              <a:t>To get you an interview!</a:t>
            </a:r>
          </a:p>
          <a:p>
            <a:r>
              <a:rPr lang="en-GB" dirty="0" smtClean="0"/>
              <a:t>To get you shortlisted</a:t>
            </a:r>
          </a:p>
          <a:p>
            <a:r>
              <a:rPr lang="en-GB" dirty="0" smtClean="0"/>
              <a:t>You can demonstrate how </a:t>
            </a:r>
            <a:r>
              <a:rPr lang="en-GB" dirty="0" err="1" smtClean="0"/>
              <a:t>fab</a:t>
            </a:r>
            <a:r>
              <a:rPr lang="en-GB" dirty="0" smtClean="0"/>
              <a:t> you really are at an interview</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4000496" y="3643314"/>
            <a:ext cx="2500330" cy="2870749"/>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smtClean="0"/>
              <a:t>“Brilliant CV”,  Jim Bright and Joanne Earl, 2008 (3</a:t>
            </a:r>
            <a:r>
              <a:rPr lang="en-GB" baseline="30000" dirty="0" smtClean="0"/>
              <a:t>rd</a:t>
            </a:r>
            <a:r>
              <a:rPr lang="en-GB" dirty="0" smtClean="0"/>
              <a:t> Ed), Pearson Education Limited</a:t>
            </a:r>
          </a:p>
          <a:p>
            <a:r>
              <a:rPr lang="en-GB" dirty="0" smtClean="0"/>
              <a:t>“The seven basic plots: Why we tell stories”, Christopher Booker, 2005, Continuum International Publishing Group Ltd</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can find job adverts all over the place!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Guardian on Thursday</a:t>
            </a:r>
          </a:p>
          <a:p>
            <a:r>
              <a:rPr lang="en-GB" dirty="0" smtClean="0"/>
              <a:t>Oxford Times</a:t>
            </a:r>
          </a:p>
          <a:p>
            <a:r>
              <a:rPr lang="en-GB" dirty="0" smtClean="0"/>
              <a:t>Fish4Jobs (Oxford Mail and Times)</a:t>
            </a:r>
          </a:p>
          <a:p>
            <a:r>
              <a:rPr lang="en-GB" dirty="0" smtClean="0"/>
              <a:t>Jobsite.co.uk</a:t>
            </a:r>
          </a:p>
          <a:p>
            <a:pPr lvl="1"/>
            <a:r>
              <a:rPr lang="en-GB" dirty="0" smtClean="0"/>
              <a:t>Weekly mailings, CV tips etc.</a:t>
            </a:r>
          </a:p>
          <a:p>
            <a:pPr lvl="1"/>
            <a:r>
              <a:rPr lang="en-GB" dirty="0" smtClean="0"/>
              <a:t>Can upload CV for prospective employers</a:t>
            </a:r>
          </a:p>
          <a:p>
            <a:r>
              <a:rPr lang="en-GB" dirty="0" smtClean="0"/>
              <a:t>Jobs.ac.uk</a:t>
            </a:r>
          </a:p>
          <a:p>
            <a:r>
              <a:rPr lang="en-GB" dirty="0" smtClean="0"/>
              <a:t>University: </a:t>
            </a:r>
            <a:r>
              <a:rPr lang="en-GB" sz="1900" dirty="0" smtClean="0">
                <a:hlinkClick r:id="rId2"/>
              </a:rPr>
              <a:t>http://www.ox.ac.uk/about_the_university/jobs/</a:t>
            </a:r>
            <a:endParaRPr lang="en-GB" sz="1900" dirty="0" smtClean="0"/>
          </a:p>
          <a:p>
            <a:pPr lvl="1"/>
            <a:r>
              <a:rPr lang="en-GB" dirty="0" smtClean="0"/>
              <a:t>Mostly academic related but some are research</a:t>
            </a:r>
          </a:p>
          <a:p>
            <a:r>
              <a:rPr lang="en-GB" dirty="0" smtClean="0"/>
              <a:t>Colleges: </a:t>
            </a:r>
            <a:r>
              <a:rPr lang="en-GB" sz="1900" dirty="0" smtClean="0">
                <a:hlinkClick r:id="rId3"/>
              </a:rPr>
              <a:t>https://weblearn.ox.ac.uk/access/content/group/test1-conf-coll/Public%20Documents/college_appointments-job_vacancies.html</a:t>
            </a:r>
            <a:endParaRPr lang="en-GB" sz="19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Online searches save you looking continually</a:t>
            </a:r>
            <a:endParaRPr lang="en-GB" dirty="0"/>
          </a:p>
        </p:txBody>
      </p:sp>
      <p:sp>
        <p:nvSpPr>
          <p:cNvPr id="3" name="Content Placeholder 2"/>
          <p:cNvSpPr>
            <a:spLocks noGrp="1"/>
          </p:cNvSpPr>
          <p:nvPr>
            <p:ph idx="1"/>
          </p:nvPr>
        </p:nvSpPr>
        <p:spPr/>
        <p:txBody>
          <a:bodyPr/>
          <a:lstStyle/>
          <a:p>
            <a:r>
              <a:rPr lang="en-GB" dirty="0" smtClean="0"/>
              <a:t>Jobs.ac.uk give you lots of choices</a:t>
            </a:r>
          </a:p>
          <a:p>
            <a:pPr lvl="1"/>
            <a:r>
              <a:rPr lang="en-GB" dirty="0" smtClean="0"/>
              <a:t>Minimum Salary</a:t>
            </a:r>
          </a:p>
          <a:p>
            <a:pPr lvl="1"/>
            <a:r>
              <a:rPr lang="en-GB" dirty="0" smtClean="0"/>
              <a:t>Location</a:t>
            </a:r>
          </a:p>
          <a:p>
            <a:pPr lvl="1"/>
            <a:r>
              <a:rPr lang="en-GB" dirty="0" smtClean="0"/>
              <a:t>Speciality</a:t>
            </a:r>
          </a:p>
          <a:p>
            <a:pPr lvl="1"/>
            <a:r>
              <a:rPr lang="en-GB" dirty="0" smtClean="0"/>
              <a:t>Frequency of mailings</a:t>
            </a:r>
          </a:p>
          <a:p>
            <a:r>
              <a:rPr lang="en-GB" dirty="0" smtClean="0"/>
              <a:t>Other Universities may have their own service</a:t>
            </a:r>
          </a:p>
          <a:p>
            <a:pPr lvl="1"/>
            <a:r>
              <a:rPr lang="en-GB" sz="1800" dirty="0" smtClean="0">
                <a:hlinkClick r:id="rId2"/>
              </a:rPr>
              <a:t>http://www.admin.cam.ac.uk/offices/hr/jobs/notify.html</a:t>
            </a:r>
            <a:endParaRPr lang="en-GB" sz="1800" dirty="0" smtClean="0"/>
          </a:p>
          <a:p>
            <a:pPr lvl="1">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adverts catch your eye</a:t>
            </a:r>
            <a:endParaRPr lang="en-GB" dirty="0"/>
          </a:p>
        </p:txBody>
      </p:sp>
      <p:sp>
        <p:nvSpPr>
          <p:cNvPr id="3" name="Content Placeholder 2"/>
          <p:cNvSpPr>
            <a:spLocks noGrp="1"/>
          </p:cNvSpPr>
          <p:nvPr>
            <p:ph idx="1"/>
          </p:nvPr>
        </p:nvSpPr>
        <p:spPr/>
        <p:txBody>
          <a:bodyPr>
            <a:normAutofit/>
          </a:bodyPr>
          <a:lstStyle/>
          <a:p>
            <a:r>
              <a:rPr lang="en-GB" dirty="0" smtClean="0"/>
              <a:t>They don’t need</a:t>
            </a:r>
            <a:r>
              <a:rPr lang="en-GB" baseline="0" dirty="0" smtClean="0"/>
              <a:t> to be in the passive voice</a:t>
            </a:r>
          </a:p>
          <a:p>
            <a:r>
              <a:rPr lang="en-GB" dirty="0" smtClean="0"/>
              <a:t>They should capture your interest quickly</a:t>
            </a:r>
            <a:endParaRPr lang="en-GB" baseline="0" dirty="0" smtClean="0"/>
          </a:p>
        </p:txBody>
      </p:sp>
      <p:sp>
        <p:nvSpPr>
          <p:cNvPr id="4" name="TextBox 3"/>
          <p:cNvSpPr txBox="1"/>
          <p:nvPr/>
        </p:nvSpPr>
        <p:spPr>
          <a:xfrm>
            <a:off x="500034" y="3286124"/>
            <a:ext cx="7643865" cy="1477328"/>
          </a:xfrm>
          <a:prstGeom prst="rect">
            <a:avLst/>
          </a:prstGeom>
          <a:solidFill>
            <a:schemeClr val="accent3">
              <a:lumMod val="60000"/>
              <a:lumOff val="40000"/>
            </a:schemeClr>
          </a:solidFill>
        </p:spPr>
        <p:txBody>
          <a:bodyPr wrap="square" rtlCol="0">
            <a:spAutoFit/>
          </a:bodyPr>
          <a:lstStyle/>
          <a:p>
            <a:r>
              <a:rPr lang="en-GB" dirty="0" smtClean="0"/>
              <a:t>We are seeking a new Head of ICT who will manage and develop an ICT function that is appropriate within the context of an international, not-for-profit research organisation working in multiple sites in Africa. You will have a relevant ICT-related or science degree and substantial experience as a senior ICT manager. Effective change management and leadership skills are essential.</a:t>
            </a:r>
            <a:endParaRPr lang="en-GB" dirty="0"/>
          </a:p>
        </p:txBody>
      </p:sp>
      <p:sp>
        <p:nvSpPr>
          <p:cNvPr id="5" name="TextBox 4"/>
          <p:cNvSpPr txBox="1"/>
          <p:nvPr/>
        </p:nvSpPr>
        <p:spPr>
          <a:xfrm>
            <a:off x="857224" y="5214950"/>
            <a:ext cx="6715172" cy="1200329"/>
          </a:xfrm>
          <a:prstGeom prst="rect">
            <a:avLst/>
          </a:prstGeom>
          <a:solidFill>
            <a:schemeClr val="accent2">
              <a:lumMod val="40000"/>
              <a:lumOff val="60000"/>
            </a:schemeClr>
          </a:solidFill>
        </p:spPr>
        <p:txBody>
          <a:bodyPr wrap="square" rtlCol="0">
            <a:spAutoFit/>
          </a:bodyPr>
          <a:lstStyle/>
          <a:p>
            <a:r>
              <a:rPr lang="en-GB" dirty="0" smtClean="0"/>
              <a:t>Applications are invited for the full-time post of Programme Manager for the XXX programme. This new post is funded by the XXX funding body and is available immediately until December 2014, based in the bad advert Unit at the University of Oxford.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Job specification needs careful reading and consideration</a:t>
            </a:r>
            <a:endParaRPr lang="en-GB" dirty="0"/>
          </a:p>
        </p:txBody>
      </p:sp>
      <p:sp>
        <p:nvSpPr>
          <p:cNvPr id="3" name="Content Placeholder 2"/>
          <p:cNvSpPr>
            <a:spLocks noGrp="1"/>
          </p:cNvSpPr>
          <p:nvPr>
            <p:ph idx="1"/>
          </p:nvPr>
        </p:nvSpPr>
        <p:spPr/>
        <p:txBody>
          <a:bodyPr/>
          <a:lstStyle/>
          <a:p>
            <a:r>
              <a:rPr lang="en-GB" dirty="0" smtClean="0"/>
              <a:t>Tell you what YOU will be DOING if you are offered and accept the job</a:t>
            </a:r>
          </a:p>
          <a:p>
            <a:r>
              <a:rPr lang="en-GB" dirty="0" smtClean="0"/>
              <a:t>Should be task-oriented</a:t>
            </a:r>
          </a:p>
          <a:p>
            <a:r>
              <a:rPr lang="en-GB" dirty="0" smtClean="0"/>
              <a:t>Tasks should be specific and discrete</a:t>
            </a:r>
          </a:p>
          <a:p>
            <a:r>
              <a:rPr lang="en-GB" dirty="0" smtClean="0"/>
              <a:t>Ask yourself</a:t>
            </a:r>
          </a:p>
          <a:p>
            <a:pPr lvl="1"/>
            <a:r>
              <a:rPr lang="en-GB" dirty="0" smtClean="0"/>
              <a:t>Can I do this task? (am I competent?)</a:t>
            </a:r>
          </a:p>
          <a:p>
            <a:pPr lvl="1"/>
            <a:r>
              <a:rPr lang="en-GB" dirty="0" smtClean="0"/>
              <a:t>Do I want to do this task? (am I interested?)</a:t>
            </a:r>
          </a:p>
          <a:p>
            <a:pPr lvl="0"/>
            <a:r>
              <a:rPr lang="en-GB" dirty="0" smtClean="0"/>
              <a:t>This is about if the job is right for YOU</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Good job spec is easy to understand and quantify</a:t>
            </a:r>
            <a:endParaRPr lang="en-GB" dirty="0"/>
          </a:p>
        </p:txBody>
      </p:sp>
      <p:sp>
        <p:nvSpPr>
          <p:cNvPr id="3" name="Content Placeholder 2"/>
          <p:cNvSpPr>
            <a:spLocks noGrp="1"/>
          </p:cNvSpPr>
          <p:nvPr>
            <p:ph idx="1"/>
          </p:nvPr>
        </p:nvSpPr>
        <p:spPr>
          <a:xfrm>
            <a:off x="457200" y="1600200"/>
            <a:ext cx="8229600" cy="4972072"/>
          </a:xfrm>
        </p:spPr>
        <p:txBody>
          <a:bodyPr>
            <a:normAutofit fontScale="62500" lnSpcReduction="20000"/>
          </a:bodyPr>
          <a:lstStyle/>
          <a:p>
            <a:pPr marL="0">
              <a:buNone/>
            </a:pPr>
            <a:r>
              <a:rPr lang="en-GB" dirty="0" smtClean="0"/>
              <a:t>• Develop and implement a strategic plan that ensures the efficient operations of all ICT functions within </a:t>
            </a:r>
            <a:r>
              <a:rPr lang="en-GB" dirty="0" err="1" smtClean="0"/>
              <a:t>thE</a:t>
            </a:r>
            <a:r>
              <a:rPr lang="en-GB" dirty="0" smtClean="0"/>
              <a:t> Programme</a:t>
            </a:r>
          </a:p>
          <a:p>
            <a:pPr marL="0">
              <a:buNone/>
            </a:pPr>
            <a:r>
              <a:rPr lang="en-GB" dirty="0" smtClean="0"/>
              <a:t>• Recruit, train and re-train current staff as required to successfully implement the strategic plan</a:t>
            </a:r>
          </a:p>
          <a:p>
            <a:pPr marL="0">
              <a:buNone/>
            </a:pPr>
            <a:r>
              <a:rPr lang="en-GB" dirty="0" smtClean="0"/>
              <a:t>• Collaborate with the scientific leadership of the Programme through active membership of the Programme Management Committee</a:t>
            </a:r>
          </a:p>
          <a:p>
            <a:pPr marL="0">
              <a:buNone/>
            </a:pPr>
            <a:r>
              <a:rPr lang="en-GB" dirty="0" smtClean="0"/>
              <a:t>• Review of all hardware, software and operating systems and procedures within the programme, in collaboration with the ICT Steering Group and other stakeholders and ensure that these are appropriate to support the needs of the Programme.</a:t>
            </a:r>
          </a:p>
          <a:p>
            <a:pPr marL="0">
              <a:buNone/>
            </a:pPr>
            <a:r>
              <a:rPr lang="en-GB" dirty="0" smtClean="0"/>
              <a:t>• Responsible for developing the ICT department’s core budget proposals and the management of the ICT department’s budget, to ensure that resources are deployed to best effect and provide value for money.</a:t>
            </a:r>
          </a:p>
          <a:p>
            <a:pPr marL="0">
              <a:buNone/>
            </a:pPr>
            <a:r>
              <a:rPr lang="en-GB" dirty="0" smtClean="0"/>
              <a:t>• Development of service level agreements for ICT at the Programme, in consultation with stakeholders.</a:t>
            </a:r>
          </a:p>
          <a:p>
            <a:pPr marL="0">
              <a:buNone/>
            </a:pPr>
            <a:r>
              <a:rPr lang="en-GB" dirty="0" smtClean="0"/>
              <a:t>• Be a part of the senior management headed by the Chief Operating Officer and other support units (including Finance, HR, Transport) to support better use of office automation to ensure the smooth operations of the programme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2746</Words>
  <Application>Microsoft Office PowerPoint</Application>
  <PresentationFormat>On-screen Show (4:3)</PresentationFormat>
  <Paragraphs>313</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How to Apply for an IT Job</vt:lpstr>
      <vt:lpstr>You need to know this</vt:lpstr>
      <vt:lpstr>What we’re going to talk about</vt:lpstr>
      <vt:lpstr>The sole purpose of the application</vt:lpstr>
      <vt:lpstr>You can find job adverts all over the place!</vt:lpstr>
      <vt:lpstr>Online searches save you looking continually</vt:lpstr>
      <vt:lpstr>Good adverts catch your eye</vt:lpstr>
      <vt:lpstr>Job specification needs careful reading and consideration</vt:lpstr>
      <vt:lpstr>Good job spec is easy to understand and quantify</vt:lpstr>
      <vt:lpstr>Person specification is about you!</vt:lpstr>
      <vt:lpstr>Judgement is based on selection criteria</vt:lpstr>
      <vt:lpstr>The instructions for applying are vital</vt:lpstr>
      <vt:lpstr>It’s fine to ask questions</vt:lpstr>
      <vt:lpstr>Application forms are common in HE</vt:lpstr>
      <vt:lpstr>Mind your language...</vt:lpstr>
      <vt:lpstr>Lots of details required</vt:lpstr>
      <vt:lpstr>Exercise</vt:lpstr>
      <vt:lpstr>Leaving gaps might make it look like you’ve been in prison...</vt:lpstr>
      <vt:lpstr>Filling it in completely is essential</vt:lpstr>
      <vt:lpstr>Nobody likes a lazy applicant </vt:lpstr>
      <vt:lpstr>The devil in the detail...</vt:lpstr>
      <vt:lpstr>It’s all about you</vt:lpstr>
      <vt:lpstr>Everyone likes a story</vt:lpstr>
      <vt:lpstr>But get the right plot...</vt:lpstr>
      <vt:lpstr>PREP-STAR works well</vt:lpstr>
      <vt:lpstr>Exercise</vt:lpstr>
      <vt:lpstr>You MUST MUST MUST address the selection criteria</vt:lpstr>
      <vt:lpstr>Criteria have qualifiers</vt:lpstr>
      <vt:lpstr>Dealing with the criteria</vt:lpstr>
      <vt:lpstr>You can also include a CV</vt:lpstr>
      <vt:lpstr>All I’ve ever wanted to be is...</vt:lpstr>
      <vt:lpstr>Referees are important</vt:lpstr>
      <vt:lpstr>Covering letter needs to create a good first impression</vt:lpstr>
      <vt:lpstr>Customise always!</vt:lpstr>
      <vt:lpstr>The University welcomes diversity amongst its staff...</vt:lpstr>
      <vt:lpstr>Your health is private...</vt:lpstr>
      <vt:lpstr>You can’t proof-read your own work</vt:lpstr>
      <vt:lpstr>Be careful to follow instructions for submission</vt:lpstr>
      <vt:lpstr>Submit it and good luck!</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Apply for an IT Job</dc:title>
  <dc:creator>Tony Brett</dc:creator>
  <cp:lastModifiedBy>Tony Brett</cp:lastModifiedBy>
  <cp:revision>19</cp:revision>
  <dcterms:created xsi:type="dcterms:W3CDTF">2009-11-17T21:39:52Z</dcterms:created>
  <dcterms:modified xsi:type="dcterms:W3CDTF">2009-11-18T12:49:05Z</dcterms:modified>
</cp:coreProperties>
</file>