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32"/>
  </p:notesMasterIdLst>
  <p:sldIdLst>
    <p:sldId id="276" r:id="rId2"/>
    <p:sldId id="262" r:id="rId3"/>
    <p:sldId id="277" r:id="rId4"/>
    <p:sldId id="279" r:id="rId5"/>
    <p:sldId id="295" r:id="rId6"/>
    <p:sldId id="278" r:id="rId7"/>
    <p:sldId id="280" r:id="rId8"/>
    <p:sldId id="283" r:id="rId9"/>
    <p:sldId id="287" r:id="rId10"/>
    <p:sldId id="307" r:id="rId11"/>
    <p:sldId id="308" r:id="rId12"/>
    <p:sldId id="282" r:id="rId13"/>
    <p:sldId id="286" r:id="rId14"/>
    <p:sldId id="288" r:id="rId15"/>
    <p:sldId id="290" r:id="rId16"/>
    <p:sldId id="296" r:id="rId17"/>
    <p:sldId id="292" r:id="rId18"/>
    <p:sldId id="293" r:id="rId19"/>
    <p:sldId id="300" r:id="rId20"/>
    <p:sldId id="285" r:id="rId21"/>
    <p:sldId id="298" r:id="rId22"/>
    <p:sldId id="302" r:id="rId23"/>
    <p:sldId id="303" r:id="rId24"/>
    <p:sldId id="304" r:id="rId25"/>
    <p:sldId id="301" r:id="rId26"/>
    <p:sldId id="297" r:id="rId27"/>
    <p:sldId id="289" r:id="rId28"/>
    <p:sldId id="284" r:id="rId29"/>
    <p:sldId id="305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 autoAdjust="0"/>
    <p:restoredTop sz="95811" autoAdjust="0"/>
  </p:normalViewPr>
  <p:slideViewPr>
    <p:cSldViewPr>
      <p:cViewPr varScale="1">
        <p:scale>
          <a:sx n="97" d="100"/>
          <a:sy n="97" d="100"/>
        </p:scale>
        <p:origin x="1039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notesViewPr>
    <p:cSldViewPr showGuides="1">
      <p:cViewPr varScale="1">
        <p:scale>
          <a:sx n="66" d="100"/>
          <a:sy n="66" d="100"/>
        </p:scale>
        <p:origin x="20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F360E-F865-493D-BE61-D705E28A367D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5F2E7-2E42-4B50-B53D-257EA9F9A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5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5F2E7-2E42-4B50-B53D-257EA9F9A3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1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5F2E7-2E42-4B50-B53D-257EA9F9A3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2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B236-E149-469F-90D7-81D1F8433C68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D8F2-30A3-4F77-8FCA-197973200286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GEOL525A: Principles of Metamorphic Geology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28A7-CDC0-45BF-8245-12CC231A8CA5}" type="datetime1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GEOL525A: Principles of Metamorphic Geology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7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>
            <a:lvl1pPr>
              <a:defRPr sz="2800" u="sng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52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0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>
            <a:lvl1pPr>
              <a:defRPr sz="2800" u="sng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84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56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8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56350"/>
            <a:ext cx="56388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7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BB3E-4E72-4565-941F-039EC0C940AA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GEOL525A: Principles of Metamorphic Geology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5D9D-5A67-4693-AFEA-8855C5BFDD52}" type="datetime1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GEOL525A: Principles of Metamorphic Geology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9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08331-23B2-4F76-B376-62D442D4A916}" type="datetime1">
              <a:rPr lang="en-US" smtClean="0"/>
              <a:t>7/13/2023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A6526-330C-4B3C-B516-6391981408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8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2B992-3976-1EE9-91D7-3B3218EDA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146" y="838200"/>
            <a:ext cx="7048500" cy="19050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troublesome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petrogenesis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Archean TTG magmas: current understanding and future directions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6AD87-ECE1-DBFD-D956-B393DD5EE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29200"/>
            <a:ext cx="5943600" cy="1295400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Palin</a:t>
            </a: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 of Petrology, University of Oxford</a:t>
            </a:r>
          </a:p>
          <a:p>
            <a:endParaRPr lang="en-GB" sz="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(plus many collaborators in recent years)</a:t>
            </a:r>
            <a:endParaRPr lang="en-GB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1C9E8E-3FFD-7328-533E-B04F25E7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l-una.org/wp-content/uploads/job-manager-uploads/company_logo/2023/01/Mines-Stacked_1Color-wh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673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0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1752600"/>
          </a:xfrm>
        </p:spPr>
        <p:txBody>
          <a:bodyPr>
            <a:normAutofit/>
          </a:bodyPr>
          <a:lstStyle/>
          <a:p>
            <a:r>
              <a:rPr lang="en-GB" dirty="0"/>
              <a:t>Without entering debate, here are some mechanisms that have been proposed…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Geodynamic implications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315200" y="3976301"/>
            <a:ext cx="2743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Palin et al. (2016) Precambrian Research</a:t>
            </a: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86161A8E-DDF8-BF8A-F84A-856A7E71D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828800"/>
            <a:ext cx="7848600" cy="43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581400" cy="2895600"/>
          </a:xfrm>
        </p:spPr>
        <p:txBody>
          <a:bodyPr>
            <a:normAutofit/>
          </a:bodyPr>
          <a:lstStyle/>
          <a:p>
            <a:r>
              <a:rPr lang="en-GB" b="1" dirty="0" err="1"/>
              <a:t>Sagduction</a:t>
            </a:r>
            <a:r>
              <a:rPr lang="en-GB" dirty="0"/>
              <a:t> and </a:t>
            </a:r>
            <a:r>
              <a:rPr lang="en-GB" b="1" dirty="0"/>
              <a:t>drips</a:t>
            </a:r>
            <a:r>
              <a:rPr lang="en-GB" dirty="0"/>
              <a:t> into the mantle have been popularized by some workers in recent years</a:t>
            </a:r>
          </a:p>
          <a:p>
            <a:pPr lvl="1"/>
            <a:r>
              <a:rPr lang="en-GB" dirty="0"/>
              <a:t>Mostly based on numerical modelling results</a:t>
            </a:r>
          </a:p>
          <a:p>
            <a:r>
              <a:rPr lang="en-GB" dirty="0"/>
              <a:t>Did they occur? Did they not?</a:t>
            </a:r>
          </a:p>
          <a:p>
            <a:pPr lvl="1"/>
            <a:r>
              <a:rPr lang="en-GB" dirty="0"/>
              <a:t>If they did, were they related to TTG formation?</a:t>
            </a:r>
          </a:p>
          <a:p>
            <a:r>
              <a:rPr lang="en-GB" dirty="0"/>
              <a:t>Many open questions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Geodynamic implications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796429"/>
            <a:ext cx="152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Nebel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et al. (2018) </a:t>
            </a:r>
            <a:r>
              <a:rPr lang="fr-FR" sz="1200" i="1" dirty="0">
                <a:solidFill>
                  <a:schemeClr val="bg1">
                    <a:lumMod val="65000"/>
                  </a:schemeClr>
                </a:solidFill>
              </a:rPr>
              <a:t>Phil. Trans. R. Soc. A</a:t>
            </a:r>
            <a:endParaRPr lang="en-GB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BA14FA9-8E9A-3C4C-8198-B0138E5456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80257" y="1295399"/>
            <a:ext cx="4506543" cy="4830763"/>
          </a:xfrm>
        </p:spPr>
      </p:pic>
      <p:pic>
        <p:nvPicPr>
          <p:cNvPr id="7" name="Picture 6" descr="A screenshot of a research page&#10;&#10;Description automatically generated">
            <a:extLst>
              <a:ext uri="{FF2B5EF4-FFF2-40B4-BE49-F238E27FC236}">
                <a16:creationId xmlns:a16="http://schemas.microsoft.com/office/drawing/2014/main" id="{7D6CFF5A-AA5D-4291-49E6-9FB2B0596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3723057" cy="1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/>
          </a:bodyPr>
          <a:lstStyle/>
          <a:p>
            <a:r>
              <a:rPr lang="en-GB" dirty="0"/>
              <a:t>Some key issues have been discussed and approached in great detail</a:t>
            </a:r>
          </a:p>
          <a:p>
            <a:pPr lvl="1"/>
            <a:r>
              <a:rPr lang="en-GB" dirty="0"/>
              <a:t>Diverse </a:t>
            </a:r>
            <a:r>
              <a:rPr lang="en-GB" dirty="0" err="1"/>
              <a:t>protolith</a:t>
            </a:r>
            <a:r>
              <a:rPr lang="en-GB" dirty="0"/>
              <a:t> compositions (MORB, EAT, DAT, OIB etc.)</a:t>
            </a:r>
          </a:p>
          <a:p>
            <a:pPr lvl="1"/>
            <a:r>
              <a:rPr lang="en-GB" dirty="0"/>
              <a:t>Effect of </a:t>
            </a:r>
            <a:r>
              <a:rPr lang="en-GB" b="1" i="1" dirty="0"/>
              <a:t>P–T</a:t>
            </a:r>
            <a:r>
              <a:rPr lang="en-GB" dirty="0"/>
              <a:t> conditions of melting, plus </a:t>
            </a:r>
            <a:r>
              <a:rPr lang="en-GB" b="1" i="1" dirty="0"/>
              <a:t>M</a:t>
            </a:r>
            <a:r>
              <a:rPr lang="en-GB" b="1" dirty="0"/>
              <a:t>(H</a:t>
            </a:r>
            <a:r>
              <a:rPr lang="en-GB" b="1" baseline="-25000" dirty="0"/>
              <a:t>2</a:t>
            </a:r>
            <a:r>
              <a:rPr lang="en-GB" b="1" dirty="0"/>
              <a:t>O)</a:t>
            </a:r>
            <a:r>
              <a:rPr lang="en-GB" dirty="0"/>
              <a:t> content</a:t>
            </a:r>
          </a:p>
          <a:p>
            <a:pPr lvl="1"/>
            <a:r>
              <a:rPr lang="en-GB" dirty="0"/>
              <a:t>These are </a:t>
            </a:r>
            <a:r>
              <a:rPr lang="en-GB" i="1" u="sng" dirty="0"/>
              <a:t>metamorphic</a:t>
            </a:r>
            <a:r>
              <a:rPr lang="en-GB" dirty="0"/>
              <a:t> issues</a:t>
            </a:r>
          </a:p>
          <a:p>
            <a:r>
              <a:rPr lang="en-GB" dirty="0"/>
              <a:t>How, then, can some Archean terranes can have </a:t>
            </a:r>
            <a:r>
              <a:rPr lang="en-GB" b="1" dirty="0"/>
              <a:t>two</a:t>
            </a:r>
            <a:r>
              <a:rPr lang="en-GB" dirty="0"/>
              <a:t> (or </a:t>
            </a:r>
            <a:r>
              <a:rPr lang="en-GB" b="1" dirty="0"/>
              <a:t>all three</a:t>
            </a:r>
            <a:r>
              <a:rPr lang="en-GB" dirty="0"/>
              <a:t>!) “types” of TTG present, often with </a:t>
            </a:r>
            <a:r>
              <a:rPr lang="en-GB" b="1" dirty="0"/>
              <a:t>similar ages</a:t>
            </a:r>
            <a:r>
              <a:rPr lang="en-GB" dirty="0"/>
              <a:t> (cf. </a:t>
            </a:r>
            <a:r>
              <a:rPr lang="en-GB" dirty="0" err="1"/>
              <a:t>Halla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., 2009)?</a:t>
            </a:r>
          </a:p>
          <a:p>
            <a:pPr lvl="1"/>
            <a:r>
              <a:rPr lang="en-GB" dirty="0"/>
              <a:t>Start (re)examining </a:t>
            </a:r>
            <a:r>
              <a:rPr lang="en-GB" i="1" u="sng" dirty="0"/>
              <a:t>igneous</a:t>
            </a:r>
            <a:r>
              <a:rPr lang="en-GB" dirty="0"/>
              <a:t> processes in more detail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GB" dirty="0"/>
              <a:t>Key issues remaining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F9CC99-0C45-AF3F-18E8-69E54174E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295400"/>
            <a:ext cx="4038600" cy="3752034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0ED0CD-50DE-1D47-677A-B2AD4B22CD52}"/>
              </a:ext>
            </a:extLst>
          </p:cNvPr>
          <p:cNvSpPr/>
          <p:nvPr/>
        </p:nvSpPr>
        <p:spPr>
          <a:xfrm>
            <a:off x="4495800" y="1371600"/>
            <a:ext cx="1371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400AD3-ABEA-FC2B-0293-0CAFE3FB32C2}"/>
              </a:ext>
            </a:extLst>
          </p:cNvPr>
          <p:cNvSpPr txBox="1"/>
          <p:nvPr/>
        </p:nvSpPr>
        <p:spPr>
          <a:xfrm>
            <a:off x="7143093" y="1629315"/>
            <a:ext cx="15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(2020) GSL:SP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9BA462-0ADF-707D-6BDC-4D0D6670112C}"/>
              </a:ext>
            </a:extLst>
          </p:cNvPr>
          <p:cNvSpPr txBox="1">
            <a:spLocks/>
          </p:cNvSpPr>
          <p:nvPr/>
        </p:nvSpPr>
        <p:spPr>
          <a:xfrm>
            <a:off x="457200" y="5181600"/>
            <a:ext cx="8229600" cy="109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Does it </a:t>
            </a:r>
            <a:r>
              <a:rPr lang="en-GB" b="1" dirty="0"/>
              <a:t>help</a:t>
            </a:r>
            <a:r>
              <a:rPr lang="en-GB" dirty="0"/>
              <a:t> or </a:t>
            </a:r>
            <a:r>
              <a:rPr lang="en-GB" b="1" dirty="0"/>
              <a:t>hinder</a:t>
            </a:r>
            <a:r>
              <a:rPr lang="en-GB" dirty="0"/>
              <a:t> to have classification systems with boxes rather than considering diversity in compositional characteristics as true spectra?</a:t>
            </a:r>
          </a:p>
          <a:p>
            <a:pPr lvl="1"/>
            <a:r>
              <a:rPr lang="en-GB" u="sng" dirty="0"/>
              <a:t>Note that </a:t>
            </a:r>
            <a:r>
              <a:rPr lang="en-GB" u="sng" dirty="0" err="1"/>
              <a:t>Moyen</a:t>
            </a:r>
            <a:r>
              <a:rPr lang="en-GB" u="sng" dirty="0"/>
              <a:t> (2020) himself argues to move away from the box system</a:t>
            </a:r>
          </a:p>
        </p:txBody>
      </p:sp>
    </p:spTree>
    <p:extLst>
      <p:ext uri="{BB962C8B-B14F-4D97-AF65-F5344CB8AC3E}">
        <p14:creationId xmlns:p14="http://schemas.microsoft.com/office/powerpoint/2010/main" val="289461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1686" y="3748638"/>
            <a:ext cx="4038600" cy="15911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Magma hybridization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8362" y="5334000"/>
            <a:ext cx="3957918" cy="614625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57200" y="1295400"/>
            <a:ext cx="4876800" cy="221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Studies of modern-day magmatic systems have revealed the complexity of </a:t>
            </a:r>
            <a:r>
              <a:rPr lang="en-GB" b="1" dirty="0"/>
              <a:t>melt generation</a:t>
            </a:r>
            <a:r>
              <a:rPr lang="en-GB" dirty="0"/>
              <a:t> and </a:t>
            </a:r>
            <a:r>
              <a:rPr lang="en-GB" b="1" dirty="0"/>
              <a:t>transport</a:t>
            </a:r>
            <a:r>
              <a:rPr lang="en-GB" dirty="0"/>
              <a:t> through the crust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Isolated, melt-rich magma chamber  </a:t>
            </a:r>
            <a:r>
              <a:rPr lang="en-GB" b="1" dirty="0">
                <a:solidFill>
                  <a:srgbClr val="C00000"/>
                </a:solidFill>
              </a:rPr>
              <a:t>✗</a:t>
            </a:r>
          </a:p>
          <a:p>
            <a:pPr lvl="1"/>
            <a:r>
              <a:rPr lang="en-GB" dirty="0">
                <a:solidFill>
                  <a:srgbClr val="339933"/>
                </a:solidFill>
              </a:rPr>
              <a:t>Vertically extensive crystal mush zone  </a:t>
            </a:r>
            <a:r>
              <a:rPr lang="en-GB" b="1" dirty="0">
                <a:solidFill>
                  <a:srgbClr val="339933"/>
                </a:solidFill>
              </a:rPr>
              <a:t>✓</a:t>
            </a:r>
            <a:endParaRPr lang="en-GB" dirty="0"/>
          </a:p>
          <a:p>
            <a:r>
              <a:rPr lang="en-GB" dirty="0"/>
              <a:t>Would you expect melt fractions generated at depth </a:t>
            </a:r>
            <a:r>
              <a:rPr lang="en-GB" i="1" u="sng" dirty="0"/>
              <a:t>not</a:t>
            </a:r>
            <a:r>
              <a:rPr lang="en-GB" dirty="0"/>
              <a:t> to mix during ascent?</a:t>
            </a:r>
          </a:p>
          <a:p>
            <a:pPr lvl="1"/>
            <a:endParaRPr lang="en-GB" dirty="0"/>
          </a:p>
        </p:txBody>
      </p:sp>
      <p:pic>
        <p:nvPicPr>
          <p:cNvPr id="3074" name="Picture 2" descr="https://www.science.org/cms/10.1126/science.aag3055/asset/5a31882a-dc5e-4320-adef-bd8cfcaf25b7/assets/graphic/355_aag3055_f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0"/>
          <a:stretch/>
        </p:blipFill>
        <p:spPr bwMode="auto">
          <a:xfrm>
            <a:off x="5498123" y="1123901"/>
            <a:ext cx="2807677" cy="50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7414792" y="3290500"/>
            <a:ext cx="23256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Cashman et al. (2017) Science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3657600"/>
            <a:ext cx="4419600" cy="2438400"/>
          </a:xfrm>
          <a:prstGeom prst="rect">
            <a:avLst/>
          </a:prstGeom>
          <a:noFill/>
          <a:ln w="63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Fig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0" y="1295400"/>
            <a:ext cx="7503099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6702615" y="3290500"/>
            <a:ext cx="36913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Hernandez-Montenegro et al. (2019) Scientific Reports</a:t>
            </a:r>
          </a:p>
        </p:txBody>
      </p:sp>
    </p:spTree>
    <p:extLst>
      <p:ext uri="{BB962C8B-B14F-4D97-AF65-F5344CB8AC3E}">
        <p14:creationId xmlns:p14="http://schemas.microsoft.com/office/powerpoint/2010/main" val="2675716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Major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 descr="Fig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0115"/>
            <a:ext cx="8229600" cy="24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4426025"/>
            <a:ext cx="8229600" cy="166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57200" y="4014864"/>
            <a:ext cx="8229600" cy="2076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</a:t>
            </a:r>
            <a:r>
              <a:rPr lang="en-GB" b="1" dirty="0"/>
              <a:t>major-element </a:t>
            </a:r>
            <a:r>
              <a:rPr lang="en-GB" dirty="0"/>
              <a:t>compositions</a:t>
            </a:r>
            <a:r>
              <a:rPr lang="en-GB" b="1" dirty="0"/>
              <a:t> </a:t>
            </a:r>
            <a:r>
              <a:rPr lang="en-GB" dirty="0"/>
              <a:t>for melt fractions for a 75 °C/kbar geotherm</a:t>
            </a:r>
          </a:p>
          <a:p>
            <a:r>
              <a:rPr lang="en-GB" dirty="0"/>
              <a:t>Baseline compositions of melt generated at closed system (CS) conditions</a:t>
            </a:r>
          </a:p>
          <a:p>
            <a:pPr lvl="1"/>
            <a:r>
              <a:rPr lang="en-GB" dirty="0"/>
              <a:t>Not realistic to hold large volumes of melt </a:t>
            </a:r>
            <a:r>
              <a:rPr lang="en-GB" i="1" dirty="0"/>
              <a:t>in situ</a:t>
            </a:r>
          </a:p>
          <a:p>
            <a:r>
              <a:rPr lang="en-GB" dirty="0"/>
              <a:t>Similar calculations for open system (OS) conditions</a:t>
            </a:r>
          </a:p>
          <a:p>
            <a:pPr lvl="1"/>
            <a:r>
              <a:rPr lang="en-GB" dirty="0"/>
              <a:t>Generally good, but some issues – </a:t>
            </a:r>
            <a:r>
              <a:rPr lang="en-GB" dirty="0" err="1"/>
              <a:t>FeO</a:t>
            </a:r>
            <a:r>
              <a:rPr lang="en-GB" dirty="0"/>
              <a:t> spirals out of control after several MLEs</a:t>
            </a:r>
          </a:p>
          <a:p>
            <a:pPr lvl="2"/>
            <a:r>
              <a:rPr lang="en-GB" dirty="0"/>
              <a:t>Problems with the </a:t>
            </a:r>
            <a:r>
              <a:rPr lang="en-GB" b="1" dirty="0"/>
              <a:t>model</a:t>
            </a:r>
            <a:r>
              <a:rPr lang="en-GB" dirty="0"/>
              <a:t> </a:t>
            </a:r>
            <a:r>
              <a:rPr lang="en-GB" b="1" dirty="0"/>
              <a:t>setup</a:t>
            </a:r>
            <a:r>
              <a:rPr lang="en-GB" dirty="0"/>
              <a:t> or </a:t>
            </a:r>
            <a:r>
              <a:rPr lang="en-GB" b="1" i="1" dirty="0"/>
              <a:t>a–X</a:t>
            </a:r>
            <a:r>
              <a:rPr lang="en-GB" dirty="0"/>
              <a:t> </a:t>
            </a:r>
            <a:r>
              <a:rPr lang="en-GB" b="1" dirty="0"/>
              <a:t>relations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098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Major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 descr="Fig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0115"/>
            <a:ext cx="8229600" cy="24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4426025"/>
            <a:ext cx="8229600" cy="166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57200" y="4014864"/>
            <a:ext cx="8229600" cy="2076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Example 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major-element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compositions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for melt fractions for a 75 °C/kbar geotherm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Baseline compositions of melt generated at closed system (CS) conditions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Not realistic to “hold” large volumes of melt </a:t>
            </a:r>
            <a:r>
              <a:rPr lang="en-GB" i="1" dirty="0">
                <a:solidFill>
                  <a:schemeClr val="bg1">
                    <a:lumMod val="75000"/>
                  </a:schemeClr>
                </a:solidFill>
              </a:rPr>
              <a:t>in situ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Similar compositions for open system (OS) conditions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Generally good, but some issues –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FeO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spirals out of control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Problems with the 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model setup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 </a:t>
            </a:r>
            <a:r>
              <a:rPr lang="en-GB" b="1" i="1" dirty="0">
                <a:solidFill>
                  <a:schemeClr val="bg1">
                    <a:lumMod val="75000"/>
                  </a:schemeClr>
                </a:solidFill>
              </a:rPr>
              <a:t>a–X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 relations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" name="Picture 2" descr="Figure 2">
            <a:extLst>
              <a:ext uri="{FF2B5EF4-FFF2-40B4-BE49-F238E27FC236}">
                <a16:creationId xmlns:a16="http://schemas.microsoft.com/office/drawing/2014/main" id="{745568D7-1DD0-5DC7-6AB0-7E755C2B3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3"/>
          <a:stretch/>
        </p:blipFill>
        <p:spPr bwMode="auto">
          <a:xfrm>
            <a:off x="457200" y="1674136"/>
            <a:ext cx="8229600" cy="39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18E27E-7AC5-CFF2-31D7-1C8AE22F7BDF}"/>
              </a:ext>
            </a:extLst>
          </p:cNvPr>
          <p:cNvSpPr/>
          <p:nvPr/>
        </p:nvSpPr>
        <p:spPr>
          <a:xfrm>
            <a:off x="6096000" y="1600200"/>
            <a:ext cx="1143000" cy="3048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24C4A-C860-1768-70E6-C3BAB0A137DE}"/>
              </a:ext>
            </a:extLst>
          </p:cNvPr>
          <p:cNvSpPr/>
          <p:nvPr/>
        </p:nvSpPr>
        <p:spPr>
          <a:xfrm>
            <a:off x="2092872" y="1600200"/>
            <a:ext cx="914400" cy="3048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28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Trace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4426025"/>
            <a:ext cx="8229600" cy="166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074" name="Picture 2" descr="Fig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41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5410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Modeled</a:t>
            </a:r>
            <a:r>
              <a:rPr lang="en-GB" dirty="0"/>
              <a:t> </a:t>
            </a:r>
            <a:r>
              <a:rPr lang="en-GB" b="1" dirty="0"/>
              <a:t>trace element ratios </a:t>
            </a:r>
            <a:r>
              <a:rPr lang="en-GB" dirty="0"/>
              <a:t>compared against the </a:t>
            </a:r>
            <a:r>
              <a:rPr lang="en-GB" dirty="0" err="1"/>
              <a:t>Moyen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. dataset</a:t>
            </a:r>
          </a:p>
          <a:p>
            <a:pPr lvl="1"/>
            <a:r>
              <a:rPr lang="en-GB" dirty="0"/>
              <a:t>Hybridization </a:t>
            </a:r>
            <a:r>
              <a:rPr lang="en-GB" u="sng" dirty="0"/>
              <a:t>averages</a:t>
            </a:r>
            <a:r>
              <a:rPr lang="en-GB" dirty="0"/>
              <a:t> signatures for </a:t>
            </a:r>
            <a:r>
              <a:rPr lang="en-GB" b="1" dirty="0"/>
              <a:t>low-</a:t>
            </a:r>
            <a:r>
              <a:rPr lang="en-GB" dirty="0"/>
              <a:t> and </a:t>
            </a:r>
            <a:r>
              <a:rPr lang="en-GB" b="1" dirty="0"/>
              <a:t>high-temperature</a:t>
            </a:r>
            <a:r>
              <a:rPr lang="en-GB" dirty="0"/>
              <a:t> fractions</a:t>
            </a:r>
          </a:p>
        </p:txBody>
      </p:sp>
    </p:spTree>
    <p:extLst>
      <p:ext uri="{BB962C8B-B14F-4D97-AF65-F5344CB8AC3E}">
        <p14:creationId xmlns:p14="http://schemas.microsoft.com/office/powerpoint/2010/main" val="1425665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8229600" cy="4876680"/>
          </a:xfrm>
        </p:spPr>
        <p:txBody>
          <a:bodyPr>
            <a:normAutofit/>
          </a:bodyPr>
          <a:lstStyle/>
          <a:p>
            <a:r>
              <a:rPr lang="en-GB" dirty="0"/>
              <a:t>Interesting, but it’s just a model, and </a:t>
            </a:r>
            <a:r>
              <a:rPr lang="en-GB" b="1" dirty="0"/>
              <a:t>all models are wrong</a:t>
            </a:r>
            <a:r>
              <a:rPr lang="en-GB" dirty="0"/>
              <a:t>, as we know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600" dirty="0"/>
          </a:p>
          <a:p>
            <a:r>
              <a:rPr lang="en-GB" b="1" dirty="0"/>
              <a:t>Field evidence (Loureiro et al., 2022; JSAES)</a:t>
            </a:r>
            <a:endParaRPr lang="en-GB" dirty="0"/>
          </a:p>
          <a:p>
            <a:pPr lvl="1"/>
            <a:r>
              <a:rPr lang="en-GB" dirty="0"/>
              <a:t>Water-fluxed melting in the Pinheiro Machado Complex, Brazil</a:t>
            </a:r>
          </a:p>
          <a:p>
            <a:pPr lvl="1"/>
            <a:r>
              <a:rPr lang="en-GB" u="sng" dirty="0"/>
              <a:t>Diorite</a:t>
            </a:r>
            <a:r>
              <a:rPr lang="en-GB" dirty="0"/>
              <a:t> containing </a:t>
            </a:r>
            <a:r>
              <a:rPr lang="en-GB" u="sng" dirty="0"/>
              <a:t>felsic</a:t>
            </a:r>
            <a:r>
              <a:rPr lang="en-GB" dirty="0"/>
              <a:t> </a:t>
            </a:r>
            <a:r>
              <a:rPr lang="en-GB" u="sng" dirty="0"/>
              <a:t>blebs</a:t>
            </a:r>
            <a:r>
              <a:rPr lang="en-GB" dirty="0"/>
              <a:t>, separated by diffuse, gradational boundaries</a:t>
            </a:r>
          </a:p>
          <a:p>
            <a:pPr lvl="2"/>
            <a:r>
              <a:rPr lang="en-GB" dirty="0"/>
              <a:t>Newly generated patches of </a:t>
            </a:r>
            <a:r>
              <a:rPr lang="en-GB" b="1" dirty="0"/>
              <a:t>hybrid granodiorite [(H)Gd]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magma mixing/hybridization in nature</a:t>
            </a:r>
          </a:p>
        </p:txBody>
      </p:sp>
      <p:pic>
        <p:nvPicPr>
          <p:cNvPr id="1026" name="Picture 2" descr="https://ars.els-cdn.com/content/image/1-s2.0-S089598112030465X-gr7_lrg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021"/>
          <a:stretch/>
        </p:blipFill>
        <p:spPr bwMode="auto">
          <a:xfrm>
            <a:off x="457200" y="1828800"/>
            <a:ext cx="8229600" cy="274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6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Several </a:t>
            </a:r>
            <a:r>
              <a:rPr lang="en-GB" b="1" dirty="0"/>
              <a:t>geochemical</a:t>
            </a:r>
            <a:r>
              <a:rPr lang="en-GB" dirty="0"/>
              <a:t>, </a:t>
            </a:r>
            <a:r>
              <a:rPr lang="en-GB" b="1" dirty="0"/>
              <a:t>mineralogical</a:t>
            </a:r>
            <a:r>
              <a:rPr lang="en-GB" dirty="0"/>
              <a:t>, </a:t>
            </a:r>
            <a:r>
              <a:rPr lang="en-GB" b="1" dirty="0"/>
              <a:t>geochronological</a:t>
            </a:r>
            <a:r>
              <a:rPr lang="en-GB" dirty="0"/>
              <a:t>, and </a:t>
            </a:r>
            <a:r>
              <a:rPr lang="en-GB" b="1" dirty="0"/>
              <a:t>isotopic</a:t>
            </a:r>
            <a:r>
              <a:rPr lang="en-GB" dirty="0"/>
              <a:t> methods can identify magma mingling in the crust</a:t>
            </a:r>
          </a:p>
          <a:p>
            <a:pPr lvl="1"/>
            <a:r>
              <a:rPr lang="en-GB" dirty="0"/>
              <a:t>Many published studies have used them to great effect</a:t>
            </a:r>
          </a:p>
          <a:p>
            <a:pPr lvl="1"/>
            <a:r>
              <a:rPr lang="en-GB" dirty="0"/>
              <a:t>The effects of hybridization can also be </a:t>
            </a:r>
            <a:r>
              <a:rPr lang="en-GB" b="1" dirty="0"/>
              <a:t>forward</a:t>
            </a:r>
            <a:r>
              <a:rPr lang="en-GB" dirty="0"/>
              <a:t> </a:t>
            </a:r>
            <a:r>
              <a:rPr lang="en-GB" b="1" dirty="0"/>
              <a:t>modelled</a:t>
            </a:r>
          </a:p>
          <a:p>
            <a:pPr lvl="2"/>
            <a:r>
              <a:rPr lang="en-GB" dirty="0"/>
              <a:t>However, some effects are very subtle (cf. mass ratios)</a:t>
            </a:r>
          </a:p>
          <a:p>
            <a:r>
              <a:rPr lang="en-GB" dirty="0"/>
              <a:t>Can this process explain the rich diversity of Archean TTG magma compositions </a:t>
            </a:r>
            <a:r>
              <a:rPr lang="en-GB" i="1" dirty="0"/>
              <a:t>without</a:t>
            </a:r>
            <a:r>
              <a:rPr lang="en-GB" dirty="0"/>
              <a:t> invoking source rock/pressure differences?</a:t>
            </a:r>
          </a:p>
          <a:p>
            <a:pPr lvl="1"/>
            <a:r>
              <a:rPr lang="en-GB" b="1" dirty="0"/>
              <a:t>Probably</a:t>
            </a:r>
            <a:r>
              <a:rPr lang="en-GB" dirty="0"/>
              <a:t> </a:t>
            </a:r>
            <a:r>
              <a:rPr lang="en-GB" b="1" dirty="0"/>
              <a:t>not</a:t>
            </a:r>
            <a:r>
              <a:rPr lang="en-GB" dirty="0"/>
              <a:t>, but it’s something to consider nonetheless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2172D15-2600-A1C9-F991-78F2B1E02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4038600" cy="133834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magma mixing/hybridization in nature</a:t>
            </a:r>
          </a:p>
        </p:txBody>
      </p:sp>
      <p:pic>
        <p:nvPicPr>
          <p:cNvPr id="11" name="Picture 10" descr="A screenshot of a web page&#10;&#10;Description automatically generated">
            <a:extLst>
              <a:ext uri="{FF2B5EF4-FFF2-40B4-BE49-F238E27FC236}">
                <a16:creationId xmlns:a16="http://schemas.microsoft.com/office/drawing/2014/main" id="{FD2B5FD0-8DCF-F336-DEB9-0745A320F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46234"/>
            <a:ext cx="4038600" cy="1878366"/>
          </a:xfrm>
          <a:prstGeom prst="rect">
            <a:avLst/>
          </a:prstGeom>
        </p:spPr>
      </p:pic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CB29B85C-83E0-9665-EB76-DC4671C71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0"/>
          <a:stretch/>
        </p:blipFill>
        <p:spPr>
          <a:xfrm>
            <a:off x="4648200" y="2675719"/>
            <a:ext cx="4038600" cy="15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5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639969" cy="4830763"/>
          </a:xfrm>
        </p:spPr>
        <p:txBody>
          <a:bodyPr>
            <a:noAutofit/>
          </a:bodyPr>
          <a:lstStyle/>
          <a:p>
            <a:r>
              <a:rPr lang="en-GB" dirty="0"/>
              <a:t>What are </a:t>
            </a:r>
            <a:r>
              <a:rPr lang="en-GB" b="1" dirty="0"/>
              <a:t>TTGs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Let’s make sure we are all    on the same page, right    from the start</a:t>
            </a:r>
          </a:p>
          <a:p>
            <a:r>
              <a:rPr lang="en-GB" b="1" dirty="0"/>
              <a:t>Mineralogical</a:t>
            </a:r>
            <a:r>
              <a:rPr lang="en-GB" dirty="0"/>
              <a:t> definition</a:t>
            </a:r>
          </a:p>
          <a:p>
            <a:pPr lvl="1"/>
            <a:r>
              <a:rPr lang="en-GB" dirty="0"/>
              <a:t>Variable </a:t>
            </a:r>
            <a:r>
              <a:rPr lang="en-GB" b="1" dirty="0"/>
              <a:t>geochemical</a:t>
            </a:r>
            <a:r>
              <a:rPr lang="en-GB" dirty="0"/>
              <a:t> features, especially for TEs</a:t>
            </a:r>
          </a:p>
          <a:p>
            <a:r>
              <a:rPr lang="en-GB" dirty="0">
                <a:solidFill>
                  <a:schemeClr val="bg1"/>
                </a:solidFill>
              </a:rPr>
              <a:t>Many classification schemes exist, which are often used directly to make </a:t>
            </a:r>
            <a:r>
              <a:rPr lang="en-GB" b="1" dirty="0">
                <a:solidFill>
                  <a:schemeClr val="bg1"/>
                </a:solidFill>
              </a:rPr>
              <a:t>geodynamic</a:t>
            </a:r>
            <a:r>
              <a:rPr lang="en-GB" dirty="0">
                <a:solidFill>
                  <a:schemeClr val="bg1"/>
                </a:solidFill>
              </a:rPr>
              <a:t> interpretations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69" y="1295400"/>
            <a:ext cx="4589630" cy="48307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Plutonic igneous rock classification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15240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Image:</a:t>
            </a:r>
          </a:p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Wikipedia</a:t>
            </a:r>
          </a:p>
        </p:txBody>
      </p:sp>
      <p:sp>
        <p:nvSpPr>
          <p:cNvPr id="14" name="Content Placeholder 11"/>
          <p:cNvSpPr txBox="1">
            <a:spLocks/>
          </p:cNvSpPr>
          <p:nvPr/>
        </p:nvSpPr>
        <p:spPr>
          <a:xfrm>
            <a:off x="457200" y="4576464"/>
            <a:ext cx="3962400" cy="1595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When discussing Archean processes or terranes, be careful to note what you’re referring to…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Don’t confuse (or equate) </a:t>
            </a:r>
            <a:r>
              <a:rPr lang="en-GB" b="1" dirty="0">
                <a:solidFill>
                  <a:schemeClr val="bg1"/>
                </a:solidFill>
              </a:rPr>
              <a:t>TTGs</a:t>
            </a:r>
            <a:r>
              <a:rPr lang="en-GB" dirty="0">
                <a:solidFill>
                  <a:schemeClr val="bg1"/>
                </a:solidFill>
              </a:rPr>
              <a:t> with </a:t>
            </a:r>
            <a:r>
              <a:rPr lang="en-GB" b="1" dirty="0">
                <a:solidFill>
                  <a:schemeClr val="bg1"/>
                </a:solidFill>
              </a:rPr>
              <a:t>TTG (grey) gneisses</a:t>
            </a:r>
          </a:p>
        </p:txBody>
      </p:sp>
    </p:spTree>
    <p:extLst>
      <p:ext uri="{BB962C8B-B14F-4D97-AF65-F5344CB8AC3E}">
        <p14:creationId xmlns:p14="http://schemas.microsoft.com/office/powerpoint/2010/main" val="148304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868362"/>
          </a:xfrm>
        </p:spPr>
        <p:txBody>
          <a:bodyPr/>
          <a:lstStyle/>
          <a:p>
            <a:r>
              <a:rPr lang="en-GB" dirty="0"/>
              <a:t>Fractional crystallization</a:t>
            </a:r>
          </a:p>
        </p:txBody>
      </p:sp>
      <p:pic>
        <p:nvPicPr>
          <p:cNvPr id="2050" name="Picture 2" descr="Fig.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4"/>
          <a:stretch/>
        </p:blipFill>
        <p:spPr bwMode="auto">
          <a:xfrm>
            <a:off x="4298482" y="2057400"/>
            <a:ext cx="450943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55613" y="235854"/>
            <a:ext cx="4507387" cy="15929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C213-A9F5-EE7D-458A-E5331A0CF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657600" cy="4800599"/>
          </a:xfrm>
        </p:spPr>
        <p:txBody>
          <a:bodyPr>
            <a:normAutofit/>
          </a:bodyPr>
          <a:lstStyle/>
          <a:p>
            <a:r>
              <a:rPr lang="en-GB" dirty="0"/>
              <a:t>Archean TTGs having been affected by FC during ascent or when cooling/solidifying is not a new idea (cf. Martin, 1987)</a:t>
            </a:r>
          </a:p>
          <a:p>
            <a:pPr lvl="1"/>
            <a:r>
              <a:rPr lang="en-GB" dirty="0"/>
              <a:t>Several recent studies have provided new and strong </a:t>
            </a:r>
            <a:r>
              <a:rPr lang="en-GB" b="1" dirty="0"/>
              <a:t>field</a:t>
            </a:r>
            <a:r>
              <a:rPr lang="en-GB" dirty="0"/>
              <a:t>, </a:t>
            </a:r>
            <a:r>
              <a:rPr lang="en-GB" b="1" dirty="0"/>
              <a:t>petrographic</a:t>
            </a:r>
            <a:r>
              <a:rPr lang="en-GB" dirty="0"/>
              <a:t>, and </a:t>
            </a:r>
            <a:r>
              <a:rPr lang="en-GB" b="1" dirty="0"/>
              <a:t>geochemical</a:t>
            </a:r>
            <a:r>
              <a:rPr lang="en-GB" dirty="0"/>
              <a:t> evidence to rejuvenate this proposition</a:t>
            </a:r>
          </a:p>
          <a:p>
            <a:r>
              <a:rPr lang="en-GB" dirty="0"/>
              <a:t>High-profile paper by Laurent </a:t>
            </a:r>
            <a:r>
              <a:rPr lang="en-GB" i="1" dirty="0"/>
              <a:t>et al</a:t>
            </a:r>
            <a:r>
              <a:rPr lang="en-GB" dirty="0"/>
              <a:t>. (2020) in </a:t>
            </a:r>
            <a:r>
              <a:rPr lang="en-GB" i="1" dirty="0"/>
              <a:t>Nature Geoscience</a:t>
            </a:r>
          </a:p>
          <a:p>
            <a:pPr lvl="1"/>
            <a:r>
              <a:rPr lang="en-GB" b="1" dirty="0"/>
              <a:t>All LP/MP/HP types derived from one parent tonalitic magma in the deep crust?</a:t>
            </a:r>
          </a:p>
          <a:p>
            <a:r>
              <a:rPr lang="en-GB" dirty="0"/>
              <a:t>Examined Pl ± </a:t>
            </a:r>
            <a:r>
              <a:rPr lang="en-GB" dirty="0" err="1"/>
              <a:t>Hbl</a:t>
            </a:r>
            <a:r>
              <a:rPr lang="en-GB" dirty="0"/>
              <a:t> fractionation</a:t>
            </a:r>
          </a:p>
          <a:p>
            <a:pPr lvl="1"/>
            <a:r>
              <a:rPr lang="en-GB" dirty="0"/>
              <a:t>HP-types produced at low-</a:t>
            </a:r>
            <a:r>
              <a:rPr lang="en-GB" i="1" dirty="0"/>
              <a:t>P</a:t>
            </a:r>
            <a:r>
              <a:rPr lang="en-GB" dirty="0"/>
              <a:t>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55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99F72-612B-90A1-7E4A-06B07370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36D15-43E0-6A1D-1E01-9153FCE7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55A811-4D21-6DD5-5719-429B024B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Generating multiple TTG types from a single source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0CF8E3-B0E4-886D-0FC1-2B9F002BA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276600" cy="5029200"/>
          </a:xfrm>
        </p:spPr>
        <p:txBody>
          <a:bodyPr>
            <a:normAutofit/>
          </a:bodyPr>
          <a:lstStyle/>
          <a:p>
            <a:r>
              <a:rPr lang="en-GB" dirty="0"/>
              <a:t>U–Pb zircon shows coeval petrogenesis of </a:t>
            </a:r>
            <a:r>
              <a:rPr lang="en-GB" b="1" dirty="0"/>
              <a:t>TTGs</a:t>
            </a:r>
            <a:r>
              <a:rPr lang="en-GB" dirty="0"/>
              <a:t> and </a:t>
            </a:r>
            <a:r>
              <a:rPr lang="en-GB" b="1" dirty="0"/>
              <a:t>silicic volcanic</a:t>
            </a:r>
            <a:r>
              <a:rPr lang="en-GB" dirty="0"/>
              <a:t> sequences in the Barberton at ~3.45 Ga</a:t>
            </a:r>
          </a:p>
          <a:p>
            <a:endParaRPr lang="en-GB" dirty="0"/>
          </a:p>
        </p:txBody>
      </p:sp>
      <p:pic>
        <p:nvPicPr>
          <p:cNvPr id="13" name="Picture 2" descr="Fig. 3">
            <a:extLst>
              <a:ext uri="{FF2B5EF4-FFF2-40B4-BE49-F238E27FC236}">
                <a16:creationId xmlns:a16="http://schemas.microsoft.com/office/drawing/2014/main" id="{11716890-5037-4929-1237-0CE184CFE5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3" b="41928"/>
          <a:stretch/>
        </p:blipFill>
        <p:spPr bwMode="auto">
          <a:xfrm>
            <a:off x="3807784" y="1724798"/>
            <a:ext cx="4879016" cy="4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0DD9F-2EA5-9F4E-180D-47BD8547A435}"/>
              </a:ext>
            </a:extLst>
          </p:cNvPr>
          <p:cNvSpPr txBox="1"/>
          <p:nvPr/>
        </p:nvSpPr>
        <p:spPr>
          <a:xfrm>
            <a:off x="6248400" y="1433795"/>
            <a:ext cx="23424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Laurent et al. (2020) Nat.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Geosci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156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99F72-612B-90A1-7E4A-06B07370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36D15-43E0-6A1D-1E01-9153FCE7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55A811-4D21-6DD5-5719-429B024B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Generating multiple TTG types from a single source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0CF8E3-B0E4-886D-0FC1-2B9F002BA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276600" cy="5029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U–Pb zircon shows coeval petrogenesis of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TTGs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silicic volcanic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sequences in the Barberton at ~3.45 Ga</a:t>
            </a:r>
          </a:p>
          <a:p>
            <a:r>
              <a:rPr lang="en-GB" dirty="0"/>
              <a:t>Trondhjemites (crystal-rich) and volcanics (liquid-rich) are </a:t>
            </a:r>
            <a:r>
              <a:rPr lang="en-GB" b="1" dirty="0"/>
              <a:t>complementary products </a:t>
            </a:r>
            <a:r>
              <a:rPr lang="en-GB" dirty="0"/>
              <a:t>of the same </a:t>
            </a:r>
            <a:r>
              <a:rPr lang="en-GB" b="1" dirty="0"/>
              <a:t>evolved liquid (EL)</a:t>
            </a:r>
          </a:p>
        </p:txBody>
      </p:sp>
      <p:pic>
        <p:nvPicPr>
          <p:cNvPr id="13" name="Picture 2" descr="Fig. 3">
            <a:extLst>
              <a:ext uri="{FF2B5EF4-FFF2-40B4-BE49-F238E27FC236}">
                <a16:creationId xmlns:a16="http://schemas.microsoft.com/office/drawing/2014/main" id="{11716890-5037-4929-1237-0CE184CFE5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3" b="41928"/>
          <a:stretch/>
        </p:blipFill>
        <p:spPr bwMode="auto">
          <a:xfrm>
            <a:off x="3807784" y="1724798"/>
            <a:ext cx="4879016" cy="4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0DD9F-2EA5-9F4E-180D-47BD8547A435}"/>
              </a:ext>
            </a:extLst>
          </p:cNvPr>
          <p:cNvSpPr txBox="1"/>
          <p:nvPr/>
        </p:nvSpPr>
        <p:spPr>
          <a:xfrm>
            <a:off x="6248400" y="1433795"/>
            <a:ext cx="23424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Laurent et al. (2020) Nat.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Geosci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A07368-2308-8BDF-E5BA-4A236B986B0C}"/>
              </a:ext>
            </a:extLst>
          </p:cNvPr>
          <p:cNvSpPr/>
          <p:nvPr/>
        </p:nvSpPr>
        <p:spPr>
          <a:xfrm rot="1142115">
            <a:off x="6813638" y="4092251"/>
            <a:ext cx="533400" cy="1219200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61F498-F7FF-8E73-AA54-4DC1C8F6737E}"/>
              </a:ext>
            </a:extLst>
          </p:cNvPr>
          <p:cNvSpPr/>
          <p:nvPr/>
        </p:nvSpPr>
        <p:spPr>
          <a:xfrm>
            <a:off x="6858000" y="2014727"/>
            <a:ext cx="1066801" cy="2023873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4E0CE-E4AD-E817-C336-310C2CB50D87}"/>
              </a:ext>
            </a:extLst>
          </p:cNvPr>
          <p:cNvSpPr/>
          <p:nvPr/>
        </p:nvSpPr>
        <p:spPr>
          <a:xfrm>
            <a:off x="6934200" y="4036162"/>
            <a:ext cx="457200" cy="45963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14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99F72-612B-90A1-7E4A-06B07370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36D15-43E0-6A1D-1E01-9153FCE7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55A811-4D21-6DD5-5719-429B024B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Generating multiple TTG types from a single source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0CF8E3-B0E4-886D-0FC1-2B9F002BA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276600" cy="5029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U–Pb zircon shows coeval petrogenesis of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TTGs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silicic volcanic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sequences in the Barberton at ~3.45 Ga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Trondhjemites (crystal-rich) and volcanics (liquid-rich) are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complementary products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of the same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evolved liquid (EL)</a:t>
            </a:r>
          </a:p>
          <a:p>
            <a:r>
              <a:rPr lang="en-GB" dirty="0"/>
              <a:t>Diorites/tonalites crystallized from an </a:t>
            </a:r>
            <a:r>
              <a:rPr lang="en-GB" i="1" dirty="0"/>
              <a:t>even less-evolved</a:t>
            </a:r>
            <a:r>
              <a:rPr lang="en-GB" dirty="0"/>
              <a:t> </a:t>
            </a:r>
            <a:r>
              <a:rPr lang="en-GB" b="1" dirty="0"/>
              <a:t>parental liquid (PL),</a:t>
            </a:r>
            <a:r>
              <a:rPr lang="en-GB" dirty="0"/>
              <a:t> with EL produced via FC as a complementary fraction</a:t>
            </a:r>
          </a:p>
        </p:txBody>
      </p:sp>
      <p:pic>
        <p:nvPicPr>
          <p:cNvPr id="13" name="Picture 2" descr="Fig. 3">
            <a:extLst>
              <a:ext uri="{FF2B5EF4-FFF2-40B4-BE49-F238E27FC236}">
                <a16:creationId xmlns:a16="http://schemas.microsoft.com/office/drawing/2014/main" id="{11716890-5037-4929-1237-0CE184CFE5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3" b="41928"/>
          <a:stretch/>
        </p:blipFill>
        <p:spPr bwMode="auto">
          <a:xfrm>
            <a:off x="3807784" y="1724798"/>
            <a:ext cx="4879016" cy="4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0DD9F-2EA5-9F4E-180D-47BD8547A435}"/>
              </a:ext>
            </a:extLst>
          </p:cNvPr>
          <p:cNvSpPr txBox="1"/>
          <p:nvPr/>
        </p:nvSpPr>
        <p:spPr>
          <a:xfrm>
            <a:off x="6248400" y="1433795"/>
            <a:ext cx="23424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Laurent et al. (2020) Nat.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Geosci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1BDB45-D434-AE23-EAEE-52B30C5253A5}"/>
              </a:ext>
            </a:extLst>
          </p:cNvPr>
          <p:cNvSpPr/>
          <p:nvPr/>
        </p:nvSpPr>
        <p:spPr>
          <a:xfrm rot="3673712">
            <a:off x="5678198" y="3954339"/>
            <a:ext cx="887987" cy="1816157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59A95F-2BD4-3EDD-49AE-47CCAC82014E}"/>
              </a:ext>
            </a:extLst>
          </p:cNvPr>
          <p:cNvSpPr/>
          <p:nvPr/>
        </p:nvSpPr>
        <p:spPr>
          <a:xfrm>
            <a:off x="6934200" y="4036162"/>
            <a:ext cx="457200" cy="45963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A3F772-E176-593C-DD8E-81BE0FC1F067}"/>
              </a:ext>
            </a:extLst>
          </p:cNvPr>
          <p:cNvSpPr/>
          <p:nvPr/>
        </p:nvSpPr>
        <p:spPr>
          <a:xfrm>
            <a:off x="6247292" y="4410662"/>
            <a:ext cx="457200" cy="459638"/>
          </a:xfrm>
          <a:prstGeom prst="ellipse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84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99F72-612B-90A1-7E4A-06B07370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36D15-43E0-6A1D-1E01-9153FCE7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E55A811-4D21-6DD5-5719-429B024B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Generating multiple TTG types from a single source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20CF8E3-B0E4-886D-0FC1-2B9F002BA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276600" cy="5029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U–Pb zircon shows coeval petrogenesis of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TTGs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silicic volcanic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sequences in the Barberton at ~3.45 Ga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Trondhjemites (crystal-rich) and volcanics (liquid-rich) are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complementary products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of the same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evolved liquid (EL)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Diorites/tonalites crystallized from an </a:t>
            </a:r>
            <a:r>
              <a:rPr lang="en-GB" i="1" dirty="0">
                <a:solidFill>
                  <a:schemeClr val="bg1">
                    <a:lumMod val="85000"/>
                  </a:schemeClr>
                </a:solidFill>
              </a:rPr>
              <a:t>even less-evolved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parental liquid (PL),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with EL produced via FC as a complementary fraction</a:t>
            </a:r>
          </a:p>
          <a:p>
            <a:r>
              <a:rPr lang="en-GB" b="1" dirty="0"/>
              <a:t>La/Yb </a:t>
            </a:r>
            <a:r>
              <a:rPr lang="en-GB" dirty="0"/>
              <a:t>and</a:t>
            </a:r>
            <a:r>
              <a:rPr lang="en-GB" b="1" dirty="0"/>
              <a:t> Sr/Y </a:t>
            </a:r>
            <a:r>
              <a:rPr lang="en-GB" dirty="0"/>
              <a:t>in the melt </a:t>
            </a:r>
            <a:r>
              <a:rPr lang="en-GB" b="1" dirty="0"/>
              <a:t>continuously evolved </a:t>
            </a:r>
            <a:r>
              <a:rPr lang="en-GB" dirty="0"/>
              <a:t>due to sequential </a:t>
            </a:r>
            <a:r>
              <a:rPr lang="en-GB" dirty="0" err="1"/>
              <a:t>Hbl</a:t>
            </a:r>
            <a:r>
              <a:rPr lang="en-GB" dirty="0"/>
              <a:t> fractionation and/or Pl accumulation</a:t>
            </a:r>
          </a:p>
          <a:p>
            <a:endParaRPr lang="en-GB" dirty="0"/>
          </a:p>
        </p:txBody>
      </p:sp>
      <p:pic>
        <p:nvPicPr>
          <p:cNvPr id="13" name="Picture 2" descr="Fig. 3">
            <a:extLst>
              <a:ext uri="{FF2B5EF4-FFF2-40B4-BE49-F238E27FC236}">
                <a16:creationId xmlns:a16="http://schemas.microsoft.com/office/drawing/2014/main" id="{11716890-5037-4929-1237-0CE184CFE5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3" b="41928"/>
          <a:stretch/>
        </p:blipFill>
        <p:spPr bwMode="auto">
          <a:xfrm>
            <a:off x="3807784" y="1724798"/>
            <a:ext cx="4879016" cy="4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0DD9F-2EA5-9F4E-180D-47BD8547A435}"/>
              </a:ext>
            </a:extLst>
          </p:cNvPr>
          <p:cNvSpPr txBox="1"/>
          <p:nvPr/>
        </p:nvSpPr>
        <p:spPr>
          <a:xfrm>
            <a:off x="6248400" y="1433795"/>
            <a:ext cx="23424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Laurent et al. (2020) Nat.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Geosci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89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20DD8A-665B-D4CA-D41F-7D23BA759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95400"/>
            <a:ext cx="3200399" cy="4830763"/>
          </a:xfrm>
        </p:spPr>
        <p:txBody>
          <a:bodyPr>
            <a:normAutofit/>
          </a:bodyPr>
          <a:lstStyle/>
          <a:p>
            <a:r>
              <a:rPr lang="en-GB" dirty="0"/>
              <a:t>Rollinson (2021) showed in several case studies that the most primitive TTG melts in different terranes were </a:t>
            </a:r>
            <a:r>
              <a:rPr lang="en-GB" b="1" dirty="0"/>
              <a:t>tonalitic</a:t>
            </a:r>
          </a:p>
          <a:p>
            <a:pPr lvl="1"/>
            <a:r>
              <a:rPr lang="en-GB" dirty="0"/>
              <a:t>Initially evolved along the hornblende control line and </a:t>
            </a:r>
            <a:r>
              <a:rPr lang="en-GB" i="1" u="sng" dirty="0"/>
              <a:t>then</a:t>
            </a:r>
            <a:r>
              <a:rPr lang="en-GB" dirty="0"/>
              <a:t> the plagioclase control line</a:t>
            </a:r>
          </a:p>
          <a:p>
            <a:pPr lvl="1"/>
            <a:r>
              <a:rPr lang="en-GB" dirty="0"/>
              <a:t>Supported in some regions by associated </a:t>
            </a:r>
            <a:r>
              <a:rPr lang="en-GB" b="1" dirty="0"/>
              <a:t>hornblendite</a:t>
            </a:r>
            <a:r>
              <a:rPr lang="en-GB" dirty="0"/>
              <a:t> </a:t>
            </a:r>
            <a:r>
              <a:rPr lang="en-GB" b="1" dirty="0"/>
              <a:t>cumulates</a:t>
            </a:r>
            <a:endParaRPr lang="en-GB" dirty="0"/>
          </a:p>
          <a:p>
            <a:r>
              <a:rPr lang="en-GB" dirty="0"/>
              <a:t>Hornblende in the source region implies amphibolite, not eclogite – </a:t>
            </a:r>
            <a:r>
              <a:rPr lang="en-GB" b="1" dirty="0"/>
              <a:t>a constraint on crustal thickness?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93004-9155-0B91-CB65-A9CE4165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7EED5-B51B-EE45-D1EE-C77571CF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FD5AFC-75EC-CC4A-7804-C1BA9459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868362"/>
          </a:xfrm>
        </p:spPr>
        <p:txBody>
          <a:bodyPr/>
          <a:lstStyle/>
          <a:p>
            <a:r>
              <a:rPr lang="en-GB" dirty="0" err="1"/>
              <a:t>Hbl</a:t>
            </a:r>
            <a:r>
              <a:rPr lang="en-GB" dirty="0"/>
              <a:t>-bearing source?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3DBF945-ABD4-3E50-0391-9D6748BC5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8841" y="249621"/>
            <a:ext cx="5306559" cy="205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B737D-738C-1A59-0FFD-5D040CD9F1B7}"/>
              </a:ext>
            </a:extLst>
          </p:cNvPr>
          <p:cNvSpPr/>
          <p:nvPr/>
        </p:nvSpPr>
        <p:spPr>
          <a:xfrm>
            <a:off x="3810000" y="2514874"/>
            <a:ext cx="1371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87778-8774-183F-D46B-38248F81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74" y="2320669"/>
            <a:ext cx="4399893" cy="3816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14266A-8B76-DBEB-1BBE-C548231029A4}"/>
              </a:ext>
            </a:extLst>
          </p:cNvPr>
          <p:cNvSpPr/>
          <p:nvPr/>
        </p:nvSpPr>
        <p:spPr>
          <a:xfrm>
            <a:off x="3733800" y="2606675"/>
            <a:ext cx="1371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9A25BE-D32D-D153-7FA6-D90D46AB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603657"/>
            <a:ext cx="1778529" cy="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76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26F467-BCFA-4B26-7B98-92C84EDC92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" y="2675952"/>
            <a:ext cx="5791199" cy="34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6777AD-B154-C119-7567-DF246CC3B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819399"/>
            <a:ext cx="2438400" cy="3306763"/>
          </a:xfrm>
        </p:spPr>
        <p:txBody>
          <a:bodyPr>
            <a:normAutofit/>
          </a:bodyPr>
          <a:lstStyle/>
          <a:p>
            <a:r>
              <a:rPr lang="en-GB" dirty="0"/>
              <a:t>“</a:t>
            </a:r>
            <a:r>
              <a:rPr lang="en-GB" i="1" dirty="0"/>
              <a:t>Our results suggest that </a:t>
            </a:r>
            <a:r>
              <a:rPr lang="en-GB" b="1" i="1" dirty="0"/>
              <a:t>trace element compositions of TTGs may not primarily reflect the depth of the source </a:t>
            </a:r>
            <a:r>
              <a:rPr lang="en-GB" i="1" dirty="0"/>
              <a:t>and </a:t>
            </a:r>
            <a:r>
              <a:rPr lang="en-GB" i="1" u="sng" dirty="0"/>
              <a:t>cannot be used alone to infer Archean geodynamic settings</a:t>
            </a:r>
            <a:r>
              <a:rPr lang="en-GB" i="1" dirty="0"/>
              <a:t>.</a:t>
            </a:r>
            <a:r>
              <a:rPr lang="en-GB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13CA-1F9B-CBC8-016A-C952DA88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AB71F-EB50-2543-04C2-88F2253F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DF06C4-EF9C-4A69-0803-112143AA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Kendrick et al. (2021) </a:t>
            </a:r>
            <a:r>
              <a:rPr lang="en-GB" i="1" dirty="0"/>
              <a:t>Geology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23AC46-ACD3-6CFD-A775-ACFA807FC713}"/>
              </a:ext>
            </a:extLst>
          </p:cNvPr>
          <p:cNvSpPr txBox="1">
            <a:spLocks/>
          </p:cNvSpPr>
          <p:nvPr/>
        </p:nvSpPr>
        <p:spPr>
          <a:xfrm>
            <a:off x="457200" y="1295400"/>
            <a:ext cx="82296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Petrological–geochemical model focused on </a:t>
            </a:r>
            <a:r>
              <a:rPr lang="en-GB" b="1" dirty="0"/>
              <a:t>plagioclase fractionation </a:t>
            </a:r>
            <a:r>
              <a:rPr lang="en-GB" dirty="0"/>
              <a:t>and different degrees of liquid–crystal separation</a:t>
            </a:r>
          </a:p>
          <a:p>
            <a:pPr lvl="1"/>
            <a:r>
              <a:rPr lang="en-GB" dirty="0"/>
              <a:t>Long-lived, mid-crustal crystal mushes with local mobilization of melt</a:t>
            </a:r>
          </a:p>
          <a:p>
            <a:pPr lvl="2"/>
            <a:r>
              <a:rPr lang="en-GB" dirty="0"/>
              <a:t>0–100% residual plagioclase spans </a:t>
            </a:r>
            <a:r>
              <a:rPr lang="en-GB" b="1" dirty="0"/>
              <a:t>all LP, MP, HP trace element profiles</a:t>
            </a:r>
          </a:p>
        </p:txBody>
      </p:sp>
    </p:spTree>
    <p:extLst>
      <p:ext uri="{BB962C8B-B14F-4D97-AF65-F5344CB8AC3E}">
        <p14:creationId xmlns:p14="http://schemas.microsoft.com/office/powerpoint/2010/main" val="1960841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Where does this leave petrological modelling and/or experimental petrology studies for examining TTG petrogenesis?</a:t>
            </a:r>
          </a:p>
          <a:p>
            <a:pPr lvl="1"/>
            <a:r>
              <a:rPr lang="en-GB" dirty="0"/>
              <a:t>Clearly useful for examining </a:t>
            </a:r>
            <a:r>
              <a:rPr lang="en-GB" b="1" dirty="0"/>
              <a:t>characteristics of the source</a:t>
            </a:r>
          </a:p>
          <a:p>
            <a:pPr lvl="1"/>
            <a:r>
              <a:rPr lang="en-GB" dirty="0"/>
              <a:t>Harder – for ex-pet, at least – to examine </a:t>
            </a:r>
            <a:r>
              <a:rPr lang="en-GB" b="1" dirty="0"/>
              <a:t>melt evolution </a:t>
            </a:r>
            <a:r>
              <a:rPr lang="en-GB" dirty="0"/>
              <a:t>after leaving the anatectic zone</a:t>
            </a:r>
          </a:p>
          <a:p>
            <a:r>
              <a:rPr lang="en-GB" dirty="0"/>
              <a:t>Should we, as a community, </a:t>
            </a:r>
            <a:r>
              <a:rPr lang="en-GB" b="1" dirty="0"/>
              <a:t>move on from</a:t>
            </a:r>
            <a:r>
              <a:rPr lang="en-GB" dirty="0"/>
              <a:t> the LP/MP/HP scheme?</a:t>
            </a:r>
          </a:p>
          <a:p>
            <a:pPr lvl="1"/>
            <a:r>
              <a:rPr lang="en-GB" dirty="0"/>
              <a:t>If some kind of division is retained, should it be renamed based on the </a:t>
            </a:r>
            <a:r>
              <a:rPr lang="en-GB" b="1" dirty="0"/>
              <a:t>geochemistry</a:t>
            </a:r>
            <a:r>
              <a:rPr lang="en-GB" dirty="0"/>
              <a:t>?</a:t>
            </a:r>
          </a:p>
          <a:p>
            <a:pPr lvl="2"/>
            <a:r>
              <a:rPr lang="en-GB" dirty="0"/>
              <a:t>Some people do this already</a:t>
            </a:r>
          </a:p>
          <a:p>
            <a:pPr lvl="1"/>
            <a:r>
              <a:rPr lang="en-GB" dirty="0"/>
              <a:t>If so, what do we </a:t>
            </a:r>
            <a:r>
              <a:rPr lang="en-GB" b="1" dirty="0"/>
              <a:t>replace</a:t>
            </a:r>
            <a:r>
              <a:rPr lang="en-GB" dirty="0"/>
              <a:t> it with?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288EE7-63A4-39FC-79CE-34CF7702EE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31" y="1295400"/>
            <a:ext cx="3625338" cy="4830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503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2971800" cy="4830763"/>
          </a:xfrm>
        </p:spPr>
        <p:txBody>
          <a:bodyPr>
            <a:normAutofit/>
          </a:bodyPr>
          <a:lstStyle/>
          <a:p>
            <a:r>
              <a:rPr lang="en-GB" b="1" dirty="0"/>
              <a:t>TTG gneisses</a:t>
            </a:r>
            <a:r>
              <a:rPr lang="en-GB" dirty="0"/>
              <a:t> in Archean terranes</a:t>
            </a:r>
            <a:r>
              <a:rPr lang="en-GB" b="1" dirty="0"/>
              <a:t> </a:t>
            </a:r>
            <a:r>
              <a:rPr lang="en-GB" dirty="0"/>
              <a:t>show a broader compositional diversity than TTG magmas</a:t>
            </a:r>
          </a:p>
          <a:p>
            <a:pPr lvl="1"/>
            <a:r>
              <a:rPr lang="en-GB" dirty="0"/>
              <a:t>Often, more potassic</a:t>
            </a:r>
          </a:p>
          <a:p>
            <a:pPr lvl="1"/>
            <a:r>
              <a:rPr lang="en-GB" b="1" dirty="0"/>
              <a:t>Misclassification</a:t>
            </a:r>
            <a:r>
              <a:rPr lang="en-GB" dirty="0"/>
              <a:t> or actual </a:t>
            </a:r>
            <a:r>
              <a:rPr lang="en-GB" b="1" dirty="0"/>
              <a:t>compositional changes </a:t>
            </a:r>
            <a:r>
              <a:rPr lang="en-GB" dirty="0"/>
              <a:t>during metamorphism?</a:t>
            </a:r>
          </a:p>
          <a:p>
            <a:r>
              <a:rPr lang="en-GB" dirty="0"/>
              <a:t>Do TTG gneisses often </a:t>
            </a:r>
            <a:r>
              <a:rPr lang="en-GB" b="1" dirty="0"/>
              <a:t>undergo partial melting</a:t>
            </a:r>
            <a:r>
              <a:rPr lang="en-GB" dirty="0"/>
              <a:t> at the final stages of their metamorphic transformation?</a:t>
            </a:r>
          </a:p>
          <a:p>
            <a:pPr lvl="1"/>
            <a:r>
              <a:rPr lang="en-GB" dirty="0"/>
              <a:t>Late-stage </a:t>
            </a:r>
            <a:r>
              <a:rPr lang="en-GB" dirty="0" err="1"/>
              <a:t>Bt</a:t>
            </a:r>
            <a:r>
              <a:rPr lang="en-GB" dirty="0"/>
              <a:t>-bearing granites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655657" y="3545743"/>
            <a:ext cx="2186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and Martin (2012)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Lithos</a:t>
            </a:r>
            <a:endParaRPr lang="en-GB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45D1F10-AF5A-1C10-B965-EBA81690B1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48" r="9434"/>
          <a:stretch/>
        </p:blipFill>
        <p:spPr>
          <a:xfrm>
            <a:off x="3558514" y="1295400"/>
            <a:ext cx="5002817" cy="48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1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1" y="2209800"/>
            <a:ext cx="3429000" cy="419100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Some TTGs have low </a:t>
            </a:r>
            <a:r>
              <a:rPr lang="en-GB" i="1" dirty="0"/>
              <a:t>T</a:t>
            </a:r>
            <a:r>
              <a:rPr lang="en-GB" dirty="0"/>
              <a:t> (~750–850 °C) of formation, and so </a:t>
            </a:r>
            <a:r>
              <a:rPr lang="en-GB" b="1" dirty="0"/>
              <a:t>require addition of free H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</a:p>
          <a:p>
            <a:r>
              <a:rPr lang="en-GB" dirty="0"/>
              <a:t>Where does the water come from to hydrate the </a:t>
            </a:r>
            <a:r>
              <a:rPr lang="en-GB" dirty="0" err="1"/>
              <a:t>metabasalt</a:t>
            </a:r>
            <a:r>
              <a:rPr lang="en-GB" dirty="0"/>
              <a:t> and cause melting?</a:t>
            </a:r>
          </a:p>
          <a:p>
            <a:pPr lvl="1"/>
            <a:r>
              <a:rPr lang="en-GB" b="1" dirty="0"/>
              <a:t>Modern-style subduction </a:t>
            </a:r>
            <a:r>
              <a:rPr lang="en-GB" dirty="0"/>
              <a:t>(Laurie and Stevens, 2021)</a:t>
            </a:r>
          </a:p>
          <a:p>
            <a:pPr lvl="1"/>
            <a:r>
              <a:rPr lang="en-GB" b="1" dirty="0"/>
              <a:t>Komatiite dehydration </a:t>
            </a:r>
            <a:r>
              <a:rPr lang="en-GB" dirty="0"/>
              <a:t>(Tamblyn et al., 2023)</a:t>
            </a:r>
          </a:p>
          <a:p>
            <a:pPr lvl="1"/>
            <a:r>
              <a:rPr lang="en-GB" b="1" dirty="0"/>
              <a:t>Greenstone drips </a:t>
            </a:r>
            <a:r>
              <a:rPr lang="en-GB" dirty="0"/>
              <a:t>(van </a:t>
            </a:r>
            <a:r>
              <a:rPr lang="en-GB" dirty="0" err="1"/>
              <a:t>Kranendonk</a:t>
            </a:r>
            <a:r>
              <a:rPr lang="en-GB" dirty="0"/>
              <a:t>, 2011)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6413" y="6123801"/>
            <a:ext cx="2186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Hartnady et al. (2022) EPSL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C31F-1DCF-ECED-E778-E36E3B5B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295401"/>
            <a:ext cx="8229600" cy="1066800"/>
          </a:xfrm>
        </p:spPr>
        <p:txBody>
          <a:bodyPr>
            <a:normAutofit/>
          </a:bodyPr>
          <a:lstStyle/>
          <a:p>
            <a:r>
              <a:rPr lang="en-GB" dirty="0"/>
              <a:t>While none of the topics discussed so far are settled, there are </a:t>
            </a:r>
            <a:r>
              <a:rPr lang="en-GB" b="1" dirty="0"/>
              <a:t>additional issues </a:t>
            </a:r>
            <a:r>
              <a:rPr lang="en-GB" dirty="0"/>
              <a:t>that are also worthy of focus</a:t>
            </a:r>
          </a:p>
          <a:p>
            <a:r>
              <a:rPr lang="en-GB" b="1" dirty="0"/>
              <a:t>Amphibole dehydration melting</a:t>
            </a:r>
            <a:r>
              <a:rPr lang="en-GB" dirty="0"/>
              <a:t> vs </a:t>
            </a:r>
            <a:r>
              <a:rPr lang="en-GB" b="1" dirty="0"/>
              <a:t>fluid-fluxed melting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3C4CF2-145F-8C7D-0CF2-0ED946C1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2" y="2418912"/>
            <a:ext cx="4639115" cy="36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5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95400"/>
            <a:ext cx="3639969" cy="4830763"/>
          </a:xfrm>
        </p:spPr>
        <p:txBody>
          <a:bodyPr>
            <a:noAutofit/>
          </a:bodyPr>
          <a:lstStyle/>
          <a:p>
            <a:r>
              <a:rPr lang="en-GB" dirty="0"/>
              <a:t>What are </a:t>
            </a:r>
            <a:r>
              <a:rPr lang="en-GB" b="1" dirty="0"/>
              <a:t>TTGs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Let’s make sure we are all    on the same page, right    from the start</a:t>
            </a:r>
          </a:p>
          <a:p>
            <a:r>
              <a:rPr lang="en-GB" b="1" dirty="0"/>
              <a:t>Mineralogical</a:t>
            </a:r>
            <a:r>
              <a:rPr lang="en-GB" dirty="0"/>
              <a:t> definition</a:t>
            </a:r>
          </a:p>
          <a:p>
            <a:pPr lvl="1"/>
            <a:r>
              <a:rPr lang="en-GB" dirty="0"/>
              <a:t>Variable </a:t>
            </a:r>
            <a:r>
              <a:rPr lang="en-GB" b="1" dirty="0"/>
              <a:t>geochemical</a:t>
            </a:r>
            <a:r>
              <a:rPr lang="en-GB" dirty="0"/>
              <a:t> features, especially for TEs</a:t>
            </a:r>
          </a:p>
          <a:p>
            <a:r>
              <a:rPr lang="en-GB" dirty="0"/>
              <a:t>Many classification schemes exist, which are often used directly to make </a:t>
            </a:r>
            <a:r>
              <a:rPr lang="en-GB" b="1" dirty="0"/>
              <a:t>geodynamic</a:t>
            </a:r>
            <a:r>
              <a:rPr lang="en-GB" dirty="0"/>
              <a:t> interpretations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69" y="1295400"/>
            <a:ext cx="4589630" cy="48307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Plutonic igneous rock classification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6200"/>
            <a:ext cx="2751850" cy="2560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15240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Image:</a:t>
            </a:r>
          </a:p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Wikipedia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8269" y="4886528"/>
            <a:ext cx="107481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Image:</a:t>
            </a:r>
          </a:p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Palin et al. (2016)</a:t>
            </a:r>
          </a:p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Data: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(2011)</a:t>
            </a:r>
          </a:p>
        </p:txBody>
      </p:sp>
      <p:sp>
        <p:nvSpPr>
          <p:cNvPr id="11" name="TextBox 10"/>
          <p:cNvSpPr txBox="1"/>
          <p:nvPr/>
        </p:nvSpPr>
        <p:spPr>
          <a:xfrm rot="18000000">
            <a:off x="4415620" y="4946459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Ca/(Ca + Na) [An] ≈ 20–40</a:t>
            </a:r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457200" y="4576464"/>
            <a:ext cx="3962400" cy="1595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When discussing Archean processes or terranes, be careful to note what you’re referring to…</a:t>
            </a:r>
          </a:p>
          <a:p>
            <a:pPr lvl="1"/>
            <a:r>
              <a:rPr lang="en-GB" dirty="0"/>
              <a:t>Don’t confuse (or equate) </a:t>
            </a:r>
            <a:r>
              <a:rPr lang="en-GB" b="1" dirty="0"/>
              <a:t>TTGs</a:t>
            </a:r>
            <a:r>
              <a:rPr lang="en-GB" dirty="0"/>
              <a:t> with </a:t>
            </a:r>
            <a:r>
              <a:rPr lang="en-GB" b="1" dirty="0"/>
              <a:t>TTG (grey) gneisses</a:t>
            </a:r>
          </a:p>
        </p:txBody>
      </p:sp>
    </p:spTree>
    <p:extLst>
      <p:ext uri="{BB962C8B-B14F-4D97-AF65-F5344CB8AC3E}">
        <p14:creationId xmlns:p14="http://schemas.microsoft.com/office/powerpoint/2010/main" val="1014697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1" y="1981200"/>
            <a:ext cx="2658788" cy="4176486"/>
          </a:xfrm>
        </p:spPr>
        <p:txBody>
          <a:bodyPr>
            <a:normAutofit/>
          </a:bodyPr>
          <a:lstStyle/>
          <a:p>
            <a:r>
              <a:rPr lang="en-GB" dirty="0"/>
              <a:t>Igneous processes are important</a:t>
            </a:r>
          </a:p>
          <a:p>
            <a:pPr lvl="1"/>
            <a:r>
              <a:rPr lang="en-GB" dirty="0"/>
              <a:t>But, can the diversity in TTG compositions inform us about the </a:t>
            </a:r>
            <a:r>
              <a:rPr lang="en-GB" b="1" dirty="0"/>
              <a:t>geology of the crust</a:t>
            </a:r>
            <a:r>
              <a:rPr lang="en-GB" dirty="0"/>
              <a:t> at any place or time?</a:t>
            </a:r>
          </a:p>
          <a:p>
            <a:r>
              <a:rPr lang="en-GB" dirty="0"/>
              <a:t>Changes in TTG “type” (i.e. composition) during the Archean</a:t>
            </a:r>
          </a:p>
          <a:p>
            <a:pPr lvl="1"/>
            <a:r>
              <a:rPr lang="en-GB" dirty="0"/>
              <a:t>Track </a:t>
            </a:r>
            <a:r>
              <a:rPr lang="en-GB" b="1" dirty="0"/>
              <a:t>maturation</a:t>
            </a:r>
            <a:r>
              <a:rPr lang="en-GB" dirty="0"/>
              <a:t> of the crust?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644" y="6165569"/>
            <a:ext cx="28574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Palin et al. (2021) Geoscience Frontiers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C31F-1DCF-ECED-E778-E36E3B5B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295401"/>
            <a:ext cx="8229600" cy="761999"/>
          </a:xfrm>
        </p:spPr>
        <p:txBody>
          <a:bodyPr>
            <a:normAutofit/>
          </a:bodyPr>
          <a:lstStyle/>
          <a:p>
            <a:r>
              <a:rPr lang="en-GB" dirty="0"/>
              <a:t>How </a:t>
            </a:r>
            <a:r>
              <a:rPr lang="en-GB" b="1" dirty="0"/>
              <a:t>heterogeneous</a:t>
            </a:r>
            <a:r>
              <a:rPr lang="en-GB" dirty="0"/>
              <a:t> was the Archean crust?</a:t>
            </a:r>
          </a:p>
          <a:p>
            <a:pPr lvl="1"/>
            <a:r>
              <a:rPr lang="en-GB" dirty="0"/>
              <a:t>Presumably much less differentiated than Proterozoic and Phanerozoic crust</a:t>
            </a:r>
          </a:p>
        </p:txBody>
      </p:sp>
      <p:pic>
        <p:nvPicPr>
          <p:cNvPr id="2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E692386-B80A-5CEB-095C-0ED3DDB55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89" y="2209800"/>
            <a:ext cx="5570811" cy="39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r="1553"/>
          <a:stretch/>
        </p:blipFill>
        <p:spPr>
          <a:xfrm>
            <a:off x="457200" y="2737337"/>
            <a:ext cx="5562600" cy="242384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47799"/>
          </a:xfrm>
        </p:spPr>
        <p:txBody>
          <a:bodyPr>
            <a:normAutofit/>
          </a:bodyPr>
          <a:lstStyle/>
          <a:p>
            <a:r>
              <a:rPr lang="en-GB" dirty="0"/>
              <a:t>Literature on Archean TTGs and their </a:t>
            </a:r>
            <a:r>
              <a:rPr lang="en-GB" b="1" dirty="0"/>
              <a:t>processes of formation </a:t>
            </a:r>
            <a:r>
              <a:rPr lang="en-GB" dirty="0"/>
              <a:t>is forever growing</a:t>
            </a:r>
          </a:p>
          <a:p>
            <a:r>
              <a:rPr lang="en-GB" dirty="0"/>
              <a:t>Typically, a few published in </a:t>
            </a:r>
            <a:r>
              <a:rPr lang="en-GB" i="1" dirty="0"/>
              <a:t>Science/Nature</a:t>
            </a:r>
            <a:r>
              <a:rPr lang="en-GB" dirty="0"/>
              <a:t> (and daughter journals) each year </a:t>
            </a:r>
          </a:p>
          <a:p>
            <a:pPr lvl="1"/>
            <a:r>
              <a:rPr lang="en-GB" dirty="0"/>
              <a:t>Key papers date back to the early 1970s – for newcomers, this can be daunting</a:t>
            </a:r>
          </a:p>
          <a:p>
            <a:pPr lvl="2"/>
            <a:r>
              <a:rPr lang="en-GB" b="1" dirty="0"/>
              <a:t>Review papers </a:t>
            </a:r>
            <a:r>
              <a:rPr lang="en-GB" dirty="0"/>
              <a:t>are often the best places to start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64026"/>
            <a:ext cx="5619824" cy="1794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6024" y="5742801"/>
            <a:ext cx="304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Geol. Soc. London: Special Publ. (2020)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086600" y="3949258"/>
            <a:ext cx="457200" cy="314768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27750" y="3320714"/>
            <a:ext cx="2384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This paper is a </a:t>
            </a:r>
            <a:r>
              <a:rPr lang="en-GB" sz="1600" u="sng" dirty="0"/>
              <a:t>masterclass</a:t>
            </a:r>
          </a:p>
          <a:p>
            <a:pPr algn="ctr"/>
            <a:r>
              <a:rPr lang="en-GB" sz="1600" dirty="0"/>
              <a:t>in scientific reasoning</a:t>
            </a:r>
          </a:p>
        </p:txBody>
      </p:sp>
    </p:spTree>
    <p:extLst>
      <p:ext uri="{BB962C8B-B14F-4D97-AF65-F5344CB8AC3E}">
        <p14:creationId xmlns:p14="http://schemas.microsoft.com/office/powerpoint/2010/main" val="66036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Archean </a:t>
            </a:r>
            <a:r>
              <a:rPr lang="en-GB" dirty="0" err="1"/>
              <a:t>granitoids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78" t="3155" r="12422"/>
          <a:stretch/>
        </p:blipFill>
        <p:spPr>
          <a:xfrm>
            <a:off x="2895600" y="1219200"/>
            <a:ext cx="5791200" cy="48706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5181600"/>
            <a:ext cx="15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(2020) GSL:SP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199" y="1295400"/>
            <a:ext cx="2590801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Wide variety of granitoid rocks in Archean cratons</a:t>
            </a:r>
          </a:p>
          <a:p>
            <a:r>
              <a:rPr lang="en-GB" dirty="0"/>
              <a:t>Two key variables</a:t>
            </a:r>
          </a:p>
          <a:p>
            <a:pPr lvl="1"/>
            <a:r>
              <a:rPr lang="en-GB" dirty="0"/>
              <a:t>Magma </a:t>
            </a:r>
            <a:r>
              <a:rPr lang="en-GB" b="1" dirty="0"/>
              <a:t>source</a:t>
            </a:r>
          </a:p>
          <a:p>
            <a:pPr lvl="2"/>
            <a:r>
              <a:rPr lang="en-GB" dirty="0"/>
              <a:t>Crust (C) vs mantle (M) </a:t>
            </a:r>
          </a:p>
          <a:p>
            <a:pPr lvl="1"/>
            <a:r>
              <a:rPr lang="en-GB" b="1" dirty="0"/>
              <a:t>Composition</a:t>
            </a:r>
          </a:p>
          <a:p>
            <a:pPr lvl="2"/>
            <a:r>
              <a:rPr lang="en-GB" dirty="0"/>
              <a:t>Sodic vs potassic</a:t>
            </a:r>
          </a:p>
          <a:p>
            <a:r>
              <a:rPr lang="en-GB" b="1" dirty="0"/>
              <a:t>TTGs</a:t>
            </a:r>
            <a:r>
              <a:rPr lang="en-GB" dirty="0"/>
              <a:t> are </a:t>
            </a:r>
            <a:r>
              <a:rPr lang="en-GB" u="sng" dirty="0"/>
              <a:t>sodic granitoids</a:t>
            </a:r>
            <a:r>
              <a:rPr lang="en-GB" dirty="0"/>
              <a:t> that are generated by </a:t>
            </a:r>
            <a:r>
              <a:rPr lang="en-GB" u="sng" dirty="0"/>
              <a:t>melting of crustal rocks</a:t>
            </a:r>
          </a:p>
          <a:p>
            <a:pPr lvl="1"/>
            <a:r>
              <a:rPr lang="en-GB" dirty="0"/>
              <a:t>But not always   </a:t>
            </a:r>
            <a:r>
              <a:rPr lang="en-GB" i="1" dirty="0"/>
              <a:t>in</a:t>
            </a:r>
            <a:r>
              <a:rPr lang="en-GB" dirty="0"/>
              <a:t> the crust</a:t>
            </a:r>
          </a:p>
        </p:txBody>
      </p:sp>
    </p:spTree>
    <p:extLst>
      <p:ext uri="{BB962C8B-B14F-4D97-AF65-F5344CB8AC3E}">
        <p14:creationId xmlns:p14="http://schemas.microsoft.com/office/powerpoint/2010/main" val="372319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r>
              <a:rPr lang="en-GB" dirty="0"/>
              <a:t>In 2002, Martin and </a:t>
            </a:r>
            <a:r>
              <a:rPr lang="en-GB" dirty="0" err="1"/>
              <a:t>Moyen</a:t>
            </a:r>
            <a:r>
              <a:rPr lang="en-GB" dirty="0"/>
              <a:t> started to compile </a:t>
            </a:r>
            <a:r>
              <a:rPr lang="en-GB" b="1" dirty="0"/>
              <a:t>petrological information </a:t>
            </a:r>
            <a:r>
              <a:rPr lang="en-GB" dirty="0"/>
              <a:t>about TTGs from all Archean cratons worldwide, producing a valuable database</a:t>
            </a:r>
          </a:p>
          <a:p>
            <a:pPr lvl="1"/>
            <a:r>
              <a:rPr lang="en-GB" dirty="0"/>
              <a:t>This has been expanded several times over the past 20 years (&gt;3000 entries)</a:t>
            </a:r>
          </a:p>
          <a:p>
            <a:pPr lvl="2"/>
            <a:r>
              <a:rPr lang="en-GB" dirty="0"/>
              <a:t>Beware the effects of </a:t>
            </a:r>
            <a:r>
              <a:rPr lang="en-GB" b="1" dirty="0"/>
              <a:t>sampling bias </a:t>
            </a:r>
            <a:r>
              <a:rPr lang="en-GB" dirty="0"/>
              <a:t>and</a:t>
            </a:r>
            <a:r>
              <a:rPr lang="en-GB" b="1" dirty="0"/>
              <a:t> misclassification</a:t>
            </a:r>
            <a:r>
              <a:rPr lang="en-GB" dirty="0"/>
              <a:t>!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sz="1400" dirty="0"/>
          </a:p>
          <a:p>
            <a:r>
              <a:rPr lang="en-GB" dirty="0"/>
              <a:t>No formal geochemical definition exists, but most agree that Archean TTGs are:</a:t>
            </a:r>
          </a:p>
          <a:p>
            <a:pPr lvl="1"/>
            <a:r>
              <a:rPr lang="en-GB" b="1" dirty="0"/>
              <a:t>Silica-rich</a:t>
            </a:r>
            <a:r>
              <a:rPr lang="en-GB" dirty="0"/>
              <a:t> (SiO</a:t>
            </a:r>
            <a:r>
              <a:rPr lang="en-GB" baseline="-25000" dirty="0"/>
              <a:t>2 </a:t>
            </a:r>
            <a:r>
              <a:rPr lang="en-GB" dirty="0"/>
              <a:t>&gt; 64 wt.%), </a:t>
            </a:r>
            <a:r>
              <a:rPr lang="en-GB" b="1" dirty="0"/>
              <a:t>sodic</a:t>
            </a:r>
            <a:r>
              <a:rPr lang="en-GB" dirty="0"/>
              <a:t> (Na</a:t>
            </a:r>
            <a:r>
              <a:rPr lang="en-GB" baseline="-25000" dirty="0"/>
              <a:t>2</a:t>
            </a:r>
            <a:r>
              <a:rPr lang="en-GB" dirty="0"/>
              <a:t>O ≈ 3–7 wt.%), and </a:t>
            </a:r>
            <a:r>
              <a:rPr lang="en-GB" b="1" dirty="0"/>
              <a:t>low K</a:t>
            </a:r>
            <a:r>
              <a:rPr lang="en-GB" b="1" baseline="-25000" dirty="0"/>
              <a:t>2</a:t>
            </a:r>
            <a:r>
              <a:rPr lang="en-GB" b="1" dirty="0"/>
              <a:t>O/Na</a:t>
            </a:r>
            <a:r>
              <a:rPr lang="en-GB" b="1" baseline="-25000" dirty="0"/>
              <a:t>2</a:t>
            </a:r>
            <a:r>
              <a:rPr lang="en-GB" b="1" dirty="0"/>
              <a:t>O </a:t>
            </a:r>
            <a:r>
              <a:rPr lang="en-GB" dirty="0"/>
              <a:t>(&lt;0.5)</a:t>
            </a:r>
          </a:p>
          <a:p>
            <a:pPr lvl="1"/>
            <a:r>
              <a:rPr lang="en-GB" dirty="0"/>
              <a:t>Relatively </a:t>
            </a:r>
            <a:r>
              <a:rPr lang="en-GB" b="1" dirty="0"/>
              <a:t>leucocratic</a:t>
            </a:r>
            <a:r>
              <a:rPr lang="en-GB" dirty="0"/>
              <a:t>; Fe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baseline="30000" dirty="0"/>
              <a:t>t</a:t>
            </a:r>
            <a:r>
              <a:rPr lang="en-GB" dirty="0"/>
              <a:t> + MgO + </a:t>
            </a:r>
            <a:r>
              <a:rPr lang="en-GB" dirty="0" err="1"/>
              <a:t>MnO</a:t>
            </a:r>
            <a:r>
              <a:rPr lang="en-GB" dirty="0"/>
              <a:t> + TiO</a:t>
            </a:r>
            <a:r>
              <a:rPr lang="en-GB" baseline="-25000" dirty="0"/>
              <a:t>2</a:t>
            </a:r>
            <a:r>
              <a:rPr lang="en-GB" dirty="0"/>
              <a:t> ≈ 5 wt. %</a:t>
            </a:r>
          </a:p>
          <a:p>
            <a:pPr lvl="2"/>
            <a:r>
              <a:rPr lang="en-GB" dirty="0"/>
              <a:t>Average </a:t>
            </a:r>
            <a:r>
              <a:rPr lang="en-GB" b="1" dirty="0"/>
              <a:t>Mg#</a:t>
            </a:r>
            <a:r>
              <a:rPr lang="en-GB" dirty="0"/>
              <a:t> [molecular Mg/(Mg + Fe</a:t>
            </a:r>
            <a:r>
              <a:rPr lang="en-GB" baseline="30000" dirty="0"/>
              <a:t>2+</a:t>
            </a:r>
            <a:r>
              <a:rPr lang="en-GB" dirty="0"/>
              <a:t>) × 100] ≈ 43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082" y="2667000"/>
            <a:ext cx="8071836" cy="205410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Archean TTG magmas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8003684" y="3747700"/>
            <a:ext cx="15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Table: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(2011)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2895600"/>
            <a:ext cx="4114800" cy="228599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31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524000"/>
            <a:ext cx="4888881" cy="35107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3505199" cy="3962400"/>
          </a:xfrm>
        </p:spPr>
        <p:txBody>
          <a:bodyPr>
            <a:normAutofit/>
          </a:bodyPr>
          <a:lstStyle/>
          <a:p>
            <a:r>
              <a:rPr lang="en-GB" dirty="0"/>
              <a:t>Several classification systems for TTGs/grey gneisses exist in the literature</a:t>
            </a:r>
          </a:p>
          <a:p>
            <a:pPr lvl="1"/>
            <a:r>
              <a:rPr lang="en-GB" dirty="0"/>
              <a:t>The system based on </a:t>
            </a:r>
            <a:r>
              <a:rPr lang="en-GB" b="1" dirty="0"/>
              <a:t>pressure</a:t>
            </a:r>
            <a:r>
              <a:rPr lang="en-GB" dirty="0"/>
              <a:t> </a:t>
            </a:r>
            <a:r>
              <a:rPr lang="en-GB" b="1" dirty="0"/>
              <a:t>of formation</a:t>
            </a:r>
            <a:r>
              <a:rPr lang="en-GB" dirty="0"/>
              <a:t> is most popular</a:t>
            </a:r>
          </a:p>
          <a:p>
            <a:pPr lvl="2"/>
            <a:r>
              <a:rPr lang="en-GB" dirty="0"/>
              <a:t>“Low” (L), “medium” (M), and “high” (H) pressure</a:t>
            </a:r>
          </a:p>
          <a:p>
            <a:pPr lvl="1"/>
            <a:r>
              <a:rPr lang="en-GB" dirty="0"/>
              <a:t>Readily lends itself to </a:t>
            </a:r>
            <a:r>
              <a:rPr lang="en-GB" b="1" dirty="0"/>
              <a:t>geodynamic interpretation</a:t>
            </a:r>
          </a:p>
          <a:p>
            <a:r>
              <a:rPr lang="en-GB" dirty="0"/>
              <a:t>How was this classification scheme developed?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5149850"/>
            <a:ext cx="8229600" cy="1174750"/>
          </a:xfrm>
        </p:spPr>
        <p:txBody>
          <a:bodyPr>
            <a:normAutofit/>
          </a:bodyPr>
          <a:lstStyle/>
          <a:p>
            <a:r>
              <a:rPr lang="en-GB" b="1" dirty="0"/>
              <a:t>Early</a:t>
            </a:r>
            <a:r>
              <a:rPr lang="en-GB" dirty="0"/>
              <a:t> </a:t>
            </a:r>
            <a:r>
              <a:rPr lang="en-GB" b="1" dirty="0"/>
              <a:t>experimental studies </a:t>
            </a:r>
            <a:r>
              <a:rPr lang="en-GB" dirty="0"/>
              <a:t>(i.e. piston cylinder experiments) performed on </a:t>
            </a:r>
            <a:r>
              <a:rPr lang="en-GB" b="1" dirty="0"/>
              <a:t>basalt (</a:t>
            </a:r>
            <a:r>
              <a:rPr lang="en-GB" b="1" i="1" dirty="0" err="1"/>
              <a:t>sensu</a:t>
            </a:r>
            <a:r>
              <a:rPr lang="en-GB" b="1" i="1" dirty="0"/>
              <a:t> </a:t>
            </a:r>
            <a:r>
              <a:rPr lang="en-GB" b="1" i="1" dirty="0" err="1"/>
              <a:t>lato</a:t>
            </a:r>
            <a:r>
              <a:rPr lang="en-GB" b="1" dirty="0"/>
              <a:t>) </a:t>
            </a:r>
            <a:r>
              <a:rPr lang="en-GB" dirty="0"/>
              <a:t>at various </a:t>
            </a:r>
            <a:r>
              <a:rPr lang="en-GB" i="1" dirty="0"/>
              <a:t>P–T</a:t>
            </a:r>
            <a:r>
              <a:rPr lang="en-GB" dirty="0"/>
              <a:t> conditions, fluid contents, starting materials etc.</a:t>
            </a:r>
          </a:p>
          <a:p>
            <a:pPr lvl="1"/>
            <a:r>
              <a:rPr lang="en-GB" dirty="0"/>
              <a:t>Constrained the </a:t>
            </a:r>
            <a:r>
              <a:rPr lang="en-GB" dirty="0" err="1"/>
              <a:t>protoliths</a:t>
            </a:r>
            <a:r>
              <a:rPr lang="en-GB" dirty="0"/>
              <a:t> and broad </a:t>
            </a:r>
            <a:r>
              <a:rPr lang="en-GB" i="1" dirty="0"/>
              <a:t>P–T</a:t>
            </a:r>
            <a:r>
              <a:rPr lang="en-GB" dirty="0"/>
              <a:t> range needed to form each TTG type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1285382"/>
            <a:ext cx="15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(2020) GSL:SP</a:t>
            </a:r>
          </a:p>
        </p:txBody>
      </p:sp>
    </p:spTree>
    <p:extLst>
      <p:ext uri="{BB962C8B-B14F-4D97-AF65-F5344CB8AC3E}">
        <p14:creationId xmlns:p14="http://schemas.microsoft.com/office/powerpoint/2010/main" val="348221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TTG mineralogy and major element composition requires partial melting of </a:t>
            </a:r>
            <a:r>
              <a:rPr lang="en-GB" b="1" dirty="0"/>
              <a:t>hydrated </a:t>
            </a:r>
            <a:r>
              <a:rPr lang="en-GB" b="1" dirty="0" err="1"/>
              <a:t>metabasalt</a:t>
            </a:r>
            <a:endParaRPr lang="en-GB" b="1" dirty="0"/>
          </a:p>
          <a:p>
            <a:pPr lvl="1"/>
            <a:r>
              <a:rPr lang="nl-NL" dirty="0"/>
              <a:t>E.g. Rapp et al. (1991), Wolf and Wyllie (1994), Foley et al. (2002)</a:t>
            </a:r>
          </a:p>
          <a:p>
            <a:pPr lvl="1"/>
            <a:r>
              <a:rPr lang="nl-NL" dirty="0"/>
              <a:t>Degree of melting (F) has a key control, alongside </a:t>
            </a:r>
            <a:r>
              <a:rPr lang="nl-NL" i="1" dirty="0"/>
              <a:t>P</a:t>
            </a:r>
            <a:r>
              <a:rPr lang="nl-NL" dirty="0"/>
              <a:t> and </a:t>
            </a:r>
            <a:r>
              <a:rPr lang="nl-NL" i="1" dirty="0"/>
              <a:t>T</a:t>
            </a:r>
          </a:p>
          <a:p>
            <a:r>
              <a:rPr lang="nl-NL" dirty="0"/>
              <a:t>Trace element geochemistry implies </a:t>
            </a:r>
            <a:r>
              <a:rPr lang="en-GB" dirty="0"/>
              <a:t>variable amounts of </a:t>
            </a:r>
            <a:r>
              <a:rPr lang="en-GB" b="1" dirty="0"/>
              <a:t>garnet</a:t>
            </a:r>
            <a:r>
              <a:rPr lang="en-GB" dirty="0"/>
              <a:t> (HREE, Y), </a:t>
            </a:r>
            <a:r>
              <a:rPr lang="en-GB" b="1" dirty="0"/>
              <a:t>rutile</a:t>
            </a:r>
            <a:r>
              <a:rPr lang="en-GB" dirty="0"/>
              <a:t> (</a:t>
            </a:r>
            <a:r>
              <a:rPr lang="en-GB" dirty="0" err="1"/>
              <a:t>Nb</a:t>
            </a:r>
            <a:r>
              <a:rPr lang="en-GB" dirty="0"/>
              <a:t>, Ta), and </a:t>
            </a:r>
            <a:r>
              <a:rPr lang="en-GB" b="1" dirty="0"/>
              <a:t>plagioclase</a:t>
            </a:r>
            <a:r>
              <a:rPr lang="en-GB" dirty="0"/>
              <a:t> (</a:t>
            </a:r>
            <a:r>
              <a:rPr lang="en-GB" dirty="0" err="1"/>
              <a:t>Sr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) left behind in the residuum following melt extraction</a:t>
            </a:r>
          </a:p>
          <a:p>
            <a:pPr lvl="1"/>
            <a:r>
              <a:rPr lang="en-GB" dirty="0"/>
              <a:t>Thus, conventionally, one may assume that </a:t>
            </a:r>
            <a:r>
              <a:rPr lang="en-GB" dirty="0">
                <a:solidFill>
                  <a:srgbClr val="339933"/>
                </a:solidFill>
              </a:rPr>
              <a:t>LP ≈ amphibolite</a:t>
            </a:r>
            <a:r>
              <a:rPr lang="en-GB" dirty="0"/>
              <a:t>, </a:t>
            </a:r>
            <a:r>
              <a:rPr lang="en-GB" dirty="0">
                <a:solidFill>
                  <a:schemeClr val="accent1"/>
                </a:solidFill>
              </a:rPr>
              <a:t>MP ≈ garnet amphibolite or granulite</a:t>
            </a:r>
            <a:r>
              <a:rPr lang="en-GB" dirty="0"/>
              <a:t>, and </a:t>
            </a:r>
            <a:r>
              <a:rPr lang="en-GB" dirty="0">
                <a:solidFill>
                  <a:schemeClr val="tx2"/>
                </a:solidFill>
              </a:rPr>
              <a:t>HP ≈ </a:t>
            </a:r>
            <a:r>
              <a:rPr lang="en-GB" dirty="0" err="1">
                <a:solidFill>
                  <a:schemeClr val="tx2"/>
                </a:solidFill>
              </a:rPr>
              <a:t>eclogite</a:t>
            </a:r>
            <a:r>
              <a:rPr lang="en-GB" dirty="0">
                <a:solidFill>
                  <a:schemeClr val="tx2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</p:spPr>
        <p:txBody>
          <a:bodyPr/>
          <a:lstStyle/>
          <a:p>
            <a:r>
              <a:rPr lang="en-GB" dirty="0"/>
              <a:t>Geochemistry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774" r="1887"/>
          <a:stretch/>
        </p:blipFill>
        <p:spPr>
          <a:xfrm>
            <a:off x="4569707" y="3542812"/>
            <a:ext cx="4117093" cy="25892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3707" y="6126163"/>
            <a:ext cx="1294947" cy="230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093707" y="605952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HP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0187" y="605952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2774" y="605952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339933"/>
                </a:solidFill>
              </a:rPr>
              <a:t>LP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731857" y="3274607"/>
            <a:ext cx="2186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Moyen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and Martin (2012)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Lithos</a:t>
            </a:r>
            <a:endParaRPr lang="en-GB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703"/>
          <a:stretch/>
        </p:blipFill>
        <p:spPr>
          <a:xfrm>
            <a:off x="4623353" y="539391"/>
            <a:ext cx="3989540" cy="28084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6200000">
            <a:off x="7965419" y="1802243"/>
            <a:ext cx="1294947" cy="230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847614" y="1219200"/>
            <a:ext cx="70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granite</a:t>
            </a:r>
          </a:p>
        </p:txBody>
      </p:sp>
      <p:sp>
        <p:nvSpPr>
          <p:cNvPr id="20" name="TextBox 19"/>
          <p:cNvSpPr txBox="1"/>
          <p:nvPr/>
        </p:nvSpPr>
        <p:spPr>
          <a:xfrm rot="18266460">
            <a:off x="6581258" y="1228599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trondhjemite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643280" y="2564810"/>
            <a:ext cx="75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tonalite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236610" y="2587823"/>
            <a:ext cx="108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granodiorite</a:t>
            </a:r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>
          <a:xfrm>
            <a:off x="6324600" y="2741712"/>
            <a:ext cx="495635" cy="6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5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1752600"/>
          </a:xfrm>
        </p:spPr>
        <p:txBody>
          <a:bodyPr>
            <a:normAutofit/>
          </a:bodyPr>
          <a:lstStyle/>
          <a:p>
            <a:r>
              <a:rPr lang="en-GB" dirty="0"/>
              <a:t>Imagine that your trace element data </a:t>
            </a:r>
            <a:r>
              <a:rPr lang="en-GB" i="1" u="sng" dirty="0"/>
              <a:t>imply</a:t>
            </a:r>
            <a:r>
              <a:rPr lang="en-GB" dirty="0"/>
              <a:t> TTG melt derivation from an </a:t>
            </a:r>
            <a:r>
              <a:rPr lang="en-GB" b="1" dirty="0" err="1"/>
              <a:t>eclogite</a:t>
            </a:r>
            <a:r>
              <a:rPr lang="en-GB" b="1" dirty="0"/>
              <a:t> precursor</a:t>
            </a:r>
            <a:r>
              <a:rPr lang="en-GB" dirty="0"/>
              <a:t> (i.e. at HP conditions) – how do you interpret this?</a:t>
            </a:r>
          </a:p>
          <a:p>
            <a:pPr lvl="1"/>
            <a:r>
              <a:rPr lang="en-GB" b="1" dirty="0"/>
              <a:t>Steep subduction?</a:t>
            </a:r>
            <a:r>
              <a:rPr lang="en-GB" dirty="0"/>
              <a:t> Implications for OC architecture (i.e. cold, dense, rigid slab)</a:t>
            </a:r>
          </a:p>
          <a:p>
            <a:pPr lvl="1"/>
            <a:r>
              <a:rPr lang="en-GB" b="1" dirty="0"/>
              <a:t>Delamination/dripping of lower crust into the mantle? </a:t>
            </a:r>
            <a:r>
              <a:rPr lang="en-GB" dirty="0"/>
              <a:t>High mantle </a:t>
            </a:r>
            <a:r>
              <a:rPr lang="en-GB" i="1" dirty="0"/>
              <a:t>T</a:t>
            </a:r>
            <a:r>
              <a:rPr lang="en-GB" i="1" baseline="-25000" dirty="0"/>
              <a:t>P</a:t>
            </a:r>
            <a:r>
              <a:rPr lang="en-GB" i="1" dirty="0"/>
              <a:t>?</a:t>
            </a:r>
            <a:endParaRPr lang="en-GB" b="1" dirty="0"/>
          </a:p>
          <a:p>
            <a:pPr lvl="1"/>
            <a:r>
              <a:rPr lang="en-GB" b="1" dirty="0"/>
              <a:t>Extremely thick crust? </a:t>
            </a:r>
            <a:r>
              <a:rPr lang="en-GB" dirty="0"/>
              <a:t>Himalayan-type </a:t>
            </a:r>
            <a:r>
              <a:rPr lang="en-GB" dirty="0" err="1"/>
              <a:t>orogenesis</a:t>
            </a:r>
            <a:r>
              <a:rPr lang="en-GB" dirty="0"/>
              <a:t> in the Archean?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&gt; Goldschmidt 2023 - The trouble with TTGs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Geodynamic implications</a:t>
            </a:r>
          </a:p>
        </p:txBody>
      </p:sp>
      <p:pic>
        <p:nvPicPr>
          <p:cNvPr id="1026" name="Picture 2" descr="Fig.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6"/>
          <a:stretch/>
        </p:blipFill>
        <p:spPr bwMode="auto">
          <a:xfrm>
            <a:off x="4495800" y="2965019"/>
            <a:ext cx="4191000" cy="31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2800" y="5890203"/>
            <a:ext cx="152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Laurent et al. (2020) Nature Geoscience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2895600"/>
            <a:ext cx="3810000" cy="323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Most Archean TTG-related studies ultimately discuss </a:t>
            </a:r>
            <a:r>
              <a:rPr lang="en-GB" b="1" dirty="0"/>
              <a:t>plate tectonics </a:t>
            </a:r>
            <a:r>
              <a:rPr lang="en-GB" dirty="0"/>
              <a:t>and </a:t>
            </a:r>
            <a:r>
              <a:rPr lang="en-GB" b="1" dirty="0"/>
              <a:t>crust formation </a:t>
            </a:r>
            <a:r>
              <a:rPr lang="en-GB" dirty="0"/>
              <a:t>on Earth or Earth-like planets</a:t>
            </a:r>
          </a:p>
          <a:p>
            <a:r>
              <a:rPr lang="en-GB" dirty="0"/>
              <a:t>‘Conventional’ tectonic models fit melting of basalts at various depths, assuming that the bulk geochemistry of TTGs </a:t>
            </a:r>
            <a:r>
              <a:rPr lang="en-GB" b="1" dirty="0"/>
              <a:t>faithfully reflects those of the parent liquids</a:t>
            </a:r>
          </a:p>
          <a:p>
            <a:pPr lvl="1"/>
            <a:r>
              <a:rPr lang="en-GB" dirty="0"/>
              <a:t>What if this is not true?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7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2526</Words>
  <Application>Microsoft Office PowerPoint</Application>
  <PresentationFormat>On-screen Show (4:3)</PresentationFormat>
  <Paragraphs>290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The troublesome petrogenesis of Archean TTG magmas: current understanding and future directions</vt:lpstr>
      <vt:lpstr>Plutonic igneous rock classification</vt:lpstr>
      <vt:lpstr>Plutonic igneous rock classification</vt:lpstr>
      <vt:lpstr>Resources</vt:lpstr>
      <vt:lpstr>Archean granitoids</vt:lpstr>
      <vt:lpstr>Archean TTG magmas</vt:lpstr>
      <vt:lpstr>Classification systems</vt:lpstr>
      <vt:lpstr>Geochemistry</vt:lpstr>
      <vt:lpstr>Geodynamic implications</vt:lpstr>
      <vt:lpstr>Geodynamic implications</vt:lpstr>
      <vt:lpstr>Geodynamic implications</vt:lpstr>
      <vt:lpstr>Key issues remaining</vt:lpstr>
      <vt:lpstr>Magma hybridization</vt:lpstr>
      <vt:lpstr>Our approach</vt:lpstr>
      <vt:lpstr>Major elements</vt:lpstr>
      <vt:lpstr>Major elements</vt:lpstr>
      <vt:lpstr>Trace elements</vt:lpstr>
      <vt:lpstr>Identifying magma mixing/hybridization in nature</vt:lpstr>
      <vt:lpstr>Identifying magma mixing/hybridization in nature</vt:lpstr>
      <vt:lpstr>Fractional crystallization</vt:lpstr>
      <vt:lpstr>Generating multiple TTG types from a single source</vt:lpstr>
      <vt:lpstr>Generating multiple TTG types from a single source</vt:lpstr>
      <vt:lpstr>Generating multiple TTG types from a single source</vt:lpstr>
      <vt:lpstr>Generating multiple TTG types from a single source</vt:lpstr>
      <vt:lpstr>Hbl-bearing source?</vt:lpstr>
      <vt:lpstr>Kendrick et al. (2021) Geology</vt:lpstr>
      <vt:lpstr>Discussion</vt:lpstr>
      <vt:lpstr>Discussion</vt:lpstr>
      <vt:lpstr>Future directions</vt:lpstr>
      <vt:lpstr>Future directions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</dc:creator>
  <cp:lastModifiedBy>Richard Palin</cp:lastModifiedBy>
  <cp:revision>639</cp:revision>
  <dcterms:created xsi:type="dcterms:W3CDTF">2006-08-16T00:00:00Z</dcterms:created>
  <dcterms:modified xsi:type="dcterms:W3CDTF">2023-07-13T07:26:52Z</dcterms:modified>
</cp:coreProperties>
</file>