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692000" cx="7560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083243" y="744538"/>
            <a:ext cx="26313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smaller version: </a:t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083243" y="744538"/>
            <a:ext cx="26313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8943253b02_0_45:notes"/>
          <p:cNvSpPr txBox="1"/>
          <p:nvPr>
            <p:ph idx="1" type="body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smaller version: </a:t>
            </a:r>
            <a:endParaRPr/>
          </a:p>
        </p:txBody>
      </p:sp>
      <p:sp>
        <p:nvSpPr>
          <p:cNvPr id="99" name="Google Shape;99;g38943253b02_0_45:notes"/>
          <p:cNvSpPr/>
          <p:nvPr>
            <p:ph idx="2" type="sldImg"/>
          </p:nvPr>
        </p:nvSpPr>
        <p:spPr>
          <a:xfrm>
            <a:off x="2083243" y="744538"/>
            <a:ext cx="26313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8943253b02_0_57:notes"/>
          <p:cNvSpPr txBox="1"/>
          <p:nvPr>
            <p:ph idx="1" type="body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smaller version: </a:t>
            </a:r>
            <a:endParaRPr/>
          </a:p>
        </p:txBody>
      </p:sp>
      <p:sp>
        <p:nvSpPr>
          <p:cNvPr id="112" name="Google Shape;112;g38943253b02_0_57:notes"/>
          <p:cNvSpPr/>
          <p:nvPr>
            <p:ph idx="2" type="sldImg"/>
          </p:nvPr>
        </p:nvSpPr>
        <p:spPr>
          <a:xfrm>
            <a:off x="2083243" y="744538"/>
            <a:ext cx="26313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8943253b02_0_69:notes"/>
          <p:cNvSpPr txBox="1"/>
          <p:nvPr>
            <p:ph idx="1" type="body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smaller version: </a:t>
            </a:r>
            <a:endParaRPr/>
          </a:p>
        </p:txBody>
      </p:sp>
      <p:sp>
        <p:nvSpPr>
          <p:cNvPr id="125" name="Google Shape;125;g38943253b02_0_69:notes"/>
          <p:cNvSpPr/>
          <p:nvPr>
            <p:ph idx="2" type="sldImg"/>
          </p:nvPr>
        </p:nvSpPr>
        <p:spPr>
          <a:xfrm>
            <a:off x="2083243" y="744538"/>
            <a:ext cx="26313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378000" y="428176"/>
            <a:ext cx="6804000" cy="178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378000" y="2494808"/>
            <a:ext cx="3339000" cy="7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1196" lvl="0" marL="4572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3"/>
              <a:buChar char="•"/>
              <a:defRPr sz="3033"/>
            </a:lvl1pPr>
            <a:lvl2pPr indent="-393700" lvl="1" marL="9144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–"/>
              <a:defRPr sz="2600"/>
            </a:lvl2pPr>
            <a:lvl3pPr indent="-366205" lvl="2" marL="13716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Char char="•"/>
              <a:defRPr sz="2167"/>
            </a:lvl3pPr>
            <a:lvl4pPr indent="-352425" lvl="3" marL="18288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–"/>
              <a:defRPr sz="1950"/>
            </a:lvl4pPr>
            <a:lvl5pPr indent="-352425" lvl="4" marL="22860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»"/>
              <a:defRPr sz="1950"/>
            </a:lvl5pPr>
            <a:lvl6pPr indent="-352425" lvl="5" marL="27432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6pPr>
            <a:lvl7pPr indent="-352425" lvl="6" marL="32004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7pPr>
            <a:lvl8pPr indent="-352425" lvl="7" marL="36576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8pPr>
            <a:lvl9pPr indent="-352425" lvl="8" marL="41148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9pPr>
          </a:lstStyle>
          <a:p/>
        </p:txBody>
      </p:sp>
      <p:sp>
        <p:nvSpPr>
          <p:cNvPr id="18" name="Google Shape;18;p2"/>
          <p:cNvSpPr txBox="1"/>
          <p:nvPr>
            <p:ph idx="2" type="body"/>
          </p:nvPr>
        </p:nvSpPr>
        <p:spPr>
          <a:xfrm>
            <a:off x="3843000" y="2494808"/>
            <a:ext cx="3339000" cy="7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1196" lvl="0" marL="4572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3"/>
              <a:buChar char="•"/>
              <a:defRPr sz="3033"/>
            </a:lvl1pPr>
            <a:lvl2pPr indent="-393700" lvl="1" marL="9144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–"/>
              <a:defRPr sz="2600"/>
            </a:lvl2pPr>
            <a:lvl3pPr indent="-366205" lvl="2" marL="13716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Char char="•"/>
              <a:defRPr sz="2167"/>
            </a:lvl3pPr>
            <a:lvl4pPr indent="-352425" lvl="3" marL="18288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–"/>
              <a:defRPr sz="1950"/>
            </a:lvl4pPr>
            <a:lvl5pPr indent="-352425" lvl="4" marL="22860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»"/>
              <a:defRPr sz="1950"/>
            </a:lvl5pPr>
            <a:lvl6pPr indent="-352425" lvl="5" marL="27432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6pPr>
            <a:lvl7pPr indent="-352425" lvl="6" marL="32004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7pPr>
            <a:lvl8pPr indent="-352425" lvl="7" marL="36576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8pPr>
            <a:lvl9pPr indent="-352425" lvl="8" marL="41148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37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2583000" y="9909908"/>
            <a:ext cx="239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541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ctrTitle"/>
          </p:nvPr>
        </p:nvSpPr>
        <p:spPr>
          <a:xfrm>
            <a:off x="567000" y="3321458"/>
            <a:ext cx="6426000" cy="229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subTitle"/>
          </p:nvPr>
        </p:nvSpPr>
        <p:spPr>
          <a:xfrm>
            <a:off x="1134000" y="6058800"/>
            <a:ext cx="5292000" cy="27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93"/>
              </a:spcBef>
              <a:spcAft>
                <a:spcPts val="0"/>
              </a:spcAft>
              <a:buClr>
                <a:srgbClr val="888888"/>
              </a:buClr>
              <a:buSzPts val="3467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rgbClr val="888888"/>
              </a:buClr>
              <a:buSzPts val="3033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rgbClr val="888888"/>
              </a:buClr>
              <a:buSzPts val="2167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rgbClr val="888888"/>
              </a:buClr>
              <a:buSzPts val="2167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rgbClr val="888888"/>
              </a:buClr>
              <a:buSzPts val="2167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rgbClr val="888888"/>
              </a:buClr>
              <a:buSzPts val="2167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rgbClr val="888888"/>
              </a:buClr>
              <a:buSzPts val="2167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rgbClr val="888888"/>
              </a:buClr>
              <a:buSzPts val="2167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37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2583000" y="9909908"/>
            <a:ext cx="239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541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378000" y="428176"/>
            <a:ext cx="6804000" cy="178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378000" y="2494808"/>
            <a:ext cx="6804000" cy="7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37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2583000" y="9909908"/>
            <a:ext cx="239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541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597188" y="6870608"/>
            <a:ext cx="6426000" cy="21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33"/>
              <a:buFont typeface="Calibri"/>
              <a:buNone/>
              <a:defRPr b="1" sz="4333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597188" y="4531726"/>
            <a:ext cx="6426000" cy="2339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rgbClr val="888888"/>
              </a:buClr>
              <a:buSzPts val="2167"/>
              <a:buNone/>
              <a:defRPr sz="2167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rgbClr val="888888"/>
              </a:buClr>
              <a:buSzPts val="1950"/>
              <a:buNone/>
              <a:defRPr sz="19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rgbClr val="888888"/>
              </a:buClr>
              <a:buSzPts val="1733"/>
              <a:buNone/>
              <a:defRPr sz="1733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03"/>
              </a:spcBef>
              <a:spcAft>
                <a:spcPts val="0"/>
              </a:spcAft>
              <a:buClr>
                <a:srgbClr val="888888"/>
              </a:buClr>
              <a:buSzPts val="1517"/>
              <a:buNone/>
              <a:defRPr sz="1517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03"/>
              </a:spcBef>
              <a:spcAft>
                <a:spcPts val="0"/>
              </a:spcAft>
              <a:buClr>
                <a:srgbClr val="888888"/>
              </a:buClr>
              <a:buSzPts val="1517"/>
              <a:buNone/>
              <a:defRPr sz="1517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303"/>
              </a:spcBef>
              <a:spcAft>
                <a:spcPts val="0"/>
              </a:spcAft>
              <a:buClr>
                <a:srgbClr val="888888"/>
              </a:buClr>
              <a:buSzPts val="1517"/>
              <a:buNone/>
              <a:defRPr sz="1517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303"/>
              </a:spcBef>
              <a:spcAft>
                <a:spcPts val="0"/>
              </a:spcAft>
              <a:buClr>
                <a:srgbClr val="888888"/>
              </a:buClr>
              <a:buSzPts val="1517"/>
              <a:buNone/>
              <a:defRPr sz="1517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303"/>
              </a:spcBef>
              <a:spcAft>
                <a:spcPts val="0"/>
              </a:spcAft>
              <a:buClr>
                <a:srgbClr val="888888"/>
              </a:buClr>
              <a:buSzPts val="1517"/>
              <a:buNone/>
              <a:defRPr sz="1517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303"/>
              </a:spcBef>
              <a:spcAft>
                <a:spcPts val="0"/>
              </a:spcAft>
              <a:buClr>
                <a:srgbClr val="888888"/>
              </a:buClr>
              <a:buSzPts val="1517"/>
              <a:buNone/>
              <a:defRPr sz="1517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37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2583000" y="9909908"/>
            <a:ext cx="239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541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378000" y="428176"/>
            <a:ext cx="6804000" cy="178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67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78000" y="2393326"/>
            <a:ext cx="33405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b="1" sz="2600"/>
            </a:lvl1pPr>
            <a:lvl2pPr indent="-228600" lvl="1" marL="9144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None/>
              <a:defRPr b="1" sz="2167"/>
            </a:lvl2pPr>
            <a:lvl3pPr indent="-228600" lvl="2" marL="13716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b="1" sz="1950"/>
            </a:lvl3pPr>
            <a:lvl4pPr indent="-228600" lvl="3" marL="18288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None/>
              <a:defRPr b="1" sz="1733"/>
            </a:lvl4pPr>
            <a:lvl5pPr indent="-228600" lvl="4" marL="22860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None/>
              <a:defRPr b="1" sz="1733"/>
            </a:lvl5pPr>
            <a:lvl6pPr indent="-228600" lvl="5" marL="27432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None/>
              <a:defRPr b="1" sz="1733"/>
            </a:lvl6pPr>
            <a:lvl7pPr indent="-228600" lvl="6" marL="32004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None/>
              <a:defRPr b="1" sz="1733"/>
            </a:lvl7pPr>
            <a:lvl8pPr indent="-228600" lvl="7" marL="36576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None/>
              <a:defRPr b="1" sz="1733"/>
            </a:lvl8pPr>
            <a:lvl9pPr indent="-228600" lvl="8" marL="41148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None/>
              <a:defRPr b="1" sz="1733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378000" y="3390750"/>
            <a:ext cx="3340500" cy="61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indent="-366205" lvl="1" marL="9144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Char char="–"/>
              <a:defRPr sz="2167"/>
            </a:lvl2pPr>
            <a:lvl3pPr indent="-352425" lvl="2" marL="13716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3pPr>
            <a:lvl4pPr indent="-338646" lvl="3" marL="18288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–"/>
              <a:defRPr sz="1733"/>
            </a:lvl4pPr>
            <a:lvl5pPr indent="-338645" lvl="4" marL="22860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»"/>
              <a:defRPr sz="1733"/>
            </a:lvl5pPr>
            <a:lvl6pPr indent="-338645" lvl="5" marL="27432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•"/>
              <a:defRPr sz="1733"/>
            </a:lvl6pPr>
            <a:lvl7pPr indent="-338645" lvl="6" marL="32004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•"/>
              <a:defRPr sz="1733"/>
            </a:lvl7pPr>
            <a:lvl8pPr indent="-338646" lvl="7" marL="36576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•"/>
              <a:defRPr sz="1733"/>
            </a:lvl8pPr>
            <a:lvl9pPr indent="-338646" lvl="8" marL="41148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•"/>
              <a:defRPr sz="1733"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3840377" y="2393326"/>
            <a:ext cx="33417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b="1" sz="2600"/>
            </a:lvl1pPr>
            <a:lvl2pPr indent="-228600" lvl="1" marL="9144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None/>
              <a:defRPr b="1" sz="2167"/>
            </a:lvl2pPr>
            <a:lvl3pPr indent="-228600" lvl="2" marL="13716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b="1" sz="1950"/>
            </a:lvl3pPr>
            <a:lvl4pPr indent="-228600" lvl="3" marL="18288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None/>
              <a:defRPr b="1" sz="1733"/>
            </a:lvl4pPr>
            <a:lvl5pPr indent="-228600" lvl="4" marL="22860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None/>
              <a:defRPr b="1" sz="1733"/>
            </a:lvl5pPr>
            <a:lvl6pPr indent="-228600" lvl="5" marL="27432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None/>
              <a:defRPr b="1" sz="1733"/>
            </a:lvl6pPr>
            <a:lvl7pPr indent="-228600" lvl="6" marL="32004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None/>
              <a:defRPr b="1" sz="1733"/>
            </a:lvl7pPr>
            <a:lvl8pPr indent="-228600" lvl="7" marL="36576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None/>
              <a:defRPr b="1" sz="1733"/>
            </a:lvl8pPr>
            <a:lvl9pPr indent="-228600" lvl="8" marL="41148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None/>
              <a:defRPr b="1" sz="1733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3840377" y="3390750"/>
            <a:ext cx="3341700" cy="61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indent="-366205" lvl="1" marL="9144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Char char="–"/>
              <a:defRPr sz="2167"/>
            </a:lvl2pPr>
            <a:lvl3pPr indent="-352425" lvl="2" marL="13716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3pPr>
            <a:lvl4pPr indent="-338646" lvl="3" marL="18288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–"/>
              <a:defRPr sz="1733"/>
            </a:lvl4pPr>
            <a:lvl5pPr indent="-338645" lvl="4" marL="22860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»"/>
              <a:defRPr sz="1733"/>
            </a:lvl5pPr>
            <a:lvl6pPr indent="-338645" lvl="5" marL="27432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•"/>
              <a:defRPr sz="1733"/>
            </a:lvl6pPr>
            <a:lvl7pPr indent="-338645" lvl="6" marL="32004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•"/>
              <a:defRPr sz="1733"/>
            </a:lvl7pPr>
            <a:lvl8pPr indent="-338646" lvl="7" marL="36576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•"/>
              <a:defRPr sz="1733"/>
            </a:lvl8pPr>
            <a:lvl9pPr indent="-338646" lvl="8" marL="4114800" algn="l">
              <a:lnSpc>
                <a:spcPct val="10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•"/>
              <a:defRPr sz="1733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37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2583000" y="9909908"/>
            <a:ext cx="239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541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378000" y="428176"/>
            <a:ext cx="6804000" cy="178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37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2583000" y="9909908"/>
            <a:ext cx="239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541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37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2583000" y="9909908"/>
            <a:ext cx="239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541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378002" y="425700"/>
            <a:ext cx="2487000" cy="18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7"/>
              <a:buFont typeface="Calibri"/>
              <a:buNone/>
              <a:defRPr b="1" sz="216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2955752" y="425708"/>
            <a:ext cx="4226100" cy="9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8755" lvl="0" marL="457200" algn="l">
              <a:lnSpc>
                <a:spcPct val="100000"/>
              </a:lnSpc>
              <a:spcBef>
                <a:spcPts val="693"/>
              </a:spcBef>
              <a:spcAft>
                <a:spcPts val="0"/>
              </a:spcAft>
              <a:buClr>
                <a:schemeClr val="dk1"/>
              </a:buClr>
              <a:buSzPts val="3467"/>
              <a:buChar char="•"/>
              <a:defRPr sz="3466"/>
            </a:lvl1pPr>
            <a:lvl2pPr indent="-421196" lvl="1" marL="91440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3"/>
              <a:buChar char="–"/>
              <a:defRPr sz="3033"/>
            </a:lvl2pPr>
            <a:lvl3pPr indent="-393700" lvl="2" marL="1371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3pPr>
            <a:lvl4pPr indent="-366205" lvl="3" marL="18288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Char char="–"/>
              <a:defRPr sz="2167"/>
            </a:lvl4pPr>
            <a:lvl5pPr indent="-366205" lvl="4" marL="22860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Char char="»"/>
              <a:defRPr sz="2167"/>
            </a:lvl5pPr>
            <a:lvl6pPr indent="-366205" lvl="5" marL="27432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Char char="•"/>
              <a:defRPr sz="2167"/>
            </a:lvl6pPr>
            <a:lvl7pPr indent="-366205" lvl="6" marL="32004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Char char="•"/>
              <a:defRPr sz="2167"/>
            </a:lvl7pPr>
            <a:lvl8pPr indent="-366204" lvl="7" marL="36576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Char char="•"/>
              <a:defRPr sz="2167"/>
            </a:lvl8pPr>
            <a:lvl9pPr indent="-366204" lvl="8" marL="411480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Char char="•"/>
              <a:defRPr sz="2167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378002" y="2237405"/>
            <a:ext cx="2487000" cy="73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517"/>
              <a:buNone/>
              <a:defRPr sz="1517"/>
            </a:lvl1pPr>
            <a:lvl2pPr indent="-228600" lvl="1" marL="91440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indent="-228600" lvl="2" marL="1371600" algn="l">
              <a:lnSpc>
                <a:spcPct val="100000"/>
              </a:lnSpc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None/>
              <a:defRPr sz="1083"/>
            </a:lvl3pPr>
            <a:lvl4pPr indent="-228600" lvl="3" marL="1828800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4pPr>
            <a:lvl5pPr indent="-228600" lvl="4" marL="2286000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5pPr>
            <a:lvl6pPr indent="-228600" lvl="5" marL="2743200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6pPr>
            <a:lvl7pPr indent="-228600" lvl="6" marL="3200400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7pPr>
            <a:lvl8pPr indent="-228600" lvl="7" marL="3657600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8pPr>
            <a:lvl9pPr indent="-228600" lvl="8" marL="4114800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37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2583000" y="9909908"/>
            <a:ext cx="239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541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481813" y="7484400"/>
            <a:ext cx="4536000" cy="883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7"/>
              <a:buFont typeface="Calibri"/>
              <a:buNone/>
              <a:defRPr b="1" sz="216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481813" y="955350"/>
            <a:ext cx="4536000" cy="64152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481813" y="8367976"/>
            <a:ext cx="45360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517"/>
              <a:buNone/>
              <a:defRPr sz="1517"/>
            </a:lvl1pPr>
            <a:lvl2pPr indent="-228600" lvl="1" marL="91440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indent="-228600" lvl="2" marL="1371600" algn="l">
              <a:lnSpc>
                <a:spcPct val="100000"/>
              </a:lnSpc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None/>
              <a:defRPr sz="1083"/>
            </a:lvl3pPr>
            <a:lvl4pPr indent="-228600" lvl="3" marL="1828800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4pPr>
            <a:lvl5pPr indent="-228600" lvl="4" marL="2286000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5pPr>
            <a:lvl6pPr indent="-228600" lvl="5" marL="2743200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6pPr>
            <a:lvl7pPr indent="-228600" lvl="6" marL="3200400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7pPr>
            <a:lvl8pPr indent="-228600" lvl="7" marL="3657600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8pPr>
            <a:lvl9pPr indent="-228600" lvl="8" marL="4114800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37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2583000" y="9909908"/>
            <a:ext cx="239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541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378000" y="428176"/>
            <a:ext cx="6804000" cy="178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51850" y="2620957"/>
            <a:ext cx="7056300" cy="68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37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2583000" y="9909908"/>
            <a:ext cx="239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541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1770150" y="4139034"/>
            <a:ext cx="9122700" cy="17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-1694850" y="2501034"/>
            <a:ext cx="9122700" cy="49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37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2583000" y="9909908"/>
            <a:ext cx="239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541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378000" y="428176"/>
            <a:ext cx="6804000" cy="178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67"/>
              <a:buFont typeface="Calibri"/>
              <a:buNone/>
              <a:defRPr b="0" i="0" sz="47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378000" y="2494808"/>
            <a:ext cx="6804000" cy="7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8755" lvl="0" marL="457200" marR="0" rtl="0" algn="l">
              <a:lnSpc>
                <a:spcPct val="100000"/>
              </a:lnSpc>
              <a:spcBef>
                <a:spcPts val="693"/>
              </a:spcBef>
              <a:spcAft>
                <a:spcPts val="0"/>
              </a:spcAft>
              <a:buClr>
                <a:schemeClr val="dk1"/>
              </a:buClr>
              <a:buSzPts val="3467"/>
              <a:buFont typeface="Arial"/>
              <a:buChar char="•"/>
              <a:defRPr b="0" i="0" sz="346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21196" lvl="1" marL="914400" marR="0" rtl="0" algn="l">
              <a:lnSpc>
                <a:spcPct val="100000"/>
              </a:lnSpc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3"/>
              <a:buFont typeface="Arial"/>
              <a:buChar char="–"/>
              <a:defRPr b="0" i="0" sz="303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93700" lvl="2" marL="13716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6205" lvl="3" marL="1828800" marR="0" rtl="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Font typeface="Arial"/>
              <a:buChar char="–"/>
              <a:defRPr b="0" i="0" sz="21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6205" lvl="4" marL="2286000" marR="0" rtl="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Font typeface="Arial"/>
              <a:buChar char="»"/>
              <a:defRPr b="0" i="0" sz="21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6205" lvl="5" marL="2743200" marR="0" rtl="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Font typeface="Arial"/>
              <a:buChar char="•"/>
              <a:defRPr b="0" i="0" sz="21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6205" lvl="6" marL="3200400" marR="0" rtl="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Font typeface="Arial"/>
              <a:buChar char="•"/>
              <a:defRPr b="0" i="0" sz="21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6204" lvl="7" marL="3657600" marR="0" rtl="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Font typeface="Arial"/>
              <a:buChar char="•"/>
              <a:defRPr b="0" i="0" sz="21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6204" lvl="8" marL="4114800" marR="0" rtl="0" algn="l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>
                <a:schemeClr val="dk1"/>
              </a:buClr>
              <a:buSzPts val="2167"/>
              <a:buFont typeface="Arial"/>
              <a:buChar char="•"/>
              <a:defRPr b="0" i="0" sz="21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37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2583000" y="9909908"/>
            <a:ext cx="239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5418000" y="9909908"/>
            <a:ext cx="176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7175" y="331450"/>
            <a:ext cx="1964625" cy="50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4">
            <a:alphaModFix/>
          </a:blip>
          <a:srcRect b="0" l="5068" r="0" t="0"/>
          <a:stretch/>
        </p:blipFill>
        <p:spPr>
          <a:xfrm>
            <a:off x="2742475" y="7579718"/>
            <a:ext cx="2075025" cy="267995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350538" y="259325"/>
            <a:ext cx="6858900" cy="74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457200" lvl="0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3300">
                <a:latin typeface="Arial"/>
                <a:ea typeface="Arial"/>
                <a:cs typeface="Arial"/>
                <a:sym typeface="Arial"/>
              </a:rPr>
              <a:t>   Oxford University</a:t>
            </a:r>
            <a:r>
              <a:rPr lang="en-GB" sz="3400">
                <a:latin typeface="Arial"/>
                <a:ea typeface="Arial"/>
                <a:cs typeface="Arial"/>
                <a:sym typeface="Arial"/>
              </a:rPr>
              <a:t> </a:t>
            </a:r>
            <a:endParaRPr sz="4333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3400">
                <a:latin typeface="Arial"/>
                <a:ea typeface="Arial"/>
                <a:cs typeface="Arial"/>
                <a:sym typeface="Arial"/>
              </a:rPr>
              <a:t>Speculative Fiction Group</a:t>
            </a:r>
            <a:endParaRPr sz="4333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2500">
                <a:latin typeface="Arial"/>
                <a:ea typeface="Arial"/>
                <a:cs typeface="Arial"/>
                <a:sym typeface="Arial"/>
              </a:rPr>
              <a:t>We’re a friendly, diverse group of people who enjoy sci fi, fantasy, and all things speculative.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2200">
                <a:latin typeface="Arial"/>
                <a:ea typeface="Arial"/>
                <a:cs typeface="Arial"/>
                <a:sym typeface="Arial"/>
              </a:rPr>
              <a:t>→ Sun 1</a:t>
            </a:r>
            <a:r>
              <a:rPr baseline="30000" lang="en-GB" sz="2200"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Week (13 Oct) 8pm: 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come recommend and be recommended some books at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Trinity College, Teaching room 5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2200">
                <a:latin typeface="Arial"/>
                <a:ea typeface="Arial"/>
                <a:cs typeface="Arial"/>
                <a:sym typeface="Arial"/>
              </a:rPr>
              <a:t>→ Sun 2</a:t>
            </a:r>
            <a:r>
              <a:rPr baseline="30000" lang="en-GB" sz="2200">
                <a:latin typeface="Arial"/>
                <a:ea typeface="Arial"/>
                <a:cs typeface="Arial"/>
                <a:sym typeface="Arial"/>
              </a:rPr>
              <a:t>nd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Week (20 Oct) 8pm, Trinity College </a:t>
            </a:r>
            <a:r>
              <a:rPr lang="en-GB" sz="2100">
                <a:latin typeface="Arial"/>
                <a:ea typeface="Arial"/>
                <a:cs typeface="Arial"/>
                <a:sym typeface="Arial"/>
              </a:rPr>
              <a:t>College: discussion on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Evil as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portrayed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in SFF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2200" u="sng">
                <a:latin typeface="Arial"/>
                <a:ea typeface="Arial"/>
                <a:cs typeface="Arial"/>
                <a:sym typeface="Arial"/>
              </a:rPr>
              <a:t>Future meetings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(Sundays 8pm in Trinity College): collaborative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storytelling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second-hand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bookstore crawl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inter-society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Geek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Quiz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open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themed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discussions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discussion with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Juliet McKenna, 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creative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writing sessions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Christmas in the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Library 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(of ~900 books!) featuring 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the game of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Werewolf…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2500">
                <a:latin typeface="Arial"/>
                <a:ea typeface="Arial"/>
                <a:cs typeface="Arial"/>
                <a:sym typeface="Arial"/>
              </a:rPr>
              <a:t>For a full term-card with latest details of meetings, join our Discord or see our website.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2500">
                <a:latin typeface="Arial"/>
                <a:ea typeface="Arial"/>
                <a:cs typeface="Arial"/>
                <a:sym typeface="Arial"/>
              </a:rPr>
              <a:t>    								  </a:t>
            </a:r>
            <a:endParaRPr sz="25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2390" y="7701193"/>
            <a:ext cx="1982949" cy="198294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664981" y="9768056"/>
            <a:ext cx="11601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74350" lIns="74350" spcFirstLastPara="1" rIns="74350" wrap="square" tIns="74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33">
                <a:solidFill>
                  <a:srgbClr val="000000"/>
                </a:solidFill>
              </a:rPr>
              <a:t>Discord</a:t>
            </a:r>
            <a:endParaRPr b="1" sz="2033">
              <a:solidFill>
                <a:srgbClr val="000000"/>
              </a:solidFill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169325" y="7610672"/>
            <a:ext cx="2189100" cy="2618100"/>
          </a:xfrm>
          <a:prstGeom prst="rect">
            <a:avLst/>
          </a:prstGeom>
          <a:noFill/>
          <a:ln cap="flat" cmpd="sng" w="309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350" lIns="74350" spcFirstLastPara="1" rIns="74350" wrap="square" tIns="74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39"/>
          </a:p>
        </p:txBody>
      </p:sp>
      <p:pic>
        <p:nvPicPr>
          <p:cNvPr id="94" name="Google Shape;9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4549" y="7701171"/>
            <a:ext cx="1982949" cy="198294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 txBox="1"/>
          <p:nvPr/>
        </p:nvSpPr>
        <p:spPr>
          <a:xfrm>
            <a:off x="5516006" y="9768035"/>
            <a:ext cx="11601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74350" lIns="74350" spcFirstLastPara="1" rIns="74350" wrap="square" tIns="74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33">
                <a:solidFill>
                  <a:srgbClr val="000000"/>
                </a:solidFill>
              </a:rPr>
              <a:t>Website</a:t>
            </a:r>
            <a:endParaRPr b="1" sz="2033">
              <a:solidFill>
                <a:srgbClr val="000000"/>
              </a:solidFill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5020350" y="7610650"/>
            <a:ext cx="2189100" cy="2618100"/>
          </a:xfrm>
          <a:prstGeom prst="rect">
            <a:avLst/>
          </a:prstGeom>
          <a:noFill/>
          <a:ln cap="flat" cmpd="sng" w="309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350" lIns="74350" spcFirstLastPara="1" rIns="74350" wrap="square" tIns="74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39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7175" y="331450"/>
            <a:ext cx="1964625" cy="50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4">
            <a:alphaModFix/>
          </a:blip>
          <a:srcRect b="0" l="5069" r="0" t="0"/>
          <a:stretch/>
        </p:blipFill>
        <p:spPr>
          <a:xfrm>
            <a:off x="2742475" y="7579718"/>
            <a:ext cx="2075025" cy="267995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>
            <p:ph idx="1" type="body"/>
          </p:nvPr>
        </p:nvSpPr>
        <p:spPr>
          <a:xfrm>
            <a:off x="350538" y="259325"/>
            <a:ext cx="6858900" cy="74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457200" lvl="0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3300">
                <a:latin typeface="Arial"/>
                <a:ea typeface="Arial"/>
                <a:cs typeface="Arial"/>
                <a:sym typeface="Arial"/>
              </a:rPr>
              <a:t>   Oxford University</a:t>
            </a:r>
            <a:r>
              <a:rPr lang="en-GB" sz="3400">
                <a:latin typeface="Arial"/>
                <a:ea typeface="Arial"/>
                <a:cs typeface="Arial"/>
                <a:sym typeface="Arial"/>
              </a:rPr>
              <a:t> </a:t>
            </a:r>
            <a:endParaRPr sz="4333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3400">
                <a:latin typeface="Arial"/>
                <a:ea typeface="Arial"/>
                <a:cs typeface="Arial"/>
                <a:sym typeface="Arial"/>
              </a:rPr>
              <a:t>Speculative Fiction Group</a:t>
            </a:r>
            <a:endParaRPr sz="4333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2500">
                <a:latin typeface="Arial"/>
                <a:ea typeface="Arial"/>
                <a:cs typeface="Arial"/>
                <a:sym typeface="Arial"/>
              </a:rPr>
              <a:t>We’re a friendly, diverse group of people who enjoy sci fi, fantasy, and all things speculative.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2200">
                <a:latin typeface="Arial"/>
                <a:ea typeface="Arial"/>
                <a:cs typeface="Arial"/>
                <a:sym typeface="Arial"/>
              </a:rPr>
              <a:t>→ Sun 1</a:t>
            </a:r>
            <a:r>
              <a:rPr baseline="30000" lang="en-GB" sz="2200"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Week (13 Oct) 8pm: come recommend and be recommended some books at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Trinity College, Teaching room 5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2200">
                <a:latin typeface="Arial"/>
                <a:ea typeface="Arial"/>
                <a:cs typeface="Arial"/>
                <a:sym typeface="Arial"/>
              </a:rPr>
              <a:t>→ Sun 2</a:t>
            </a:r>
            <a:r>
              <a:rPr baseline="30000" lang="en-GB" sz="2200">
                <a:latin typeface="Arial"/>
                <a:ea typeface="Arial"/>
                <a:cs typeface="Arial"/>
                <a:sym typeface="Arial"/>
              </a:rPr>
              <a:t>nd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Week (20 Oct) 8pm, Trinity College </a:t>
            </a:r>
            <a:r>
              <a:rPr lang="en-GB" sz="2100">
                <a:latin typeface="Arial"/>
                <a:ea typeface="Arial"/>
                <a:cs typeface="Arial"/>
                <a:sym typeface="Arial"/>
              </a:rPr>
              <a:t>College: discussion on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Evil as portrayed in SFF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2200" u="sng">
                <a:latin typeface="Arial"/>
                <a:ea typeface="Arial"/>
                <a:cs typeface="Arial"/>
                <a:sym typeface="Arial"/>
              </a:rPr>
              <a:t>Future meetings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(Sundays 8pm in Trinity College): collaborative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storytelling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second-hand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bookstore crawl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inter-society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Geek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Quiz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open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themed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discussions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discussion with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Juliet McKenna, 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creative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writing sessions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Christmas in the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Library 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(of ~900 books!) featuring the game of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Werewolf…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2500">
                <a:latin typeface="Arial"/>
                <a:ea typeface="Arial"/>
                <a:cs typeface="Arial"/>
                <a:sym typeface="Arial"/>
              </a:rPr>
              <a:t>For a full term-card with latest details of meetings, join our Discord or see our website.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2500">
                <a:latin typeface="Arial"/>
                <a:ea typeface="Arial"/>
                <a:cs typeface="Arial"/>
                <a:sym typeface="Arial"/>
              </a:rPr>
              <a:t>    								  </a:t>
            </a:r>
            <a:endParaRPr sz="25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2390" y="7701193"/>
            <a:ext cx="1982949" cy="19829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/>
        </p:nvSpPr>
        <p:spPr>
          <a:xfrm>
            <a:off x="664981" y="9768056"/>
            <a:ext cx="11601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74350" lIns="74350" spcFirstLastPara="1" rIns="74350" wrap="square" tIns="74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33">
                <a:solidFill>
                  <a:srgbClr val="000000"/>
                </a:solidFill>
              </a:rPr>
              <a:t>Discord</a:t>
            </a:r>
            <a:endParaRPr b="1" sz="2033">
              <a:solidFill>
                <a:srgbClr val="000000"/>
              </a:solidFill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169325" y="7610672"/>
            <a:ext cx="2189100" cy="2618100"/>
          </a:xfrm>
          <a:prstGeom prst="rect">
            <a:avLst/>
          </a:prstGeom>
          <a:noFill/>
          <a:ln cap="flat" cmpd="sng" w="309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350" lIns="74350" spcFirstLastPara="1" rIns="74350" wrap="square" tIns="74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39"/>
          </a:p>
        </p:txBody>
      </p:sp>
      <p:pic>
        <p:nvPicPr>
          <p:cNvPr id="107" name="Google Shape;10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4549" y="7701171"/>
            <a:ext cx="1982949" cy="198294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 txBox="1"/>
          <p:nvPr/>
        </p:nvSpPr>
        <p:spPr>
          <a:xfrm>
            <a:off x="5516006" y="9768035"/>
            <a:ext cx="11601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74350" lIns="74350" spcFirstLastPara="1" rIns="74350" wrap="square" tIns="74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33">
                <a:solidFill>
                  <a:srgbClr val="000000"/>
                </a:solidFill>
              </a:rPr>
              <a:t>Website</a:t>
            </a:r>
            <a:endParaRPr b="1" sz="2033">
              <a:solidFill>
                <a:srgbClr val="000000"/>
              </a:solidFill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5020350" y="7610650"/>
            <a:ext cx="2189100" cy="2618100"/>
          </a:xfrm>
          <a:prstGeom prst="rect">
            <a:avLst/>
          </a:prstGeom>
          <a:noFill/>
          <a:ln cap="flat" cmpd="sng" w="309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350" lIns="74350" spcFirstLastPara="1" rIns="74350" wrap="square" tIns="74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39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7175" y="331450"/>
            <a:ext cx="1964625" cy="50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 rotWithShape="1">
          <a:blip r:embed="rId4">
            <a:alphaModFix/>
          </a:blip>
          <a:srcRect b="0" l="5069" r="0" t="0"/>
          <a:stretch/>
        </p:blipFill>
        <p:spPr>
          <a:xfrm>
            <a:off x="2742475" y="7579718"/>
            <a:ext cx="2075025" cy="2679957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>
            <p:ph idx="1" type="body"/>
          </p:nvPr>
        </p:nvSpPr>
        <p:spPr>
          <a:xfrm>
            <a:off x="350538" y="259325"/>
            <a:ext cx="6858900" cy="74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457200" lvl="0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3300">
                <a:latin typeface="Arial"/>
                <a:ea typeface="Arial"/>
                <a:cs typeface="Arial"/>
                <a:sym typeface="Arial"/>
              </a:rPr>
              <a:t>   Oxford University</a:t>
            </a:r>
            <a:r>
              <a:rPr lang="en-GB" sz="3400">
                <a:latin typeface="Arial"/>
                <a:ea typeface="Arial"/>
                <a:cs typeface="Arial"/>
                <a:sym typeface="Arial"/>
              </a:rPr>
              <a:t> </a:t>
            </a:r>
            <a:endParaRPr sz="4333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3400">
                <a:latin typeface="Arial"/>
                <a:ea typeface="Arial"/>
                <a:cs typeface="Arial"/>
                <a:sym typeface="Arial"/>
              </a:rPr>
              <a:t>Speculative Fiction Group</a:t>
            </a:r>
            <a:endParaRPr sz="4333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2500">
                <a:latin typeface="Arial"/>
                <a:ea typeface="Arial"/>
                <a:cs typeface="Arial"/>
                <a:sym typeface="Arial"/>
              </a:rPr>
              <a:t>We’re a friendly, diverse group of people who enjoy sci fi, fantasy, and all things speculative.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2200">
                <a:latin typeface="Arial"/>
                <a:ea typeface="Arial"/>
                <a:cs typeface="Arial"/>
                <a:sym typeface="Arial"/>
              </a:rPr>
              <a:t>→ Sun 1</a:t>
            </a:r>
            <a:r>
              <a:rPr baseline="30000" lang="en-GB" sz="2200"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Week (13 Oct) 8pm: come recommend and be recommended some books at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Trinity College, Teaching room 5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2200">
                <a:latin typeface="Arial"/>
                <a:ea typeface="Arial"/>
                <a:cs typeface="Arial"/>
                <a:sym typeface="Arial"/>
              </a:rPr>
              <a:t>→ Sun 2</a:t>
            </a:r>
            <a:r>
              <a:rPr baseline="30000" lang="en-GB" sz="2200">
                <a:latin typeface="Arial"/>
                <a:ea typeface="Arial"/>
                <a:cs typeface="Arial"/>
                <a:sym typeface="Arial"/>
              </a:rPr>
              <a:t>nd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Week (20 Oct) 8pm, Trinity College </a:t>
            </a:r>
            <a:r>
              <a:rPr lang="en-GB" sz="2100">
                <a:latin typeface="Arial"/>
                <a:ea typeface="Arial"/>
                <a:cs typeface="Arial"/>
                <a:sym typeface="Arial"/>
              </a:rPr>
              <a:t>College: discussion on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Evil as portrayed in SFF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2200" u="sng">
                <a:latin typeface="Arial"/>
                <a:ea typeface="Arial"/>
                <a:cs typeface="Arial"/>
                <a:sym typeface="Arial"/>
              </a:rPr>
              <a:t>Future meetings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(Sundays 8pm in Trinity College): collaborative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storytelling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second-hand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bookstore crawl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inter-society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Geek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Quiz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open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themed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discussions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discussion with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Juliet McKenna, 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creative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writing sessions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Christmas in the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Library 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(of ~900 books!) featuring the game of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Werewolf…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2500">
                <a:latin typeface="Arial"/>
                <a:ea typeface="Arial"/>
                <a:cs typeface="Arial"/>
                <a:sym typeface="Arial"/>
              </a:rPr>
              <a:t>For a full term-card with latest details of meetings, join our Discord or see our website.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2500">
                <a:latin typeface="Arial"/>
                <a:ea typeface="Arial"/>
                <a:cs typeface="Arial"/>
                <a:sym typeface="Arial"/>
              </a:rPr>
              <a:t>    								  </a:t>
            </a:r>
            <a:endParaRPr sz="25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2390" y="7701193"/>
            <a:ext cx="1982949" cy="198294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 txBox="1"/>
          <p:nvPr/>
        </p:nvSpPr>
        <p:spPr>
          <a:xfrm>
            <a:off x="664981" y="9768056"/>
            <a:ext cx="11601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74350" lIns="74350" spcFirstLastPara="1" rIns="74350" wrap="square" tIns="74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33">
                <a:solidFill>
                  <a:srgbClr val="000000"/>
                </a:solidFill>
              </a:rPr>
              <a:t>Discord</a:t>
            </a:r>
            <a:endParaRPr b="1" sz="2033">
              <a:solidFill>
                <a:srgbClr val="000000"/>
              </a:solidFill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169325" y="7610672"/>
            <a:ext cx="2189100" cy="2618100"/>
          </a:xfrm>
          <a:prstGeom prst="rect">
            <a:avLst/>
          </a:prstGeom>
          <a:noFill/>
          <a:ln cap="flat" cmpd="sng" w="309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350" lIns="74350" spcFirstLastPara="1" rIns="74350" wrap="square" tIns="74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39"/>
          </a:p>
        </p:txBody>
      </p:sp>
      <p:pic>
        <p:nvPicPr>
          <p:cNvPr id="120" name="Google Shape;12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4549" y="7701171"/>
            <a:ext cx="1982949" cy="1982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/>
        </p:nvSpPr>
        <p:spPr>
          <a:xfrm>
            <a:off x="5516006" y="9768035"/>
            <a:ext cx="11601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74350" lIns="74350" spcFirstLastPara="1" rIns="74350" wrap="square" tIns="74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33">
                <a:solidFill>
                  <a:srgbClr val="000000"/>
                </a:solidFill>
              </a:rPr>
              <a:t>Website</a:t>
            </a:r>
            <a:endParaRPr b="1" sz="2033">
              <a:solidFill>
                <a:srgbClr val="000000"/>
              </a:solidFill>
            </a:endParaRPr>
          </a:p>
        </p:txBody>
      </p:sp>
      <p:sp>
        <p:nvSpPr>
          <p:cNvPr id="122" name="Google Shape;122;p15"/>
          <p:cNvSpPr/>
          <p:nvPr/>
        </p:nvSpPr>
        <p:spPr>
          <a:xfrm>
            <a:off x="5020350" y="7610650"/>
            <a:ext cx="2189100" cy="2618100"/>
          </a:xfrm>
          <a:prstGeom prst="rect">
            <a:avLst/>
          </a:prstGeom>
          <a:noFill/>
          <a:ln cap="flat" cmpd="sng" w="309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350" lIns="74350" spcFirstLastPara="1" rIns="74350" wrap="square" tIns="74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39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7175" y="331450"/>
            <a:ext cx="1964625" cy="50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 rotWithShape="1">
          <a:blip r:embed="rId4">
            <a:alphaModFix/>
          </a:blip>
          <a:srcRect b="0" l="5069" r="0" t="0"/>
          <a:stretch/>
        </p:blipFill>
        <p:spPr>
          <a:xfrm>
            <a:off x="2742475" y="7579718"/>
            <a:ext cx="2075025" cy="267995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>
            <p:ph idx="1" type="body"/>
          </p:nvPr>
        </p:nvSpPr>
        <p:spPr>
          <a:xfrm>
            <a:off x="350538" y="259325"/>
            <a:ext cx="6858900" cy="74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457200" lvl="0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3300">
                <a:latin typeface="Arial"/>
                <a:ea typeface="Arial"/>
                <a:cs typeface="Arial"/>
                <a:sym typeface="Arial"/>
              </a:rPr>
              <a:t>   Oxford University</a:t>
            </a:r>
            <a:r>
              <a:rPr lang="en-GB" sz="3400">
                <a:latin typeface="Arial"/>
                <a:ea typeface="Arial"/>
                <a:cs typeface="Arial"/>
                <a:sym typeface="Arial"/>
              </a:rPr>
              <a:t> </a:t>
            </a:r>
            <a:endParaRPr sz="4333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3400">
                <a:latin typeface="Arial"/>
                <a:ea typeface="Arial"/>
                <a:cs typeface="Arial"/>
                <a:sym typeface="Arial"/>
              </a:rPr>
              <a:t>Speculative Fiction Group</a:t>
            </a:r>
            <a:endParaRPr sz="4333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2500">
                <a:latin typeface="Arial"/>
                <a:ea typeface="Arial"/>
                <a:cs typeface="Arial"/>
                <a:sym typeface="Arial"/>
              </a:rPr>
              <a:t>We’re a friendly, diverse group of people who enjoy sci fi, fantasy, and all things speculative.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2200">
                <a:latin typeface="Arial"/>
                <a:ea typeface="Arial"/>
                <a:cs typeface="Arial"/>
                <a:sym typeface="Arial"/>
              </a:rPr>
              <a:t>→ Sun 1</a:t>
            </a:r>
            <a:r>
              <a:rPr baseline="30000" lang="en-GB" sz="2200"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Week (13 Oct) 8pm: come recommend and be recommended some books at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Trinity College, Teaching room 5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2200">
                <a:latin typeface="Arial"/>
                <a:ea typeface="Arial"/>
                <a:cs typeface="Arial"/>
                <a:sym typeface="Arial"/>
              </a:rPr>
              <a:t>→ Sun 2</a:t>
            </a:r>
            <a:r>
              <a:rPr baseline="30000" lang="en-GB" sz="2200">
                <a:latin typeface="Arial"/>
                <a:ea typeface="Arial"/>
                <a:cs typeface="Arial"/>
                <a:sym typeface="Arial"/>
              </a:rPr>
              <a:t>nd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Week (20 Oct) 8pm, Trinity College </a:t>
            </a:r>
            <a:r>
              <a:rPr lang="en-GB" sz="2100">
                <a:latin typeface="Arial"/>
                <a:ea typeface="Arial"/>
                <a:cs typeface="Arial"/>
                <a:sym typeface="Arial"/>
              </a:rPr>
              <a:t>College: discussion on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Evil as portrayed in SFF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GB" sz="2200" u="sng">
                <a:latin typeface="Arial"/>
                <a:ea typeface="Arial"/>
                <a:cs typeface="Arial"/>
                <a:sym typeface="Arial"/>
              </a:rPr>
              <a:t>Future meetings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(Sundays 8pm in Trinity College): collaborative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storytelling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second-hand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bookstore crawl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inter-society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Geek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Quiz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open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themed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discussions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discussion with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 Juliet McKenna, 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creative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writing sessions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, Christmas in the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Library </a:t>
            </a:r>
            <a:r>
              <a:rPr lang="en-GB" sz="2200">
                <a:latin typeface="Arial"/>
                <a:ea typeface="Arial"/>
                <a:cs typeface="Arial"/>
                <a:sym typeface="Arial"/>
              </a:rPr>
              <a:t>(of ~900 books!) featuring the game of </a:t>
            </a:r>
            <a:r>
              <a:rPr b="1" lang="en-GB" sz="2200">
                <a:latin typeface="Arial"/>
                <a:ea typeface="Arial"/>
                <a:cs typeface="Arial"/>
                <a:sym typeface="Arial"/>
              </a:rPr>
              <a:t>Werewolf…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2500">
                <a:latin typeface="Arial"/>
                <a:ea typeface="Arial"/>
                <a:cs typeface="Arial"/>
                <a:sym typeface="Arial"/>
              </a:rPr>
              <a:t>For a full term-card with latest details of meetings, join our Discord or see our website.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2500">
                <a:latin typeface="Arial"/>
                <a:ea typeface="Arial"/>
                <a:cs typeface="Arial"/>
                <a:sym typeface="Arial"/>
              </a:rPr>
              <a:t>    								  </a:t>
            </a:r>
            <a:endParaRPr sz="25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2390" y="7701193"/>
            <a:ext cx="1982949" cy="198294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/>
        </p:nvSpPr>
        <p:spPr>
          <a:xfrm>
            <a:off x="664981" y="9768056"/>
            <a:ext cx="11601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74350" lIns="74350" spcFirstLastPara="1" rIns="74350" wrap="square" tIns="74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33">
                <a:solidFill>
                  <a:srgbClr val="000000"/>
                </a:solidFill>
              </a:rPr>
              <a:t>Discord</a:t>
            </a:r>
            <a:endParaRPr b="1" sz="2033">
              <a:solidFill>
                <a:srgbClr val="000000"/>
              </a:solidFill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169325" y="7610672"/>
            <a:ext cx="2189100" cy="2618100"/>
          </a:xfrm>
          <a:prstGeom prst="rect">
            <a:avLst/>
          </a:prstGeom>
          <a:noFill/>
          <a:ln cap="flat" cmpd="sng" w="309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350" lIns="74350" spcFirstLastPara="1" rIns="74350" wrap="square" tIns="74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39"/>
          </a:p>
        </p:txBody>
      </p:sp>
      <p:pic>
        <p:nvPicPr>
          <p:cNvPr id="133" name="Google Shape;13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4549" y="7701171"/>
            <a:ext cx="1982949" cy="198294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6"/>
          <p:cNvSpPr txBox="1"/>
          <p:nvPr/>
        </p:nvSpPr>
        <p:spPr>
          <a:xfrm>
            <a:off x="5516006" y="9768035"/>
            <a:ext cx="11601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74350" lIns="74350" spcFirstLastPara="1" rIns="74350" wrap="square" tIns="74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33">
                <a:solidFill>
                  <a:srgbClr val="000000"/>
                </a:solidFill>
              </a:rPr>
              <a:t>Website</a:t>
            </a:r>
            <a:endParaRPr b="1" sz="2033">
              <a:solidFill>
                <a:srgbClr val="000000"/>
              </a:solidFill>
            </a:endParaRPr>
          </a:p>
        </p:txBody>
      </p:sp>
      <p:sp>
        <p:nvSpPr>
          <p:cNvPr id="135" name="Google Shape;135;p16"/>
          <p:cNvSpPr/>
          <p:nvPr/>
        </p:nvSpPr>
        <p:spPr>
          <a:xfrm>
            <a:off x="5020350" y="7610650"/>
            <a:ext cx="2189100" cy="2618100"/>
          </a:xfrm>
          <a:prstGeom prst="rect">
            <a:avLst/>
          </a:prstGeom>
          <a:noFill/>
          <a:ln cap="flat" cmpd="sng" w="309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350" lIns="74350" spcFirstLastPara="1" rIns="74350" wrap="square" tIns="74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39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