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89525" cx="106984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90">
          <p15:clr>
            <a:srgbClr val="747775"/>
          </p15:clr>
        </p15:guide>
        <p15:guide id="2" pos="337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90" orient="horz"/>
        <p:guide pos="337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12485" y="685800"/>
            <a:ext cx="4833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12485" y="685800"/>
            <a:ext cx="4833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699" y="1098663"/>
            <a:ext cx="9969000" cy="30288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689" y="4181912"/>
            <a:ext cx="9969000" cy="11694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689" y="3173701"/>
            <a:ext cx="9969000" cy="12420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689" y="656660"/>
            <a:ext cx="9969000" cy="8451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689" y="1700542"/>
            <a:ext cx="9969000" cy="50412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689" y="656660"/>
            <a:ext cx="9969000" cy="8451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689" y="1700542"/>
            <a:ext cx="4680000" cy="50412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3905" y="1700542"/>
            <a:ext cx="4680000" cy="50412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689" y="656660"/>
            <a:ext cx="9969000" cy="8451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689" y="819819"/>
            <a:ext cx="3285300" cy="11151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689" y="2050433"/>
            <a:ext cx="3285300" cy="46914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592" y="664222"/>
            <a:ext cx="7450200" cy="60363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9238" y="-184"/>
            <a:ext cx="5349300" cy="758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275" lIns="116275" spcFirstLastPara="1" rIns="116275" wrap="square" tIns="116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635" y="1819619"/>
            <a:ext cx="4732800" cy="21873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635" y="4136096"/>
            <a:ext cx="4732800" cy="18225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9212" y="1068414"/>
            <a:ext cx="4489200" cy="54522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689" y="6242453"/>
            <a:ext cx="7018500" cy="892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689" y="1632150"/>
            <a:ext cx="9969000" cy="28974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689" y="4651286"/>
            <a:ext cx="9969000" cy="1919400"/>
          </a:xfrm>
          <a:prstGeom prst="rect">
            <a:avLst/>
          </a:prstGeom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74650" lvl="0" marL="45720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689" y="656660"/>
            <a:ext cx="99690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275" lIns="116275" spcFirstLastPara="1" rIns="116275" wrap="square" tIns="116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689" y="1700542"/>
            <a:ext cx="9969000" cy="50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275" lIns="116275" spcFirstLastPara="1" rIns="116275" wrap="square" tIns="116275">
            <a:normAutofit/>
          </a:bodyPr>
          <a:lstStyle>
            <a:lvl1pPr indent="-3746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12771" y="6880840"/>
            <a:ext cx="642000" cy="5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275" lIns="116275" spcFirstLastPara="1" rIns="116275" wrap="square" tIns="116275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58575" y="4717350"/>
            <a:ext cx="4585500" cy="16425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3040"/>
              <a:t>Oxford University Speculative Fiction Group</a:t>
            </a:r>
            <a:endParaRPr b="1" sz="3040"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5069" r="0" t="0"/>
          <a:stretch/>
        </p:blipFill>
        <p:spPr>
          <a:xfrm>
            <a:off x="466815" y="1562427"/>
            <a:ext cx="1583331" cy="20449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type="ctrTitle"/>
          </p:nvPr>
        </p:nvSpPr>
        <p:spPr>
          <a:xfrm>
            <a:off x="6870410" y="719133"/>
            <a:ext cx="2491200" cy="9927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6000"/>
              <a:t>Sci-fi</a:t>
            </a:r>
            <a:endParaRPr b="1" sz="6000"/>
          </a:p>
        </p:txBody>
      </p:sp>
      <p:sp>
        <p:nvSpPr>
          <p:cNvPr id="57" name="Google Shape;57;p13"/>
          <p:cNvSpPr txBox="1"/>
          <p:nvPr>
            <p:ph type="ctrTitle"/>
          </p:nvPr>
        </p:nvSpPr>
        <p:spPr>
          <a:xfrm>
            <a:off x="1146995" y="692871"/>
            <a:ext cx="3567000" cy="952200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6040"/>
              <a:t>Fantasy</a:t>
            </a:r>
            <a:endParaRPr b="1" sz="6040"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2323" y="2303325"/>
            <a:ext cx="5657997" cy="1442562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>
            <p:ph type="ctrTitle"/>
          </p:nvPr>
        </p:nvSpPr>
        <p:spPr>
          <a:xfrm rot="-852015">
            <a:off x="1365547" y="2010039"/>
            <a:ext cx="2491118" cy="479349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00">
                <a:solidFill>
                  <a:schemeClr val="dk2"/>
                </a:solidFill>
              </a:rPr>
              <a:t>Dystopian fiction</a:t>
            </a:r>
            <a:endParaRPr b="1" sz="2000">
              <a:solidFill>
                <a:schemeClr val="dk2"/>
              </a:solidFill>
            </a:endParaRPr>
          </a:p>
        </p:txBody>
      </p:sp>
      <p:sp>
        <p:nvSpPr>
          <p:cNvPr id="60" name="Google Shape;60;p13"/>
          <p:cNvSpPr txBox="1"/>
          <p:nvPr>
            <p:ph type="ctrTitle"/>
          </p:nvPr>
        </p:nvSpPr>
        <p:spPr>
          <a:xfrm rot="902886">
            <a:off x="8791081" y="2470940"/>
            <a:ext cx="1565690" cy="815195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00">
                <a:solidFill>
                  <a:schemeClr val="dk2"/>
                </a:solidFill>
              </a:rPr>
              <a:t>Alternative history</a:t>
            </a:r>
            <a:endParaRPr b="1" sz="2000">
              <a:solidFill>
                <a:schemeClr val="dk2"/>
              </a:solidFill>
            </a:endParaRPr>
          </a:p>
        </p:txBody>
      </p:sp>
      <p:sp>
        <p:nvSpPr>
          <p:cNvPr id="61" name="Google Shape;61;p13"/>
          <p:cNvSpPr txBox="1"/>
          <p:nvPr>
            <p:ph type="ctrTitle"/>
          </p:nvPr>
        </p:nvSpPr>
        <p:spPr>
          <a:xfrm rot="120493">
            <a:off x="5103403" y="1688588"/>
            <a:ext cx="2491230" cy="479394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00">
                <a:solidFill>
                  <a:schemeClr val="dk2"/>
                </a:solidFill>
              </a:rPr>
              <a:t>Horror</a:t>
            </a:r>
            <a:endParaRPr b="1" sz="2000">
              <a:solidFill>
                <a:schemeClr val="dk2"/>
              </a:solidFill>
            </a:endParaRPr>
          </a:p>
        </p:txBody>
      </p:sp>
      <p:sp>
        <p:nvSpPr>
          <p:cNvPr id="62" name="Google Shape;62;p13"/>
          <p:cNvSpPr txBox="1"/>
          <p:nvPr>
            <p:ph type="ctrTitle"/>
          </p:nvPr>
        </p:nvSpPr>
        <p:spPr>
          <a:xfrm rot="-278270">
            <a:off x="3990761" y="3669321"/>
            <a:ext cx="1565727" cy="815351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00">
                <a:solidFill>
                  <a:schemeClr val="dk2"/>
                </a:solidFill>
              </a:rPr>
              <a:t>Books</a:t>
            </a:r>
            <a:endParaRPr b="1" sz="2000">
              <a:solidFill>
                <a:schemeClr val="dk2"/>
              </a:solidFill>
            </a:endParaRPr>
          </a:p>
        </p:txBody>
      </p:sp>
      <p:sp>
        <p:nvSpPr>
          <p:cNvPr id="63" name="Google Shape;63;p13"/>
          <p:cNvSpPr txBox="1"/>
          <p:nvPr>
            <p:ph type="ctrTitle"/>
          </p:nvPr>
        </p:nvSpPr>
        <p:spPr>
          <a:xfrm rot="903004">
            <a:off x="6520496" y="3940121"/>
            <a:ext cx="1213111" cy="707711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00">
                <a:solidFill>
                  <a:schemeClr val="dk2"/>
                </a:solidFill>
              </a:rPr>
              <a:t>Games</a:t>
            </a:r>
            <a:endParaRPr b="1" sz="2000">
              <a:solidFill>
                <a:schemeClr val="dk2"/>
              </a:solidFill>
            </a:endParaRPr>
          </a:p>
        </p:txBody>
      </p:sp>
      <p:sp>
        <p:nvSpPr>
          <p:cNvPr id="64" name="Google Shape;64;p13"/>
          <p:cNvSpPr txBox="1"/>
          <p:nvPr>
            <p:ph type="ctrTitle"/>
          </p:nvPr>
        </p:nvSpPr>
        <p:spPr>
          <a:xfrm rot="903378">
            <a:off x="2672899" y="3609018"/>
            <a:ext cx="1099443" cy="534368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00">
                <a:solidFill>
                  <a:schemeClr val="dk2"/>
                </a:solidFill>
              </a:rPr>
              <a:t>Movies</a:t>
            </a:r>
            <a:endParaRPr b="1" sz="2000">
              <a:solidFill>
                <a:schemeClr val="dk2"/>
              </a:solidFill>
            </a:endParaRPr>
          </a:p>
        </p:txBody>
      </p:sp>
      <p:sp>
        <p:nvSpPr>
          <p:cNvPr id="65" name="Google Shape;65;p13"/>
          <p:cNvSpPr txBox="1"/>
          <p:nvPr>
            <p:ph type="ctrTitle"/>
          </p:nvPr>
        </p:nvSpPr>
        <p:spPr>
          <a:xfrm rot="-1561832">
            <a:off x="5246954" y="3825773"/>
            <a:ext cx="1150507" cy="502466"/>
          </a:xfrm>
          <a:prstGeom prst="rect">
            <a:avLst/>
          </a:prstGeom>
        </p:spPr>
        <p:txBody>
          <a:bodyPr anchorCtr="0" anchor="b" bIns="116275" lIns="116275" spcFirstLastPara="1" rIns="116275" wrap="square" tIns="116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00">
                <a:solidFill>
                  <a:schemeClr val="dk2"/>
                </a:solidFill>
              </a:rPr>
              <a:t>Comics</a:t>
            </a:r>
            <a:endParaRPr b="1" sz="2000">
              <a:solidFill>
                <a:schemeClr val="dk2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 rot="966827">
            <a:off x="3075040" y="6801010"/>
            <a:ext cx="2005075" cy="3963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2"/>
                </a:solidFill>
              </a:rPr>
              <a:t>Writing group</a:t>
            </a:r>
            <a:endParaRPr b="1" sz="1900">
              <a:solidFill>
                <a:schemeClr val="dk2"/>
              </a:solidFill>
            </a:endParaRPr>
          </a:p>
        </p:txBody>
      </p:sp>
      <p:sp>
        <p:nvSpPr>
          <p:cNvPr id="67" name="Google Shape;67;p13"/>
          <p:cNvSpPr txBox="1"/>
          <p:nvPr/>
        </p:nvSpPr>
        <p:spPr>
          <a:xfrm rot="163145">
            <a:off x="5950540" y="6924106"/>
            <a:ext cx="2036293" cy="5664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2"/>
                </a:solidFill>
              </a:rPr>
              <a:t>Author talks</a:t>
            </a:r>
            <a:endParaRPr b="1" sz="1900">
              <a:solidFill>
                <a:schemeClr val="dk2"/>
              </a:solidFill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158575" y="5892838"/>
            <a:ext cx="14265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2"/>
                </a:solidFill>
              </a:rPr>
              <a:t>Library</a:t>
            </a:r>
            <a:endParaRPr b="1" sz="1900">
              <a:solidFill>
                <a:schemeClr val="dk2"/>
              </a:solidFill>
            </a:endParaRPr>
          </a:p>
        </p:txBody>
      </p:sp>
      <p:sp>
        <p:nvSpPr>
          <p:cNvPr id="69" name="Google Shape;69;p13"/>
          <p:cNvSpPr txBox="1"/>
          <p:nvPr/>
        </p:nvSpPr>
        <p:spPr>
          <a:xfrm rot="-826359">
            <a:off x="5266931" y="6337569"/>
            <a:ext cx="1723864" cy="3381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2"/>
                </a:solidFill>
              </a:rPr>
              <a:t>Discussions</a:t>
            </a:r>
            <a:endParaRPr b="1" sz="1900">
              <a:solidFill>
                <a:schemeClr val="dk2"/>
              </a:solidFill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8230725" y="6818575"/>
            <a:ext cx="20607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chemeClr val="dk1"/>
                </a:solidFill>
              </a:rPr>
              <a:t>Mailing List</a:t>
            </a:r>
            <a:endParaRPr b="1" sz="2500">
              <a:solidFill>
                <a:schemeClr val="dk1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7893875" y="4165675"/>
            <a:ext cx="2691900" cy="32193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463" y="4276988"/>
            <a:ext cx="243840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/>
          <p:nvPr/>
        </p:nvSpPr>
        <p:spPr>
          <a:xfrm>
            <a:off x="821225" y="6818575"/>
            <a:ext cx="14265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chemeClr val="dk1"/>
                </a:solidFill>
              </a:rPr>
              <a:t>Discord</a:t>
            </a:r>
            <a:endParaRPr b="1" sz="2500">
              <a:solidFill>
                <a:schemeClr val="dk1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211725" y="4165675"/>
            <a:ext cx="2691900" cy="32193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73525" y="4272287"/>
            <a:ext cx="2532600" cy="253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